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5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2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BBF2C-7CB1-4A4A-846A-BC1B76085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265DC-96E8-4612-83CA-20FE69CF2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FE245-E67E-4AA9-98BE-1ECD8F197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A7C96B-01EA-4166-B6A7-7B92F6CAF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699C94-3749-415F-9BBA-5DA59B3F0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1CE3F7-B6FA-47E6-A6F1-7BDCBA7CC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08AA58-93A9-4E98-87FD-E033BB390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BEF67-C057-4C7A-80D7-408ECDFD1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982E5-A3BB-4009-B517-19FBC172A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266B0-4390-44CB-B407-CB57609DE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0649D-05C8-4D27-94D9-AEB90EC8D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7582" r:id="rId2"/>
    <p:sldLayoutId id="2147507583" r:id="rId3"/>
    <p:sldLayoutId id="2147507584" r:id="rId4"/>
    <p:sldLayoutId id="2147507585" r:id="rId5"/>
    <p:sldLayoutId id="2147507586" r:id="rId6"/>
    <p:sldLayoutId id="2147507587" r:id="rId7"/>
    <p:sldLayoutId id="2147507588" r:id="rId8"/>
    <p:sldLayoutId id="2147507589" r:id="rId9"/>
    <p:sldLayoutId id="2147507590" r:id="rId10"/>
    <p:sldLayoutId id="214750759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0114305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9259"/>
          </a:bodyPr>
          <a:lstStyle/>
          <a:p>
            <a:r>
              <a:rPr lang="zh-CN" altLang="en-US"/>
              <a:t>员工关系与员工满意度在人力资源规划中的重要性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员工关系在人力资源规划中的地位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员工满意度在人力资源规划中的作用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员工关系与员工满意度的相互影响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人力资源规划中员工关系与员工满意度的实践案例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人力资源规划中员工关系与员工满意度的未来发展趋势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员工关系在人力资源规划中的地位</a:t>
            </a:r>
            <a:endParaRPr lang="zh-CN" altLang="en-US"/>
          </a:p>
        </p:txBody>
      </p:sp>
      <p:sp>
        <p:nvSpPr>
          <p:cNvPr id="10488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员工关系对组织绩效的影响</a:t>
            </a:r>
            <a:endParaRPr lang="zh-CN" altLang="en-US"/>
          </a:p>
        </p:txBody>
      </p:sp>
      <p:sp>
        <p:nvSpPr>
          <p:cNvPr id="1048942" name="矩形 38"/>
          <p:cNvSpPr/>
          <p:nvPr>
            <p:custDataLst>
              <p:tags r:id="rId2"/>
            </p:custDataLst>
          </p:nvPr>
        </p:nvSpPr>
        <p:spPr>
          <a:xfrm rot="204112">
            <a:off x="692150" y="1814825"/>
            <a:ext cx="3208294" cy="167531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39"/>
          <p:cNvSpPr/>
          <p:nvPr>
            <p:custDataLst>
              <p:tags r:id="rId3"/>
            </p:custDataLst>
          </p:nvPr>
        </p:nvSpPr>
        <p:spPr>
          <a:xfrm>
            <a:off x="695942" y="1815457"/>
            <a:ext cx="3208294" cy="16753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TextBox 2"/>
          <p:cNvSpPr txBox="1"/>
          <p:nvPr>
            <p:custDataLst>
              <p:tags r:id="rId4"/>
            </p:custDataLst>
          </p:nvPr>
        </p:nvSpPr>
        <p:spPr>
          <a:xfrm>
            <a:off x="881737" y="1946272"/>
            <a:ext cx="2850276" cy="1383208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员工关系直接影响员工的工作满意度和忠诚度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48" name="矩形 100"/>
          <p:cNvSpPr/>
          <p:nvPr>
            <p:custDataLst>
              <p:tags r:id="rId5"/>
            </p:custDataLst>
          </p:nvPr>
        </p:nvSpPr>
        <p:spPr>
          <a:xfrm rot="204112">
            <a:off x="4490202" y="1814825"/>
            <a:ext cx="3208294" cy="167531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01"/>
          <p:cNvSpPr/>
          <p:nvPr>
            <p:custDataLst>
              <p:tags r:id="rId6"/>
            </p:custDataLst>
          </p:nvPr>
        </p:nvSpPr>
        <p:spPr>
          <a:xfrm>
            <a:off x="4493993" y="1815457"/>
            <a:ext cx="3208294" cy="16753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TextBox 2"/>
          <p:cNvSpPr txBox="1"/>
          <p:nvPr>
            <p:custDataLst>
              <p:tags r:id="rId7"/>
            </p:custDataLst>
          </p:nvPr>
        </p:nvSpPr>
        <p:spPr>
          <a:xfrm>
            <a:off x="4680420" y="1946272"/>
            <a:ext cx="2850276" cy="1383208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良好的员工关系可以提高员工的工作效率和创造力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54" name="矩形 122"/>
          <p:cNvSpPr/>
          <p:nvPr>
            <p:custDataLst>
              <p:tags r:id="rId8"/>
            </p:custDataLst>
          </p:nvPr>
        </p:nvSpPr>
        <p:spPr>
          <a:xfrm rot="204112">
            <a:off x="8288253" y="1814825"/>
            <a:ext cx="3208294" cy="167531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123"/>
          <p:cNvSpPr/>
          <p:nvPr>
            <p:custDataLst>
              <p:tags r:id="rId9"/>
            </p:custDataLst>
          </p:nvPr>
        </p:nvSpPr>
        <p:spPr>
          <a:xfrm>
            <a:off x="8292045" y="1815457"/>
            <a:ext cx="3208294" cy="167531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TextBox 2"/>
          <p:cNvSpPr txBox="1"/>
          <p:nvPr>
            <p:custDataLst>
              <p:tags r:id="rId10"/>
            </p:custDataLst>
          </p:nvPr>
        </p:nvSpPr>
        <p:spPr>
          <a:xfrm>
            <a:off x="8477208" y="1946272"/>
            <a:ext cx="2850276" cy="1383208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员工关系对组织文化的形成和维护起到关键作用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60" name="矩形 89"/>
          <p:cNvSpPr/>
          <p:nvPr>
            <p:custDataLst>
              <p:tags r:id="rId11"/>
            </p:custDataLst>
          </p:nvPr>
        </p:nvSpPr>
        <p:spPr>
          <a:xfrm rot="204112">
            <a:off x="2591176" y="3959049"/>
            <a:ext cx="3208294" cy="167531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90"/>
          <p:cNvSpPr/>
          <p:nvPr>
            <p:custDataLst>
              <p:tags r:id="rId12"/>
            </p:custDataLst>
          </p:nvPr>
        </p:nvSpPr>
        <p:spPr>
          <a:xfrm>
            <a:off x="2594967" y="3959681"/>
            <a:ext cx="3208294" cy="167531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TextBox 2"/>
          <p:cNvSpPr txBox="1"/>
          <p:nvPr>
            <p:custDataLst>
              <p:tags r:id="rId13"/>
            </p:custDataLst>
          </p:nvPr>
        </p:nvSpPr>
        <p:spPr>
          <a:xfrm>
            <a:off x="2780762" y="4090496"/>
            <a:ext cx="2850276" cy="1383208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员工关系对组织内部的沟通和协作起到促进作用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66" name="矩形 111"/>
          <p:cNvSpPr/>
          <p:nvPr>
            <p:custDataLst>
              <p:tags r:id="rId14"/>
            </p:custDataLst>
          </p:nvPr>
        </p:nvSpPr>
        <p:spPr>
          <a:xfrm rot="204112">
            <a:off x="6389227" y="3959049"/>
            <a:ext cx="3208294" cy="1675314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112"/>
          <p:cNvSpPr/>
          <p:nvPr>
            <p:custDataLst>
              <p:tags r:id="rId15"/>
            </p:custDataLst>
          </p:nvPr>
        </p:nvSpPr>
        <p:spPr>
          <a:xfrm>
            <a:off x="6393019" y="3959681"/>
            <a:ext cx="3208294" cy="1675314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8970" name="TextBox 2"/>
          <p:cNvSpPr txBox="1"/>
          <p:nvPr>
            <p:custDataLst>
              <p:tags r:id="rId16"/>
            </p:custDataLst>
          </p:nvPr>
        </p:nvSpPr>
        <p:spPr>
          <a:xfrm>
            <a:off x="6579446" y="4090496"/>
            <a:ext cx="2850276" cy="1383208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员工关系对组织的形象和声誉产生影响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员工关系管理的重要性</a:t>
            </a:r>
            <a:endParaRPr lang="zh-CN" altLang="en-US"/>
          </a:p>
        </p:txBody>
      </p:sp>
      <p:sp>
        <p:nvSpPr>
          <p:cNvPr id="1049006" name="矩形 3"/>
          <p:cNvSpPr/>
          <p:nvPr>
            <p:custDataLst>
              <p:tags r:id="rId2"/>
            </p:custDataLst>
          </p:nvPr>
        </p:nvSpPr>
        <p:spPr>
          <a:xfrm>
            <a:off x="1476652" y="1271588"/>
            <a:ext cx="9783289" cy="107564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13"/>
          <p:cNvSpPr/>
          <p:nvPr>
            <p:custDataLst>
              <p:tags r:id="rId3"/>
            </p:custDataLst>
          </p:nvPr>
        </p:nvSpPr>
        <p:spPr>
          <a:xfrm>
            <a:off x="932121" y="1271588"/>
            <a:ext cx="265320" cy="107564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4"/>
          <p:cNvSpPr txBox="1"/>
          <p:nvPr>
            <p:custDataLst>
              <p:tags r:id="rId4"/>
            </p:custDataLst>
          </p:nvPr>
        </p:nvSpPr>
        <p:spPr>
          <a:xfrm>
            <a:off x="1756771" y="1364525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员工关系管理是人力资源规划的重要组成部分，直接影响员工的满意度和工作效率。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39"/>
          <p:cNvSpPr/>
          <p:nvPr>
            <p:custDataLst>
              <p:tags r:id="rId5"/>
            </p:custDataLst>
          </p:nvPr>
        </p:nvSpPr>
        <p:spPr>
          <a:xfrm>
            <a:off x="1476652" y="2548486"/>
            <a:ext cx="9783289" cy="107564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5"/>
          <p:cNvSpPr/>
          <p:nvPr>
            <p:custDataLst>
              <p:tags r:id="rId6"/>
            </p:custDataLst>
          </p:nvPr>
        </p:nvSpPr>
        <p:spPr>
          <a:xfrm>
            <a:off x="932121" y="2548486"/>
            <a:ext cx="265320" cy="107564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41"/>
          <p:cNvSpPr txBox="1"/>
          <p:nvPr>
            <p:custDataLst>
              <p:tags r:id="rId7"/>
            </p:custDataLst>
          </p:nvPr>
        </p:nvSpPr>
        <p:spPr>
          <a:xfrm>
            <a:off x="1756771" y="2641423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良好的员工关系可以促进员工之间的沟通和协作，提高团队的凝聚力和执行力。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12"/>
          <p:cNvSpPr/>
          <p:nvPr>
            <p:custDataLst>
              <p:tags r:id="rId8"/>
            </p:custDataLst>
          </p:nvPr>
        </p:nvSpPr>
        <p:spPr>
          <a:xfrm>
            <a:off x="1476652" y="3825385"/>
            <a:ext cx="9783289" cy="107564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17"/>
          <p:cNvSpPr/>
          <p:nvPr>
            <p:custDataLst>
              <p:tags r:id="rId9"/>
            </p:custDataLst>
          </p:nvPr>
        </p:nvSpPr>
        <p:spPr>
          <a:xfrm>
            <a:off x="932121" y="3825385"/>
            <a:ext cx="265320" cy="107564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19"/>
          <p:cNvSpPr txBox="1"/>
          <p:nvPr>
            <p:custDataLst>
              <p:tags r:id="rId10"/>
            </p:custDataLst>
          </p:nvPr>
        </p:nvSpPr>
        <p:spPr>
          <a:xfrm>
            <a:off x="1756771" y="3918321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员工关系管理可以及时发现和解决员工之间的矛盾和冲突，维护企业的和谐稳定。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9"/>
          <p:cNvSpPr/>
          <p:nvPr>
            <p:custDataLst>
              <p:tags r:id="rId11"/>
            </p:custDataLst>
          </p:nvPr>
        </p:nvSpPr>
        <p:spPr>
          <a:xfrm>
            <a:off x="1476652" y="5101628"/>
            <a:ext cx="9783289" cy="107564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26"/>
          <p:cNvSpPr/>
          <p:nvPr>
            <p:custDataLst>
              <p:tags r:id="rId12"/>
            </p:custDataLst>
          </p:nvPr>
        </p:nvSpPr>
        <p:spPr>
          <a:xfrm>
            <a:off x="932121" y="5101628"/>
            <a:ext cx="265320" cy="107564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文本框 27"/>
          <p:cNvSpPr txBox="1"/>
          <p:nvPr>
            <p:custDataLst>
              <p:tags r:id="rId13"/>
            </p:custDataLst>
          </p:nvPr>
        </p:nvSpPr>
        <p:spPr>
          <a:xfrm>
            <a:off x="1756771" y="5194565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员工关系管理可以促进员工对企业的认同感和归属感，提高员工的忠诚度和留任率。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员工关系与企业文化的关系</a:t>
            </a:r>
            <a:endParaRPr lang="zh-CN" altLang="en-US"/>
          </a:p>
        </p:txBody>
      </p:sp>
      <p:sp>
        <p:nvSpPr>
          <p:cNvPr id="1049064" name="Freeform 27"/>
          <p:cNvSpPr/>
          <p:nvPr>
            <p:custDataLst>
              <p:tags r:id="rId2"/>
            </p:custDataLst>
          </p:nvPr>
        </p:nvSpPr>
        <p:spPr bwMode="auto">
          <a:xfrm>
            <a:off x="692150" y="5843051"/>
            <a:ext cx="187019" cy="171893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矩形: 圆角 32"/>
          <p:cNvSpPr/>
          <p:nvPr>
            <p:custDataLst>
              <p:tags r:id="rId3"/>
            </p:custDataLst>
          </p:nvPr>
        </p:nvSpPr>
        <p:spPr>
          <a:xfrm flipH="1">
            <a:off x="820252" y="1344198"/>
            <a:ext cx="2208836" cy="4760483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2150" y="5043850"/>
            <a:ext cx="2184572" cy="90415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70" name="正文"/>
          <p:cNvSpPr txBox="1"/>
          <p:nvPr>
            <p:custDataLst>
              <p:tags r:id="rId5"/>
            </p:custDataLst>
          </p:nvPr>
        </p:nvSpPr>
        <p:spPr>
          <a:xfrm>
            <a:off x="953452" y="1434060"/>
            <a:ext cx="1942638" cy="3590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员工关系是企业文化的重要组成部分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72" name="标题"/>
          <p:cNvSpPr txBox="1"/>
          <p:nvPr>
            <p:custDataLst>
              <p:tags r:id="rId6"/>
            </p:custDataLst>
          </p:nvPr>
        </p:nvSpPr>
        <p:spPr>
          <a:xfrm>
            <a:off x="760981" y="5092924"/>
            <a:ext cx="2088562" cy="6589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74" name="Freeform 27"/>
          <p:cNvSpPr/>
          <p:nvPr>
            <p:custDataLst>
              <p:tags r:id="rId7"/>
            </p:custDataLst>
          </p:nvPr>
        </p:nvSpPr>
        <p:spPr bwMode="auto">
          <a:xfrm>
            <a:off x="3515485" y="5843051"/>
            <a:ext cx="187019" cy="171893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矩形: 圆角 38"/>
          <p:cNvSpPr/>
          <p:nvPr>
            <p:custDataLst>
              <p:tags r:id="rId8"/>
            </p:custDataLst>
          </p:nvPr>
        </p:nvSpPr>
        <p:spPr>
          <a:xfrm flipH="1">
            <a:off x="3643586" y="1344198"/>
            <a:ext cx="2208836" cy="4760483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5485" y="5043850"/>
            <a:ext cx="2184572" cy="90415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80" name="正文"/>
          <p:cNvSpPr txBox="1"/>
          <p:nvPr>
            <p:custDataLst>
              <p:tags r:id="rId10"/>
            </p:custDataLst>
          </p:nvPr>
        </p:nvSpPr>
        <p:spPr>
          <a:xfrm>
            <a:off x="3776787" y="1434060"/>
            <a:ext cx="1942638" cy="3590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良好的员工关系可以促进企业文化的建设和发展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82" name="标题"/>
          <p:cNvSpPr txBox="1"/>
          <p:nvPr>
            <p:custDataLst>
              <p:tags r:id="rId11"/>
            </p:custDataLst>
          </p:nvPr>
        </p:nvSpPr>
        <p:spPr>
          <a:xfrm>
            <a:off x="3584316" y="5092924"/>
            <a:ext cx="2088562" cy="6589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84" name="Freeform 27"/>
          <p:cNvSpPr/>
          <p:nvPr>
            <p:custDataLst>
              <p:tags r:id="rId12"/>
            </p:custDataLst>
          </p:nvPr>
        </p:nvSpPr>
        <p:spPr bwMode="auto">
          <a:xfrm>
            <a:off x="6338820" y="5843051"/>
            <a:ext cx="187019" cy="171893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矩形: 圆角 68"/>
          <p:cNvSpPr/>
          <p:nvPr>
            <p:custDataLst>
              <p:tags r:id="rId13"/>
            </p:custDataLst>
          </p:nvPr>
        </p:nvSpPr>
        <p:spPr>
          <a:xfrm flipH="1">
            <a:off x="6466921" y="1344198"/>
            <a:ext cx="2208836" cy="4760483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820" y="5043850"/>
            <a:ext cx="2184572" cy="90415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90" name="正文"/>
          <p:cNvSpPr txBox="1"/>
          <p:nvPr>
            <p:custDataLst>
              <p:tags r:id="rId15"/>
            </p:custDataLst>
          </p:nvPr>
        </p:nvSpPr>
        <p:spPr>
          <a:xfrm>
            <a:off x="6600121" y="1434060"/>
            <a:ext cx="1942638" cy="3590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企业文化可以影响员工关系的建立和发展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92" name="标题"/>
          <p:cNvSpPr txBox="1"/>
          <p:nvPr>
            <p:custDataLst>
              <p:tags r:id="rId16"/>
            </p:custDataLst>
          </p:nvPr>
        </p:nvSpPr>
        <p:spPr>
          <a:xfrm>
            <a:off x="6407650" y="5092924"/>
            <a:ext cx="2088562" cy="6589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94" name="Freeform 27"/>
          <p:cNvSpPr/>
          <p:nvPr>
            <p:custDataLst>
              <p:tags r:id="rId17"/>
            </p:custDataLst>
          </p:nvPr>
        </p:nvSpPr>
        <p:spPr bwMode="auto">
          <a:xfrm>
            <a:off x="9162154" y="5843051"/>
            <a:ext cx="187019" cy="171893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矩形: 圆角 74"/>
          <p:cNvSpPr/>
          <p:nvPr>
            <p:custDataLst>
              <p:tags r:id="rId18"/>
            </p:custDataLst>
          </p:nvPr>
        </p:nvSpPr>
        <p:spPr>
          <a:xfrm flipH="1">
            <a:off x="9290893" y="1344198"/>
            <a:ext cx="2208836" cy="4760483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62154" y="5043850"/>
            <a:ext cx="2184572" cy="90415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00" name="正文"/>
          <p:cNvSpPr txBox="1"/>
          <p:nvPr>
            <p:custDataLst>
              <p:tags r:id="rId20"/>
            </p:custDataLst>
          </p:nvPr>
        </p:nvSpPr>
        <p:spPr>
          <a:xfrm>
            <a:off x="9423456" y="1434060"/>
            <a:ext cx="1942638" cy="3590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员工关系和企业文化相互影响，共同促进企业的发展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02" name="标题"/>
          <p:cNvSpPr txBox="1"/>
          <p:nvPr>
            <p:custDataLst>
              <p:tags r:id="rId21"/>
            </p:custDataLst>
          </p:nvPr>
        </p:nvSpPr>
        <p:spPr>
          <a:xfrm>
            <a:off x="9231622" y="5092924"/>
            <a:ext cx="2088562" cy="6589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员工关系管理的策略与措施</a:t>
            </a:r>
            <a:endParaRPr lang="zh-CN" altLang="en-US"/>
          </a:p>
        </p:txBody>
      </p:sp>
      <p:sp>
        <p:nvSpPr>
          <p:cNvPr id="1049138" name="矩形: 圆角 2"/>
          <p:cNvSpPr/>
          <p:nvPr>
            <p:custDataLst>
              <p:tags r:id="rId2"/>
            </p:custDataLst>
          </p:nvPr>
        </p:nvSpPr>
        <p:spPr>
          <a:xfrm>
            <a:off x="692150" y="1380249"/>
            <a:ext cx="4985837" cy="1362802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140" name="Freeform 6"/>
          <p:cNvSpPr/>
          <p:nvPr>
            <p:custDataLst>
              <p:tags r:id="rId3"/>
            </p:custDataLst>
          </p:nvPr>
        </p:nvSpPr>
        <p:spPr bwMode="auto">
          <a:xfrm>
            <a:off x="692150" y="1477486"/>
            <a:ext cx="1008448" cy="1169163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42" name="正文"/>
          <p:cNvSpPr txBox="1"/>
          <p:nvPr>
            <p:custDataLst>
              <p:tags r:id="rId4"/>
            </p:custDataLst>
          </p:nvPr>
        </p:nvSpPr>
        <p:spPr>
          <a:xfrm>
            <a:off x="1719722" y="1390286"/>
            <a:ext cx="3642845" cy="134273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建立良好的沟通机制，及时了解员工需求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44" name="矩形: 圆角 61"/>
          <p:cNvSpPr/>
          <p:nvPr>
            <p:custDataLst>
              <p:tags r:id="rId5"/>
            </p:custDataLst>
          </p:nvPr>
        </p:nvSpPr>
        <p:spPr>
          <a:xfrm>
            <a:off x="6513804" y="1380249"/>
            <a:ext cx="4985837" cy="1362802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146" name="Freeform 6"/>
          <p:cNvSpPr/>
          <p:nvPr>
            <p:custDataLst>
              <p:tags r:id="rId6"/>
            </p:custDataLst>
          </p:nvPr>
        </p:nvSpPr>
        <p:spPr bwMode="auto">
          <a:xfrm>
            <a:off x="6513804" y="1477486"/>
            <a:ext cx="1008448" cy="1169163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48" name="正文"/>
          <p:cNvSpPr txBox="1"/>
          <p:nvPr>
            <p:custDataLst>
              <p:tags r:id="rId7"/>
            </p:custDataLst>
          </p:nvPr>
        </p:nvSpPr>
        <p:spPr>
          <a:xfrm>
            <a:off x="7541376" y="1390286"/>
            <a:ext cx="3642845" cy="134273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制定合理的薪酬福利制度，提高员工满意度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50" name="矩形: 圆角 99"/>
          <p:cNvSpPr/>
          <p:nvPr>
            <p:custDataLst>
              <p:tags r:id="rId8"/>
            </p:custDataLst>
          </p:nvPr>
        </p:nvSpPr>
        <p:spPr>
          <a:xfrm>
            <a:off x="692150" y="3043310"/>
            <a:ext cx="4985837" cy="1362802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152" name="Freeform 6"/>
          <p:cNvSpPr/>
          <p:nvPr>
            <p:custDataLst>
              <p:tags r:id="rId9"/>
            </p:custDataLst>
          </p:nvPr>
        </p:nvSpPr>
        <p:spPr bwMode="auto">
          <a:xfrm>
            <a:off x="692150" y="3139919"/>
            <a:ext cx="1008448" cy="1169163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54" name="正文"/>
          <p:cNvSpPr txBox="1"/>
          <p:nvPr>
            <p:custDataLst>
              <p:tags r:id="rId10"/>
            </p:custDataLst>
          </p:nvPr>
        </p:nvSpPr>
        <p:spPr>
          <a:xfrm>
            <a:off x="1719722" y="3053347"/>
            <a:ext cx="3642845" cy="134273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加强员工培训和发展，提高员工素质和能力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56" name="矩形: 圆角 95"/>
          <p:cNvSpPr/>
          <p:nvPr>
            <p:custDataLst>
              <p:tags r:id="rId11"/>
            </p:custDataLst>
          </p:nvPr>
        </p:nvSpPr>
        <p:spPr>
          <a:xfrm>
            <a:off x="6513804" y="3043310"/>
            <a:ext cx="4985837" cy="1362802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158" name="Freeform 6"/>
          <p:cNvSpPr/>
          <p:nvPr>
            <p:custDataLst>
              <p:tags r:id="rId12"/>
            </p:custDataLst>
          </p:nvPr>
        </p:nvSpPr>
        <p:spPr bwMode="auto">
          <a:xfrm>
            <a:off x="6513804" y="3139919"/>
            <a:ext cx="1008448" cy="1169163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60" name="正文"/>
          <p:cNvSpPr txBox="1"/>
          <p:nvPr>
            <p:custDataLst>
              <p:tags r:id="rId13"/>
            </p:custDataLst>
          </p:nvPr>
        </p:nvSpPr>
        <p:spPr>
          <a:xfrm>
            <a:off x="7541376" y="3053347"/>
            <a:ext cx="3642845" cy="134273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建立公平公正的绩效考核体系，激励员工工作积极性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62" name="矩形: 圆角 110"/>
          <p:cNvSpPr/>
          <p:nvPr>
            <p:custDataLst>
              <p:tags r:id="rId14"/>
            </p:custDataLst>
          </p:nvPr>
        </p:nvSpPr>
        <p:spPr>
          <a:xfrm>
            <a:off x="692150" y="4706371"/>
            <a:ext cx="4985837" cy="1362802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164" name="Freeform 6"/>
          <p:cNvSpPr/>
          <p:nvPr>
            <p:custDataLst>
              <p:tags r:id="rId15"/>
            </p:custDataLst>
          </p:nvPr>
        </p:nvSpPr>
        <p:spPr bwMode="auto">
          <a:xfrm>
            <a:off x="692150" y="4802980"/>
            <a:ext cx="1008448" cy="1169163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66" name="正文"/>
          <p:cNvSpPr txBox="1"/>
          <p:nvPr>
            <p:custDataLst>
              <p:tags r:id="rId16"/>
            </p:custDataLst>
          </p:nvPr>
        </p:nvSpPr>
        <p:spPr>
          <a:xfrm>
            <a:off x="1719722" y="4716408"/>
            <a:ext cx="3642845" cy="134273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营造良好的企业文化，增强员工归属感和凝聚力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员工满意度在人力资源规划中的作用</a:t>
            </a:r>
            <a:endParaRPr lang="zh-CN" altLang="en-US"/>
          </a:p>
        </p:txBody>
      </p:sp>
      <p:sp>
        <p:nvSpPr>
          <p:cNvPr id="10492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员工满意度对员工绩效的影响</a:t>
            </a:r>
            <a:endParaRPr lang="zh-CN" altLang="en-US"/>
          </a:p>
        </p:txBody>
      </p:sp>
      <p:sp>
        <p:nvSpPr>
          <p:cNvPr id="1049268" name="圆角矩形 5"/>
          <p:cNvSpPr/>
          <p:nvPr>
            <p:custDataLst>
              <p:tags r:id="rId2"/>
            </p:custDataLst>
          </p:nvPr>
        </p:nvSpPr>
        <p:spPr>
          <a:xfrm>
            <a:off x="715296" y="1438506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圆角矩形 3"/>
          <p:cNvSpPr/>
          <p:nvPr>
            <p:custDataLst>
              <p:tags r:id="rId3"/>
            </p:custDataLst>
          </p:nvPr>
        </p:nvSpPr>
        <p:spPr>
          <a:xfrm>
            <a:off x="692150" y="1392841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5"/>
          <p:cNvSpPr txBox="1"/>
          <p:nvPr>
            <p:custDataLst>
              <p:tags r:id="rId4"/>
            </p:custDataLst>
          </p:nvPr>
        </p:nvSpPr>
        <p:spPr>
          <a:xfrm>
            <a:off x="866054" y="1761292"/>
            <a:ext cx="2167545" cy="303644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员工满意度高，工作积极性高，绩效提高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16"/>
          <p:cNvSpPr/>
          <p:nvPr>
            <p:custDataLst>
              <p:tags r:id="rId5"/>
            </p:custDataLst>
          </p:nvPr>
        </p:nvSpPr>
        <p:spPr>
          <a:xfrm>
            <a:off x="872310" y="4975390"/>
            <a:ext cx="677475" cy="678101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76" name="圆角矩形 12"/>
          <p:cNvSpPr/>
          <p:nvPr>
            <p:custDataLst>
              <p:tags r:id="rId6"/>
            </p:custDataLst>
          </p:nvPr>
        </p:nvSpPr>
        <p:spPr>
          <a:xfrm>
            <a:off x="3473364" y="1438506"/>
            <a:ext cx="2515979" cy="461784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圆角矩形 13"/>
          <p:cNvSpPr/>
          <p:nvPr>
            <p:custDataLst>
              <p:tags r:id="rId7"/>
            </p:custDataLst>
          </p:nvPr>
        </p:nvSpPr>
        <p:spPr>
          <a:xfrm>
            <a:off x="3444589" y="1392841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圆角矩形 15"/>
          <p:cNvSpPr/>
          <p:nvPr>
            <p:custDataLst>
              <p:tags r:id="rId8"/>
            </p:custDataLst>
          </p:nvPr>
        </p:nvSpPr>
        <p:spPr>
          <a:xfrm>
            <a:off x="3674167" y="4980394"/>
            <a:ext cx="677475" cy="678101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82" name="文本框 10"/>
          <p:cNvSpPr txBox="1"/>
          <p:nvPr>
            <p:custDataLst>
              <p:tags r:id="rId9"/>
            </p:custDataLst>
          </p:nvPr>
        </p:nvSpPr>
        <p:spPr>
          <a:xfrm>
            <a:off x="3619744" y="1766297"/>
            <a:ext cx="2166294" cy="303644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员工满意度低，工作积极性低，绩效降低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圆角矩形 5"/>
          <p:cNvSpPr/>
          <p:nvPr>
            <p:custDataLst>
              <p:tags r:id="rId10"/>
            </p:custDataLst>
          </p:nvPr>
        </p:nvSpPr>
        <p:spPr>
          <a:xfrm>
            <a:off x="6225802" y="1438506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圆角矩形 3"/>
          <p:cNvSpPr/>
          <p:nvPr>
            <p:custDataLst>
              <p:tags r:id="rId11"/>
            </p:custDataLst>
          </p:nvPr>
        </p:nvSpPr>
        <p:spPr>
          <a:xfrm>
            <a:off x="6202657" y="1392841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23"/>
          <p:cNvSpPr txBox="1"/>
          <p:nvPr>
            <p:custDataLst>
              <p:tags r:id="rId12"/>
            </p:custDataLst>
          </p:nvPr>
        </p:nvSpPr>
        <p:spPr>
          <a:xfrm>
            <a:off x="6376561" y="1761292"/>
            <a:ext cx="2167545" cy="303644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员工满意度与员工绩效呈正相关关系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16"/>
          <p:cNvSpPr/>
          <p:nvPr>
            <p:custDataLst>
              <p:tags r:id="rId13"/>
            </p:custDataLst>
          </p:nvPr>
        </p:nvSpPr>
        <p:spPr>
          <a:xfrm>
            <a:off x="6382817" y="4975390"/>
            <a:ext cx="677475" cy="678101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92" name="圆角矩形 12"/>
          <p:cNvSpPr/>
          <p:nvPr>
            <p:custDataLst>
              <p:tags r:id="rId14"/>
            </p:custDataLst>
          </p:nvPr>
        </p:nvSpPr>
        <p:spPr>
          <a:xfrm>
            <a:off x="8983871" y="1438506"/>
            <a:ext cx="2515979" cy="461784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圆角矩形 13"/>
          <p:cNvSpPr/>
          <p:nvPr>
            <p:custDataLst>
              <p:tags r:id="rId15"/>
            </p:custDataLst>
          </p:nvPr>
        </p:nvSpPr>
        <p:spPr>
          <a:xfrm>
            <a:off x="8955095" y="1392841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圆角矩形 15"/>
          <p:cNvSpPr/>
          <p:nvPr>
            <p:custDataLst>
              <p:tags r:id="rId16"/>
            </p:custDataLst>
          </p:nvPr>
        </p:nvSpPr>
        <p:spPr>
          <a:xfrm>
            <a:off x="9184674" y="4980394"/>
            <a:ext cx="677475" cy="678101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98" name="文本框 32"/>
          <p:cNvSpPr txBox="1"/>
          <p:nvPr>
            <p:custDataLst>
              <p:tags r:id="rId17"/>
            </p:custDataLst>
          </p:nvPr>
        </p:nvSpPr>
        <p:spPr>
          <a:xfrm>
            <a:off x="9130251" y="1766297"/>
            <a:ext cx="2166294" cy="303644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提高员工满意度，有助于提高员工绩效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员工满意度与员工流失率的关系</a:t>
            </a:r>
            <a:endParaRPr lang="zh-CN" altLang="en-US"/>
          </a:p>
        </p:txBody>
      </p:sp>
      <p:sp>
        <p:nvSpPr>
          <p:cNvPr id="1049334" name="矩形 38"/>
          <p:cNvSpPr/>
          <p:nvPr>
            <p:custDataLst>
              <p:tags r:id="rId2"/>
            </p:custDataLst>
          </p:nvPr>
        </p:nvSpPr>
        <p:spPr>
          <a:xfrm rot="204112">
            <a:off x="1389467" y="1271588"/>
            <a:ext cx="4174245" cy="21787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39"/>
          <p:cNvSpPr/>
          <p:nvPr>
            <p:custDataLst>
              <p:tags r:id="rId3"/>
            </p:custDataLst>
          </p:nvPr>
        </p:nvSpPr>
        <p:spPr>
          <a:xfrm>
            <a:off x="1394290" y="1272277"/>
            <a:ext cx="4174245" cy="2178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TextBox 2"/>
          <p:cNvSpPr txBox="1"/>
          <p:nvPr>
            <p:custDataLst>
              <p:tags r:id="rId4"/>
            </p:custDataLst>
          </p:nvPr>
        </p:nvSpPr>
        <p:spPr>
          <a:xfrm>
            <a:off x="1636146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员工满意度高，员工流失率低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40" name="矩形 100"/>
          <p:cNvSpPr/>
          <p:nvPr>
            <p:custDataLst>
              <p:tags r:id="rId5"/>
            </p:custDataLst>
          </p:nvPr>
        </p:nvSpPr>
        <p:spPr>
          <a:xfrm rot="204112">
            <a:off x="6622776" y="1271588"/>
            <a:ext cx="4174245" cy="21787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101"/>
          <p:cNvSpPr/>
          <p:nvPr>
            <p:custDataLst>
              <p:tags r:id="rId6"/>
            </p:custDataLst>
          </p:nvPr>
        </p:nvSpPr>
        <p:spPr>
          <a:xfrm>
            <a:off x="6628289" y="1272277"/>
            <a:ext cx="4174245" cy="21787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TextBox 2"/>
          <p:cNvSpPr txBox="1"/>
          <p:nvPr>
            <p:custDataLst>
              <p:tags r:id="rId7"/>
            </p:custDataLst>
          </p:nvPr>
        </p:nvSpPr>
        <p:spPr>
          <a:xfrm>
            <a:off x="6870833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员工满意度低，员工流失率高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46" name="矩形 122"/>
          <p:cNvSpPr/>
          <p:nvPr>
            <p:custDataLst>
              <p:tags r:id="rId8"/>
            </p:custDataLst>
          </p:nvPr>
        </p:nvSpPr>
        <p:spPr>
          <a:xfrm rot="204112">
            <a:off x="1389467" y="3998146"/>
            <a:ext cx="4174245" cy="21787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23"/>
          <p:cNvSpPr/>
          <p:nvPr>
            <p:custDataLst>
              <p:tags r:id="rId9"/>
            </p:custDataLst>
          </p:nvPr>
        </p:nvSpPr>
        <p:spPr>
          <a:xfrm>
            <a:off x="1394290" y="3998835"/>
            <a:ext cx="4174245" cy="21787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TextBox 2"/>
          <p:cNvSpPr txBox="1"/>
          <p:nvPr>
            <p:custDataLst>
              <p:tags r:id="rId10"/>
            </p:custDataLst>
          </p:nvPr>
        </p:nvSpPr>
        <p:spPr>
          <a:xfrm>
            <a:off x="1635456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员工满意度与员工流失率呈负相关关系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52" name="矩形 89"/>
          <p:cNvSpPr/>
          <p:nvPr>
            <p:custDataLst>
              <p:tags r:id="rId11"/>
            </p:custDataLst>
          </p:nvPr>
        </p:nvSpPr>
        <p:spPr>
          <a:xfrm rot="204112">
            <a:off x="6622776" y="3998146"/>
            <a:ext cx="4174245" cy="21787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90"/>
          <p:cNvSpPr/>
          <p:nvPr>
            <p:custDataLst>
              <p:tags r:id="rId12"/>
            </p:custDataLst>
          </p:nvPr>
        </p:nvSpPr>
        <p:spPr>
          <a:xfrm>
            <a:off x="6628289" y="3998835"/>
            <a:ext cx="4174245" cy="21787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TextBox 2"/>
          <p:cNvSpPr txBox="1"/>
          <p:nvPr>
            <p:custDataLst>
              <p:tags r:id="rId13"/>
            </p:custDataLst>
          </p:nvPr>
        </p:nvSpPr>
        <p:spPr>
          <a:xfrm>
            <a:off x="6869455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提高员工满意度可以降低员工流失率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提高员工满意度的途径与方法</a:t>
            </a:r>
            <a:endParaRPr lang="zh-CN" altLang="en-US"/>
          </a:p>
        </p:txBody>
      </p:sp>
      <p:sp>
        <p:nvSpPr>
          <p:cNvPr id="1049392" name="矩形 38"/>
          <p:cNvSpPr/>
          <p:nvPr>
            <p:custDataLst>
              <p:tags r:id="rId2"/>
            </p:custDataLst>
          </p:nvPr>
        </p:nvSpPr>
        <p:spPr>
          <a:xfrm rot="204112">
            <a:off x="692150" y="1814825"/>
            <a:ext cx="3208294" cy="167531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39"/>
          <p:cNvSpPr/>
          <p:nvPr>
            <p:custDataLst>
              <p:tags r:id="rId3"/>
            </p:custDataLst>
          </p:nvPr>
        </p:nvSpPr>
        <p:spPr>
          <a:xfrm>
            <a:off x="695942" y="1815457"/>
            <a:ext cx="3208294" cy="16753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TextBox 2"/>
          <p:cNvSpPr txBox="1"/>
          <p:nvPr>
            <p:custDataLst>
              <p:tags r:id="rId4"/>
            </p:custDataLst>
          </p:nvPr>
        </p:nvSpPr>
        <p:spPr>
          <a:xfrm>
            <a:off x="881737" y="1946272"/>
            <a:ext cx="2850276" cy="1383208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提供良好的工作环境和福利待遇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98" name="矩形 100"/>
          <p:cNvSpPr/>
          <p:nvPr>
            <p:custDataLst>
              <p:tags r:id="rId5"/>
            </p:custDataLst>
          </p:nvPr>
        </p:nvSpPr>
        <p:spPr>
          <a:xfrm rot="204112">
            <a:off x="4490202" y="1814825"/>
            <a:ext cx="3208294" cy="167531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101"/>
          <p:cNvSpPr/>
          <p:nvPr>
            <p:custDataLst>
              <p:tags r:id="rId6"/>
            </p:custDataLst>
          </p:nvPr>
        </p:nvSpPr>
        <p:spPr>
          <a:xfrm>
            <a:off x="4493993" y="1815457"/>
            <a:ext cx="3208294" cy="16753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TextBox 2"/>
          <p:cNvSpPr txBox="1"/>
          <p:nvPr>
            <p:custDataLst>
              <p:tags r:id="rId7"/>
            </p:custDataLst>
          </p:nvPr>
        </p:nvSpPr>
        <p:spPr>
          <a:xfrm>
            <a:off x="4680420" y="1946272"/>
            <a:ext cx="2850276" cy="1383208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加强员工培训和发展，提高员工技能和素质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04" name="矩形 122"/>
          <p:cNvSpPr/>
          <p:nvPr>
            <p:custDataLst>
              <p:tags r:id="rId8"/>
            </p:custDataLst>
          </p:nvPr>
        </p:nvSpPr>
        <p:spPr>
          <a:xfrm rot="204112">
            <a:off x="8288253" y="1814825"/>
            <a:ext cx="3208294" cy="167531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123"/>
          <p:cNvSpPr/>
          <p:nvPr>
            <p:custDataLst>
              <p:tags r:id="rId9"/>
            </p:custDataLst>
          </p:nvPr>
        </p:nvSpPr>
        <p:spPr>
          <a:xfrm>
            <a:off x="8292045" y="1815457"/>
            <a:ext cx="3208294" cy="167531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TextBox 2"/>
          <p:cNvSpPr txBox="1"/>
          <p:nvPr>
            <p:custDataLst>
              <p:tags r:id="rId10"/>
            </p:custDataLst>
          </p:nvPr>
        </p:nvSpPr>
        <p:spPr>
          <a:xfrm>
            <a:off x="8477208" y="1946272"/>
            <a:ext cx="2850276" cy="1383208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建立有效的沟通机制，及时解决员工问题和需求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10" name="矩形 89"/>
          <p:cNvSpPr/>
          <p:nvPr>
            <p:custDataLst>
              <p:tags r:id="rId11"/>
            </p:custDataLst>
          </p:nvPr>
        </p:nvSpPr>
        <p:spPr>
          <a:xfrm rot="204112">
            <a:off x="2591176" y="3959049"/>
            <a:ext cx="3208294" cy="167531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90"/>
          <p:cNvSpPr/>
          <p:nvPr>
            <p:custDataLst>
              <p:tags r:id="rId12"/>
            </p:custDataLst>
          </p:nvPr>
        </p:nvSpPr>
        <p:spPr>
          <a:xfrm>
            <a:off x="2594967" y="3959681"/>
            <a:ext cx="3208294" cy="167531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TextBox 2"/>
          <p:cNvSpPr txBox="1"/>
          <p:nvPr>
            <p:custDataLst>
              <p:tags r:id="rId13"/>
            </p:custDataLst>
          </p:nvPr>
        </p:nvSpPr>
        <p:spPr>
          <a:xfrm>
            <a:off x="2780762" y="4090496"/>
            <a:ext cx="2850276" cy="1383208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建立公平合理的绩效考核和激励机制，激发员工积极性和创造力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16" name="矩形 111"/>
          <p:cNvSpPr/>
          <p:nvPr>
            <p:custDataLst>
              <p:tags r:id="rId14"/>
            </p:custDataLst>
          </p:nvPr>
        </p:nvSpPr>
        <p:spPr>
          <a:xfrm rot="204112">
            <a:off x="6389227" y="3959049"/>
            <a:ext cx="3208294" cy="1675314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112"/>
          <p:cNvSpPr/>
          <p:nvPr>
            <p:custDataLst>
              <p:tags r:id="rId15"/>
            </p:custDataLst>
          </p:nvPr>
        </p:nvSpPr>
        <p:spPr>
          <a:xfrm>
            <a:off x="6393019" y="3959681"/>
            <a:ext cx="3208294" cy="1675314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420" name="TextBox 2"/>
          <p:cNvSpPr txBox="1"/>
          <p:nvPr>
            <p:custDataLst>
              <p:tags r:id="rId16"/>
            </p:custDataLst>
          </p:nvPr>
        </p:nvSpPr>
        <p:spPr>
          <a:xfrm>
            <a:off x="6579446" y="4090496"/>
            <a:ext cx="2850276" cy="1383208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加强企业文化建设，提高员工归属感和认同感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员工满意度调查与反馈机制的建立</a:t>
            </a:r>
            <a:endParaRPr lang="zh-CN" altLang="en-US"/>
          </a:p>
        </p:txBody>
      </p:sp>
      <p:sp>
        <p:nvSpPr>
          <p:cNvPr id="1049456" name="任意多边形 35"/>
          <p:cNvSpPr/>
          <p:nvPr>
            <p:custDataLst>
              <p:tags r:id="rId2"/>
            </p:custDataLst>
          </p:nvPr>
        </p:nvSpPr>
        <p:spPr>
          <a:xfrm>
            <a:off x="692150" y="1381298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58" name="任意多边形 39"/>
          <p:cNvSpPr/>
          <p:nvPr>
            <p:custDataLst>
              <p:tags r:id="rId3"/>
            </p:custDataLst>
          </p:nvPr>
        </p:nvSpPr>
        <p:spPr>
          <a:xfrm>
            <a:off x="774140" y="1470173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0324" y="1690483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60" name="正文"/>
          <p:cNvSpPr txBox="1"/>
          <p:nvPr>
            <p:custDataLst>
              <p:tags r:id="rId5"/>
            </p:custDataLst>
          </p:nvPr>
        </p:nvSpPr>
        <p:spPr>
          <a:xfrm>
            <a:off x="2320065" y="1455778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员工满意度调查：定期进行员工满意度调查，了解员工需求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6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0083" y="1452023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64" name="任意多边形 45"/>
          <p:cNvSpPr/>
          <p:nvPr>
            <p:custDataLst>
              <p:tags r:id="rId7"/>
            </p:custDataLst>
          </p:nvPr>
        </p:nvSpPr>
        <p:spPr>
          <a:xfrm>
            <a:off x="692150" y="2600513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66" name="任意多边形 46"/>
          <p:cNvSpPr/>
          <p:nvPr>
            <p:custDataLst>
              <p:tags r:id="rId8"/>
            </p:custDataLst>
          </p:nvPr>
        </p:nvSpPr>
        <p:spPr>
          <a:xfrm>
            <a:off x="774140" y="2689388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0324" y="2909698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68" name="正文"/>
          <p:cNvSpPr txBox="1"/>
          <p:nvPr>
            <p:custDataLst>
              <p:tags r:id="rId10"/>
            </p:custDataLst>
          </p:nvPr>
        </p:nvSpPr>
        <p:spPr>
          <a:xfrm>
            <a:off x="2320065" y="2674993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反馈机制：建立有效的反馈机制，及时处理员工反馈的问题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7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0083" y="2671238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72" name="任意多边形 51"/>
          <p:cNvSpPr/>
          <p:nvPr>
            <p:custDataLst>
              <p:tags r:id="rId12"/>
            </p:custDataLst>
          </p:nvPr>
        </p:nvSpPr>
        <p:spPr>
          <a:xfrm>
            <a:off x="692150" y="3819728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74" name="任意多边形 52"/>
          <p:cNvSpPr/>
          <p:nvPr>
            <p:custDataLst>
              <p:tags r:id="rId13"/>
            </p:custDataLst>
          </p:nvPr>
        </p:nvSpPr>
        <p:spPr>
          <a:xfrm>
            <a:off x="774140" y="3908603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0324" y="4128913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76" name="正文"/>
          <p:cNvSpPr txBox="1"/>
          <p:nvPr>
            <p:custDataLst>
              <p:tags r:id="rId15"/>
            </p:custDataLst>
          </p:nvPr>
        </p:nvSpPr>
        <p:spPr>
          <a:xfrm>
            <a:off x="2320065" y="3894208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改进措施：根据员工满意度调查结果，制定改进措施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7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0083" y="3890452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80" name="任意多边形 57"/>
          <p:cNvSpPr/>
          <p:nvPr>
            <p:custDataLst>
              <p:tags r:id="rId17"/>
            </p:custDataLst>
          </p:nvPr>
        </p:nvSpPr>
        <p:spPr>
          <a:xfrm>
            <a:off x="692150" y="5038943"/>
            <a:ext cx="10808326" cy="1028947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82" name="任意多边形 58"/>
          <p:cNvSpPr/>
          <p:nvPr>
            <p:custDataLst>
              <p:tags r:id="rId18"/>
            </p:custDataLst>
          </p:nvPr>
        </p:nvSpPr>
        <p:spPr>
          <a:xfrm>
            <a:off x="774140" y="5127818"/>
            <a:ext cx="10644971" cy="8518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0324" y="5348127"/>
            <a:ext cx="0" cy="4255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84" name="正文"/>
          <p:cNvSpPr txBox="1"/>
          <p:nvPr>
            <p:custDataLst>
              <p:tags r:id="rId20"/>
            </p:custDataLst>
          </p:nvPr>
        </p:nvSpPr>
        <p:spPr>
          <a:xfrm>
            <a:off x="2320065" y="5113422"/>
            <a:ext cx="8877485" cy="86621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持续改进：持续改进员工满意度，提高员工工作积极性和效率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8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0083" y="5109667"/>
            <a:ext cx="886872" cy="88749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员工关系与员工满意度的相互影响</a:t>
            </a:r>
            <a:endParaRPr lang="zh-CN" altLang="en-US"/>
          </a:p>
        </p:txBody>
      </p:sp>
      <p:sp>
        <p:nvSpPr>
          <p:cNvPr id="10495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https://d.book118.com/746201143053010053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2"/>
  <p:tag name="KSO_WM_UNIT_INDEX" val="1_5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5_1"/>
  <p:tag name="KSO_WM_UNIT_INDEX" val="1_5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0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1"/>
  <p:tag name="KSO_WM_UNIT_INDEX" val="1_5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2"/>
  <p:tag name="KSO_WM_UNIT_INDEX" val="1_5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6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+中文正文</vt:lpstr>
      <vt:lpstr>Office Theme</vt:lpstr>
      <vt:lpstr>员工关系与员工满意度在人力资源规划中的重要性</vt:lpstr>
      <vt:lpstr>目录</vt:lpstr>
      <vt:lpstr>添加章节标题</vt:lpstr>
      <vt:lpstr>员工关系在人力资源规划中的地位</vt:lpstr>
      <vt:lpstr>PowerPoint Presentation</vt:lpstr>
      <vt:lpstr>员工关系对组织绩效的影响</vt:lpstr>
      <vt:lpstr>员工关系管理的重要性</vt:lpstr>
      <vt:lpstr>员工关系与企业文化的关系</vt:lpstr>
      <vt:lpstr>员工关系管理的策略与措施</vt:lpstr>
      <vt:lpstr>员工满意度在人力资源规划中的作用</vt:lpstr>
      <vt:lpstr>PowerPoint Presentation</vt:lpstr>
      <vt:lpstr>员工满意度对员工绩效的影响</vt:lpstr>
      <vt:lpstr>员工满意度与员工流失率的关系</vt:lpstr>
      <vt:lpstr>提高员工满意度的途径与方法</vt:lpstr>
      <vt:lpstr>员工满意度调查与反馈机制的建立</vt:lpstr>
      <vt:lpstr>员工关系与员工满意度的相互影响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2024-09-20T00:23:22.451</cp:lastPrinted>
  <dcterms:created xsi:type="dcterms:W3CDTF">2024-09-19T16:23:22Z</dcterms:created>
  <dcterms:modified xsi:type="dcterms:W3CDTF">2024-09-19T16:23:24Z</dcterms:modified>
</cp:coreProperties>
</file>