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4794B-EACB-471F-937E-51B921136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6EE7C-42A3-430C-9E4E-68BE8E826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E05E8-1B0E-49C2-8784-F3A2A362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009A2-2184-4D86-85C3-C84ED041C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023D7-ADC0-4498-AAB4-C574456A9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83F5D-DB1C-4A81-9A1B-8171EE972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2A9CF-DD61-4A30-99EC-2C2AFAE17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0EBC4-54B6-425D-B80E-05ADA78E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20D53-3BBB-42AF-824D-F8E209D9E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C8DDA-1156-423B-98C3-B31C2CD7B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BFB9A-18C7-4A2B-BC03-AA52FE2F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1029" name="Rectangle 5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1030" name="Rectangle 6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marL="0" lv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  <a:lvl2pPr marL="0" lvl="1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j-cs"/>
        </a:defRPr>
      </a:lvl2pPr>
      <a:lvl3pPr marL="0" lvl="2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j-cs"/>
        </a:defRPr>
      </a:lvl3pPr>
      <a:lvl4pPr marL="0" lvl="3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j-cs"/>
        </a:defRPr>
      </a:lvl4pPr>
      <a:lvl5pPr marL="0" lvl="4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wmf" /><Relationship Id="rId3" Type="http://schemas.openxmlformats.org/officeDocument/2006/relationships/image" Target="../media/image14.gif" /><Relationship Id="rId4" Type="http://schemas.openxmlformats.org/officeDocument/2006/relationships/hyperlink" Target="&#31069;&#20320;&#29983;&#26085;&#24555;&#20048;.mp3" TargetMode="External" /><Relationship Id="rId5" Type="http://schemas.openxmlformats.org/officeDocument/2006/relationships/image" Target="../media/image15.gif" /><Relationship Id="rId6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gif" /><Relationship Id="rId3" Type="http://schemas.openxmlformats.org/officeDocument/2006/relationships/hyperlink" Target="ms05u1-1.swf" TargetMode="External" /><Relationship Id="rId4" Type="http://schemas.openxmlformats.org/officeDocument/2006/relationships/image" Target="../media/image22.jpeg" /><Relationship Id="rId5" Type="http://schemas.openxmlformats.org/officeDocument/2006/relationships/image" Target="../media/image23.emf" /><Relationship Id="rId6" Type="http://schemas.openxmlformats.org/officeDocument/2006/relationships/image" Target="../media/image24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012200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050" name="Picture 2" descr="554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15875"/>
            <a:ext cx="9180513" cy="6875463"/>
          </a:xfrm>
          <a:prstGeom prst="rect">
            <a:avLst/>
          </a:prstGeom>
        </p:spPr>
      </p:pic>
      <p:sp>
        <p:nvSpPr>
          <p:cNvPr id="2051" name="Text Box 3"/>
          <p:cNvSpPr/>
          <p:nvPr/>
        </p:nvSpPr>
        <p:spPr>
          <a:xfrm>
            <a:off x="1042988" y="117475"/>
            <a:ext cx="6343650" cy="1555750"/>
          </a:xfrm>
          <a:prstGeom prst="rect">
            <a:avLst/>
          </a:prstGeom>
          <a:solidFill>
            <a:srgbClr val="FF99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Times New Roman" panose="02020603050405020304" pitchFamily="18" charset="0"/>
                <a:ea typeface="华文仿宋" panose="02010600040101010101" charset="-122"/>
              </a:rPr>
              <a:t>Unit16. I can!You can!</a:t>
            </a:r>
            <a:endParaRPr lang="zh-CN" altLang="en-US" sz="4800" b="1">
              <a:latin typeface="Times New Roman" panose="02020603050405020304" pitchFamily="18" charset="0"/>
              <a:ea typeface="华文仿宋" panose="02010600040101010101" charset="-122"/>
            </a:endParaRPr>
          </a:p>
          <a:p>
            <a:r>
              <a:rPr lang="zh-CN" altLang="en-US" sz="4800" b="1">
                <a:latin typeface="Times New Roman" panose="02020603050405020304" pitchFamily="18" charset="0"/>
                <a:ea typeface="华文仿宋" panose="02010600040101010101" charset="-122"/>
              </a:rPr>
              <a:t>            Everybody can!</a:t>
            </a:r>
            <a:endParaRPr lang="zh-CN" altLang="en-US" sz="4800" b="1"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054" name="Picture 2" descr="911ca601jw1dziytt3w8ij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77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5" name="Text Box 3"/>
          <p:cNvSpPr/>
          <p:nvPr/>
        </p:nvSpPr>
        <p:spPr>
          <a:xfrm>
            <a:off x="3276600" y="620713"/>
            <a:ext cx="4757738" cy="701675"/>
          </a:xfrm>
          <a:prstGeom prst="rect">
            <a:avLst/>
          </a:prstGeom>
          <a:solidFill>
            <a:srgbClr val="FFFF99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what  you  can  do？</a:t>
            </a:r>
            <a:endParaRPr lang="zh-CN" altLang="en-US" sz="4000" b="1"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  <p:sp>
        <p:nvSpPr>
          <p:cNvPr id="2056" name="Text Box 4"/>
          <p:cNvSpPr/>
          <p:nvPr/>
        </p:nvSpPr>
        <p:spPr>
          <a:xfrm>
            <a:off x="2195513" y="2133600"/>
            <a:ext cx="5549900" cy="701675"/>
          </a:xfrm>
          <a:prstGeom prst="rect">
            <a:avLst/>
          </a:prstGeom>
          <a:solidFill>
            <a:srgbClr val="BBE0E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I  can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 bounce the ball.</a:t>
            </a:r>
            <a:endParaRPr lang="zh-CN" altLang="en-US" sz="4000" b="1">
              <a:solidFill>
                <a:srgbClr val="FF0000"/>
              </a:solidFill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  <p:sp>
        <p:nvSpPr>
          <p:cNvPr id="2057" name="Text Box 7"/>
          <p:cNvSpPr/>
          <p:nvPr/>
        </p:nvSpPr>
        <p:spPr>
          <a:xfrm>
            <a:off x="3743325" y="2924175"/>
            <a:ext cx="14414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FF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    </a:t>
            </a:r>
            <a:endParaRPr lang="en-US" altLang="zh-CN" sz="3200" b="1">
              <a:solidFill>
                <a:srgbClr val="FF00FF"/>
              </a:solidFill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  <p:sp>
        <p:nvSpPr>
          <p:cNvPr id="2058" name="Text Box 8"/>
          <p:cNvSpPr/>
          <p:nvPr/>
        </p:nvSpPr>
        <p:spPr>
          <a:xfrm>
            <a:off x="900113" y="620713"/>
            <a:ext cx="2378075" cy="701675"/>
          </a:xfrm>
          <a:prstGeom prst="rect">
            <a:avLst/>
          </a:prstGeom>
          <a:solidFill>
            <a:srgbClr val="FFFF99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Show  us</a:t>
            </a:r>
            <a:endParaRPr lang="zh-CN" altLang="en-US" sz="4000" b="1"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  <p:sp>
        <p:nvSpPr>
          <p:cNvPr id="2059" name="Text Box 4"/>
          <p:cNvSpPr/>
          <p:nvPr/>
        </p:nvSpPr>
        <p:spPr>
          <a:xfrm>
            <a:off x="2195513" y="3806825"/>
            <a:ext cx="5549900" cy="701675"/>
          </a:xfrm>
          <a:prstGeom prst="rect">
            <a:avLst/>
          </a:prstGeom>
          <a:solidFill>
            <a:srgbClr val="BBE0E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I  can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……</a:t>
            </a:r>
            <a:endParaRPr lang="en-US" altLang="zh-CN" sz="4000" b="1">
              <a:solidFill>
                <a:srgbClr val="FF0000"/>
              </a:solidFill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6" grpId="0"/>
      <p:bldP spid="2058" grpId="1"/>
      <p:bldP spid="2059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3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062" name="Picture 2" descr="未命名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63" name="Text Box 6"/>
          <p:cNvSpPr/>
          <p:nvPr/>
        </p:nvSpPr>
        <p:spPr>
          <a:xfrm>
            <a:off x="539750" y="333375"/>
            <a:ext cx="5189538" cy="701675"/>
          </a:xfrm>
          <a:prstGeom prst="rect">
            <a:avLst/>
          </a:prstGeom>
          <a:solidFill>
            <a:srgbClr val="BBE0E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latin typeface="Times New Roman" panose="02020603050405020304" pitchFamily="18" charset="0"/>
                <a:ea typeface="华文仿宋" panose="02010600040101010101" charset="-122"/>
              </a:rPr>
              <a:t>C</a:t>
            </a:r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an </a:t>
            </a:r>
            <a:r>
              <a:rPr lang="en-US" altLang="zh-CN" sz="4000" b="1">
                <a:latin typeface="Times New Roman" panose="02020603050405020304" pitchFamily="18" charset="0"/>
                <a:ea typeface="华文仿宋" panose="02010600040101010101" charset="-122"/>
              </a:rPr>
              <a:t>you</a:t>
            </a:r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 say a 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chant</a:t>
            </a:r>
            <a:r>
              <a:rPr lang="en-US" altLang="zh-CN" sz="4000" b="1">
                <a:latin typeface="Times New Roman" panose="02020603050405020304" pitchFamily="18" charset="0"/>
                <a:ea typeface="华文仿宋" panose="02010600040101010101" charset="-122"/>
              </a:rPr>
              <a:t>?</a:t>
            </a:r>
            <a:endParaRPr lang="en-US" altLang="zh-CN" sz="4000" b="1"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  <p:sp>
        <p:nvSpPr>
          <p:cNvPr id="2064" name="Text Box 6"/>
          <p:cNvSpPr/>
          <p:nvPr/>
        </p:nvSpPr>
        <p:spPr>
          <a:xfrm>
            <a:off x="539750" y="333375"/>
            <a:ext cx="5189538" cy="701675"/>
          </a:xfrm>
          <a:prstGeom prst="rect">
            <a:avLst/>
          </a:prstGeom>
          <a:solidFill>
            <a:srgbClr val="BBE0E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we can say a 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chant</a:t>
            </a:r>
            <a:r>
              <a:rPr lang="zh-CN" altLang="en-US" sz="4000" b="1">
                <a:latin typeface="Times New Roman" panose="02020603050405020304" pitchFamily="18" charset="0"/>
                <a:ea typeface="华文仿宋" panose="02010600040101010101" charset="-122"/>
              </a:rPr>
              <a:t>.</a:t>
            </a:r>
            <a:endParaRPr lang="zh-CN" altLang="en-US" sz="4000" b="1"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 additive="base">
                                        <p:cTn id="6" dur="500" fill="hold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 fill="hold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3" grpId="0"/>
      <p:bldP spid="206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4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67" name="Text Box 5"/>
          <p:cNvSpPr/>
          <p:nvPr/>
        </p:nvSpPr>
        <p:spPr>
          <a:xfrm>
            <a:off x="177800" y="5300663"/>
            <a:ext cx="4684713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6600" b="1">
                <a:ea typeface="华文仿宋" panose="02010600040101010101" charset="-122"/>
              </a:rPr>
              <a:t>soup</a:t>
            </a:r>
            <a:endParaRPr lang="en-US" altLang="zh-CN" sz="6600" b="1">
              <a:ea typeface="华文仿宋" panose="02010600040101010101" charset="-122"/>
            </a:endParaRPr>
          </a:p>
        </p:txBody>
      </p:sp>
      <p:sp>
        <p:nvSpPr>
          <p:cNvPr id="2068" name="Text Box 7"/>
          <p:cNvSpPr/>
          <p:nvPr/>
        </p:nvSpPr>
        <p:spPr>
          <a:xfrm>
            <a:off x="5578475" y="260350"/>
            <a:ext cx="2811463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6600" b="1">
                <a:ea typeface="华文仿宋" panose="02010600040101010101" charset="-122"/>
              </a:rPr>
              <a:t>pin</a:t>
            </a:r>
            <a:endParaRPr lang="en-US" altLang="zh-CN" sz="6600" b="1">
              <a:ea typeface="华文仿宋" panose="02010600040101010101" charset="-122"/>
            </a:endParaRPr>
          </a:p>
        </p:txBody>
      </p:sp>
      <p:pic>
        <p:nvPicPr>
          <p:cNvPr id="2069" name="Picture 8" descr="C:\Users\Administrator\Desktop\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1557338"/>
            <a:ext cx="4608513" cy="36718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70" name="TextBox 8"/>
          <p:cNvSpPr/>
          <p:nvPr/>
        </p:nvSpPr>
        <p:spPr>
          <a:xfrm>
            <a:off x="250825" y="188913"/>
            <a:ext cx="5622925" cy="9159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>
                <a:solidFill>
                  <a:srgbClr val="0070C0"/>
                </a:solidFill>
                <a:ea typeface="华文仿宋" panose="02010600040101010101" charset="-122"/>
              </a:rPr>
              <a:t>What’s this?</a:t>
            </a:r>
            <a:endParaRPr lang="en-US" altLang="zh-CN" sz="5400">
              <a:solidFill>
                <a:srgbClr val="0070C0"/>
              </a:solidFill>
              <a:ea typeface="华文仿宋" panose="02010600040101010101" charset="-122"/>
            </a:endParaRPr>
          </a:p>
        </p:txBody>
      </p:sp>
      <p:pic>
        <p:nvPicPr>
          <p:cNvPr id="2071" name="Picture 9" descr="C:\Users\Administrator\Desktop\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263" y="1628775"/>
            <a:ext cx="3333750" cy="2609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2" name="Picture 10" descr="C:\Users\Administrator\Desktop\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725" y="4289425"/>
            <a:ext cx="2016125" cy="25685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 fill="hold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27" dur="58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8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3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3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3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3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4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" grpId="0"/>
      <p:bldP spid="206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5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075" name="Picture 4" descr="2804400_142046366408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63" y="549275"/>
            <a:ext cx="4406900" cy="5748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6" name="Picture 5" descr="e30fb8723257f756723532fc97_small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088" y="260350"/>
            <a:ext cx="3673475" cy="28527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77" name="Text Box 6"/>
          <p:cNvSpPr/>
          <p:nvPr/>
        </p:nvSpPr>
        <p:spPr>
          <a:xfrm>
            <a:off x="1401763" y="3789363"/>
            <a:ext cx="3027362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6000" b="1">
                <a:ea typeface="华文仿宋" panose="02010600040101010101" charset="-122"/>
              </a:rPr>
              <a:t>germ</a:t>
            </a:r>
            <a:endParaRPr lang="en-US" altLang="zh-CN" sz="6000" b="1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6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080" name="Picture 4" descr="3320946_224747045319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9387" y="0"/>
            <a:ext cx="7559675" cy="68310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81" name="Text Box 5"/>
          <p:cNvSpPr/>
          <p:nvPr/>
        </p:nvSpPr>
        <p:spPr>
          <a:xfrm>
            <a:off x="6083300" y="4797425"/>
            <a:ext cx="2811463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6600" b="1">
                <a:ea typeface="华文仿宋" panose="02010600040101010101" charset="-122"/>
              </a:rPr>
              <a:t>letter</a:t>
            </a:r>
            <a:endParaRPr lang="en-US" altLang="zh-CN" sz="6600" b="1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7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84" name="Rectangle 2"/>
          <p:cNvSpPr/>
          <p:nvPr>
            <p:ph type="title" idx="4294967295"/>
          </p:nvPr>
        </p:nvSpPr>
        <p:spPr>
          <a:xfrm>
            <a:off x="457200" y="274638"/>
            <a:ext cx="4691063" cy="1143000"/>
          </a:xfrm>
        </p:spPr>
        <p:txBody>
          <a:bodyPr wrap="square" lIns="91440" tIns="45720" rIns="91440" bIns="45720" anchor="ctr" anchorCtr="0"/>
          <a:lstStyle/>
          <a:p>
            <a:pPr algn="l" eaLnBrk="1" hangingPunct="1"/>
            <a:r>
              <a:rPr lang="en-US" altLang="zh-CN">
                <a:solidFill>
                  <a:srgbClr val="0070C0"/>
                </a:solidFill>
                <a:ea typeface="华文仿宋" panose="02010600040101010101" charset="-122"/>
              </a:rPr>
              <a:t>What’s he doing?</a:t>
            </a:r>
            <a:endParaRPr lang="zh-CN" altLang="en-US">
              <a:solidFill>
                <a:srgbClr val="0070C0"/>
              </a:solidFill>
              <a:ea typeface="华文仿宋" panose="02010600040101010101" charset="-122"/>
            </a:endParaRPr>
          </a:p>
        </p:txBody>
      </p:sp>
      <p:sp>
        <p:nvSpPr>
          <p:cNvPr id="2085" name="Rectangle 3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zh-CN" altLang="en-US">
              <a:ea typeface="华文仿宋" panose="02010600040101010101" charset="-122"/>
            </a:endParaRPr>
          </a:p>
        </p:txBody>
      </p:sp>
      <p:pic>
        <p:nvPicPr>
          <p:cNvPr id="2086" name="Picture 4" descr="163898_67746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1438"/>
            <a:ext cx="8631238" cy="55165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87" name="Text Box 5"/>
          <p:cNvSpPr/>
          <p:nvPr/>
        </p:nvSpPr>
        <p:spPr>
          <a:xfrm>
            <a:off x="5649913" y="2852738"/>
            <a:ext cx="3100387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8000" b="1">
                <a:ea typeface="华文仿宋" panose="02010600040101010101" charset="-122"/>
              </a:rPr>
              <a:t>wash</a:t>
            </a:r>
            <a:endParaRPr lang="en-US" altLang="zh-CN" sz="8000" b="1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 fill="hold"/>
                                        <p:tgtEl>
                                          <p:spTgt spid="2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8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90" name="Rectangle 2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zh-CN" altLang="en-US">
              <a:ea typeface="华文仿宋" panose="02010600040101010101" charset="-122"/>
            </a:endParaRPr>
          </a:p>
        </p:txBody>
      </p:sp>
      <p:pic>
        <p:nvPicPr>
          <p:cNvPr id="2091" name="Picture 3" descr="OOOPIC_limei1985126_20090729086e1aa9574f5e70"/>
          <p:cNvPicPr>
            <a:picLocks noChangeAspect="1"/>
          </p:cNvPicPr>
          <p:nvPr>
            <p:ph type="title" idx="4294967295"/>
          </p:nvPr>
        </p:nvPicPr>
        <p:blipFill>
          <a:blip r:embed="rId2"/>
          <a:stretch>
            <a:fillRect/>
          </a:stretch>
        </p:blipFill>
        <p:spPr>
          <a:xfrm>
            <a:off x="179388" y="1549400"/>
            <a:ext cx="8785225" cy="5119688"/>
          </a:xfrm>
          <a:prstGeom prst="rect">
            <a:avLst/>
          </a:prstGeom>
        </p:spPr>
      </p:pic>
      <p:sp>
        <p:nvSpPr>
          <p:cNvPr id="2092" name="Text Box 4"/>
          <p:cNvSpPr/>
          <p:nvPr/>
        </p:nvSpPr>
        <p:spPr>
          <a:xfrm>
            <a:off x="3633788" y="2060575"/>
            <a:ext cx="2740025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6600" b="1">
                <a:ea typeface="华文仿宋" panose="02010600040101010101" charset="-122"/>
              </a:rPr>
              <a:t>clean</a:t>
            </a:r>
            <a:endParaRPr lang="en-US" altLang="zh-CN" sz="6600" b="1">
              <a:ea typeface="华文仿宋" panose="02010600040101010101" charset="-122"/>
            </a:endParaRPr>
          </a:p>
        </p:txBody>
      </p:sp>
      <p:sp>
        <p:nvSpPr>
          <p:cNvPr id="2093" name="Rectangle 2"/>
          <p:cNvSpPr/>
          <p:nvPr/>
        </p:nvSpPr>
        <p:spPr>
          <a:xfrm>
            <a:off x="323850" y="188913"/>
            <a:ext cx="5616575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400">
                <a:solidFill>
                  <a:srgbClr val="0070C0"/>
                </a:solidFill>
                <a:ea typeface="华文仿宋" panose="02010600040101010101" charset="-122"/>
              </a:rPr>
              <a:t>What are they doing?</a:t>
            </a:r>
            <a:endParaRPr lang="en-US" altLang="zh-CN" sz="4400">
              <a:solidFill>
                <a:srgbClr val="0070C0"/>
              </a:solidFill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9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096" name="Picture 2" descr="未命名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85762"/>
            <a:ext cx="9321800" cy="6118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97" name="Text Box 26"/>
          <p:cNvSpPr/>
          <p:nvPr/>
        </p:nvSpPr>
        <p:spPr>
          <a:xfrm>
            <a:off x="3348038" y="4581525"/>
            <a:ext cx="4470400" cy="17383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ea typeface="华文仿宋" panose="02010600040101010101" charset="-122"/>
              </a:rPr>
              <a:t>看见针，把它捡起来，你一天都会走运的。</a:t>
            </a:r>
            <a:endParaRPr lang="zh-CN" altLang="en-US" sz="2400">
              <a:ea typeface="华文仿宋" panose="0201060004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ea typeface="华文仿宋" panose="02010600040101010101" charset="-122"/>
              </a:rPr>
              <a:t>看见针，你不捡，你整天都会不顺利。</a:t>
            </a:r>
            <a:endParaRPr lang="zh-CN" altLang="en-US" sz="2400"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10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100" name="Picture 4" descr="DD01665_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762000"/>
            <a:ext cx="8605838" cy="5511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01" name="Picture 5" descr="女孩07">
            <a:hlinkClick r:id="rId4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4149725"/>
            <a:ext cx="1600200" cy="2057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02" name="Picture 6" descr="04DEEE0E6A2D05B92E4B1BC6160DF0BD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7625" y="0"/>
            <a:ext cx="1201738" cy="19161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03" name="Rectangle 8"/>
          <p:cNvSpPr/>
          <p:nvPr/>
        </p:nvSpPr>
        <p:spPr>
          <a:xfrm>
            <a:off x="2700338" y="3917950"/>
            <a:ext cx="3962400" cy="1800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ea typeface="华文仿宋" panose="02010600040101010101" charset="-122"/>
              </a:rPr>
              <a:t>洗手</a:t>
            </a:r>
            <a:endParaRPr lang="zh-CN" altLang="en-US" sz="2800" b="1">
              <a:ea typeface="华文仿宋" panose="02010600040101010101" charset="-122"/>
            </a:endParaRPr>
          </a:p>
          <a:p>
            <a:r>
              <a:rPr lang="zh-CN" altLang="en-US" sz="2800" b="1">
                <a:ea typeface="华文仿宋" panose="02010600040101010101" charset="-122"/>
              </a:rPr>
              <a:t>把那些细菌洗掉</a:t>
            </a:r>
            <a:endParaRPr lang="zh-CN" altLang="en-US" sz="2800" b="1">
              <a:ea typeface="华文仿宋" panose="02010600040101010101" charset="-122"/>
            </a:endParaRPr>
          </a:p>
          <a:p>
            <a:r>
              <a:rPr lang="zh-CN" altLang="en-US" sz="2800" b="1">
                <a:ea typeface="华文仿宋" panose="02010600040101010101" charset="-122"/>
              </a:rPr>
              <a:t>肥皂和水可以洗干净手</a:t>
            </a:r>
            <a:endParaRPr lang="zh-CN" altLang="en-US" sz="2800" b="1">
              <a:ea typeface="华文仿宋" panose="02010600040101010101" charset="-122"/>
            </a:endParaRPr>
          </a:p>
          <a:p>
            <a:r>
              <a:rPr lang="zh-CN" altLang="en-US" sz="2800" b="1">
                <a:ea typeface="华文仿宋" panose="02010600040101010101" charset="-122"/>
              </a:rPr>
              <a:t>让它们整天保持干净</a:t>
            </a:r>
            <a:endParaRPr lang="zh-CN" altLang="en-US" sz="2800" b="1">
              <a:ea typeface="华文仿宋" panose="02010600040101010101" charset="-122"/>
            </a:endParaRPr>
          </a:p>
        </p:txBody>
      </p:sp>
      <p:sp>
        <p:nvSpPr>
          <p:cNvPr id="2104" name="WordArt 11"/>
          <p:cNvSpPr/>
          <p:nvPr/>
        </p:nvSpPr>
        <p:spPr>
          <a:xfrm>
            <a:off x="611188" y="0"/>
            <a:ext cx="3960812" cy="1433513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 b="1" i="1">
                <a:ln w="9525" cap="flat" cmpd="sng">
                  <a:solidFill>
                    <a:srgbClr val="CC99FF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/>
                </a:gradFill>
                <a:effectLst>
                  <a:outerShdw dist="53882" dir="2699999" algn="ctr" rotWithShape="0">
                    <a:srgbClr val="9999FF">
                      <a:alpha val="78998"/>
                    </a:srgbClr>
                  </a:outerShdw>
                </a:effectLst>
                <a:latin typeface="MS UI Gothic" panose="020b0600070205080204" charset="-128"/>
                <a:ea typeface="MS UI Gothic" panose="020b0600070205080204" charset="-128"/>
              </a:rPr>
              <a:t>We can sing a song.</a:t>
            </a:r>
            <a:endParaRPr sz="3600" b="1" i="1">
              <a:ln w="9525" cap="flat" cmpd="sng">
                <a:solidFill>
                  <a:srgbClr val="CC99FF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/>
              </a:gradFill>
              <a:effectLst>
                <a:outerShdw dist="53882" dir="2699999" algn="ctr" rotWithShape="0">
                  <a:srgbClr val="9999FF">
                    <a:alpha val="78998"/>
                  </a:srgbClr>
                </a:outerShdw>
              </a:effectLst>
              <a:latin typeface="MS UI Gothic" panose="020b0600070205080204" charset="-128"/>
              <a:ea typeface="MS UI Gothic" panose="020b0600070205080204" charset="-128"/>
            </a:endParaRPr>
          </a:p>
        </p:txBody>
      </p:sp>
      <p:pic>
        <p:nvPicPr>
          <p:cNvPr id="2105" name="Picture 5" descr="3FL1YCT2ZX(E)8LI(G_A11P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8538" y="1268413"/>
            <a:ext cx="5183187" cy="25971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500" fill="hold"/>
                                        <p:tgtEl>
                                          <p:spTgt spid="2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11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pic>
        <p:nvPicPr>
          <p:cNvPr id="2108" name="Picture 2" descr="未命名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404813"/>
            <a:ext cx="7461250" cy="4248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09" name="Text Box 3"/>
          <p:cNvSpPr/>
          <p:nvPr/>
        </p:nvSpPr>
        <p:spPr>
          <a:xfrm>
            <a:off x="-4762" y="5013325"/>
            <a:ext cx="9153525" cy="915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5400" b="1">
                <a:solidFill>
                  <a:srgbClr val="7030A0"/>
                </a:solidFill>
                <a:ea typeface="华文仿宋" panose="02010600040101010101" charset="-122"/>
              </a:rPr>
              <a:t>We can </a:t>
            </a:r>
            <a:r>
              <a:rPr lang="en-US" altLang="zh-CN" sz="5400" b="1">
                <a:solidFill>
                  <a:srgbClr val="FF0000"/>
                </a:solidFill>
                <a:ea typeface="华文仿宋" panose="02010600040101010101" charset="-122"/>
              </a:rPr>
              <a:t>mime</a:t>
            </a:r>
            <a:r>
              <a:rPr lang="en-US" altLang="zh-CN" sz="5400" b="1">
                <a:solidFill>
                  <a:srgbClr val="660066"/>
                </a:solidFill>
                <a:ea typeface="华文仿宋" panose="02010600040101010101" charset="-122"/>
              </a:rPr>
              <a:t> </a:t>
            </a:r>
            <a:r>
              <a:rPr lang="en-US" altLang="zh-CN" sz="5400" b="1">
                <a:solidFill>
                  <a:srgbClr val="7030A0"/>
                </a:solidFill>
                <a:ea typeface="华文仿宋" panose="02010600040101010101" charset="-122"/>
              </a:rPr>
              <a:t>the</a:t>
            </a:r>
            <a:r>
              <a:rPr lang="en-US" altLang="zh-CN" sz="5400" b="1">
                <a:solidFill>
                  <a:srgbClr val="660066"/>
                </a:solidFill>
                <a:ea typeface="华文仿宋" panose="02010600040101010101" charset="-122"/>
              </a:rPr>
              <a:t> </a:t>
            </a:r>
            <a:r>
              <a:rPr lang="en-US" altLang="zh-CN" sz="5400" b="1">
                <a:solidFill>
                  <a:srgbClr val="FF0000"/>
                </a:solidFill>
                <a:ea typeface="华文仿宋" panose="02010600040101010101" charset="-122"/>
              </a:rPr>
              <a:t>action</a:t>
            </a:r>
            <a:r>
              <a:rPr lang="en-US" altLang="zh-CN" sz="5400" b="1">
                <a:solidFill>
                  <a:srgbClr val="7030A0"/>
                </a:solidFill>
                <a:ea typeface="华文仿宋" panose="02010600040101010101" charset="-122"/>
              </a:rPr>
              <a:t>s.</a:t>
            </a:r>
            <a:endParaRPr lang="en-US" altLang="zh-CN" sz="5400" b="1">
              <a:solidFill>
                <a:srgbClr val="7030A0"/>
              </a:solidFill>
              <a:ea typeface="华文仿宋" panose="02010600040101010101" charset="-122"/>
            </a:endParaRPr>
          </a:p>
        </p:txBody>
      </p:sp>
      <p:sp>
        <p:nvSpPr>
          <p:cNvPr id="2110" name="Text Box 8"/>
          <p:cNvSpPr/>
          <p:nvPr/>
        </p:nvSpPr>
        <p:spPr>
          <a:xfrm>
            <a:off x="6350000" y="5907088"/>
            <a:ext cx="1682750" cy="5794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['</a:t>
            </a:r>
            <a:r>
              <a:rPr lang="zh-CN" altLang="en-US" sz="3200" b="1">
                <a:solidFill>
                  <a:srgbClr val="FF00FF"/>
                </a:solidFill>
                <a:ea typeface="华文仿宋" panose="02010600040101010101" charset="-122"/>
              </a:rPr>
              <a:t>æ</a:t>
            </a:r>
            <a:r>
              <a:rPr lang="zh-CN" altLang="en-US" sz="3200" b="1">
                <a:solidFill>
                  <a:srgbClr val="FF00FF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kʃən]</a:t>
            </a:r>
            <a:endParaRPr lang="zh-CN" altLang="en-US" sz="3200" b="1">
              <a:solidFill>
                <a:srgbClr val="FF00FF"/>
              </a:solidFill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 additive="base"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 additive="base">
                                        <p:cTn id="8" dur="200" decel="500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 additive="base">
                                        <p:cTn id="9" dur="200" decel="1000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5" dur="500" fill="hold"/>
                                        <p:tgtEl>
                                          <p:spTgt spid="2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0" dur="500" fill="hold"/>
                                        <p:tgtEl>
                                          <p:spTgt spid="2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9" grpId="0"/>
      <p:bldP spid="2110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12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13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lang="zh-CN" altLang="en-US">
              <a:ea typeface="华文仿宋" panose="02010600040101010101" charset="-122"/>
            </a:endParaRPr>
          </a:p>
        </p:txBody>
      </p:sp>
      <p:pic>
        <p:nvPicPr>
          <p:cNvPr id="2114" name="Picture 3" descr="未命名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13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17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118" name="Rectangle 3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 wrap="square" lIns="91440" tIns="45720" rIns="91440" bIns="45720" anchor="t" anchorCtr="0"/>
          <a:lstStyle/>
          <a:p>
            <a:pPr eaLnBrk="1" hangingPunct="1"/>
            <a:endParaRPr lang="zh-CN" altLang="en-US">
              <a:ea typeface="华文仿宋" panose="02010600040101010101" charset="-122"/>
            </a:endParaRPr>
          </a:p>
        </p:txBody>
      </p:sp>
      <p:pic>
        <p:nvPicPr>
          <p:cNvPr id="2119" name="Picture 4" descr="O`{%)BDTZDWD0}~_H)ZH_R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6484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14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22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123" name="Rectangle 3"/>
          <p:cNvSpPr/>
          <p:nvPr>
            <p:ph idx="1"/>
          </p:nvPr>
        </p:nvSpPr>
        <p:spPr/>
        <p:txBody>
          <a:bodyPr wrap="square" lIns="91440" tIns="45720" rIns="91440" bIns="45720" anchor="t" anchorCtr="0"/>
          <a:lstStyle/>
          <a:p>
            <a:pPr eaLnBrk="1" hangingPunct="1"/>
            <a:endParaRPr lang="zh-CN" altLang="en-US">
              <a:ea typeface="华文仿宋" panose="02010600040101010101" charset="-122"/>
            </a:endParaRPr>
          </a:p>
        </p:txBody>
      </p:sp>
      <p:pic>
        <p:nvPicPr>
          <p:cNvPr id="2124" name="Picture 4" descr="((($F8_8$$IKZ}W@T}D[X4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3375"/>
            <a:ext cx="5753100" cy="66690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25" name="Picture 5" descr="3`WTW{`$VRDZS3F{69JBK@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025" y="260350"/>
            <a:ext cx="5006975" cy="63817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.</a:t>
            </a:r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15</a:t>
            </a:fld>
            <a:endParaRPr lang="zh-CN" altLang="en-US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28" name="Text Box 15"/>
          <p:cNvSpPr/>
          <p:nvPr/>
        </p:nvSpPr>
        <p:spPr>
          <a:xfrm>
            <a:off x="611188" y="2060575"/>
            <a:ext cx="182562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ea typeface="华文仿宋" panose="02010600040101010101" charset="-122"/>
            </a:endParaRPr>
          </a:p>
        </p:txBody>
      </p:sp>
      <p:sp>
        <p:nvSpPr>
          <p:cNvPr id="2129" name="Text Box 20"/>
          <p:cNvSpPr/>
          <p:nvPr/>
        </p:nvSpPr>
        <p:spPr>
          <a:xfrm>
            <a:off x="2916238" y="3284538"/>
            <a:ext cx="182562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ea typeface="华文仿宋" panose="02010600040101010101" charset="-122"/>
            </a:endParaRPr>
          </a:p>
        </p:txBody>
      </p:sp>
      <p:pic>
        <p:nvPicPr>
          <p:cNvPr id="2130" name="Picture 25" descr="04DEEE0E6A2D05B92E4B1BC6160DF0BD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41888"/>
            <a:ext cx="1201738" cy="19161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31" name="Picture 32" descr="2">
            <a:hlinkClick action="ppaction://hlinkshowjump?jump=nextslide" tooltip="下一页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5325" y="549275"/>
            <a:ext cx="1776413" cy="2016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32" name="AutoShape 33"/>
          <p:cNvSpPr/>
          <p:nvPr/>
        </p:nvSpPr>
        <p:spPr>
          <a:xfrm>
            <a:off x="5795963" y="3213100"/>
            <a:ext cx="3168650" cy="936625"/>
          </a:xfrm>
          <a:prstGeom prst="wedgeRoundRectCallout">
            <a:avLst>
              <a:gd name="adj1" fmla="val -2454"/>
              <a:gd name="adj2" fmla="val -117287"/>
              <a:gd name="adj3" fmla="val 16667"/>
            </a:avLst>
          </a:prstGeom>
          <a:solidFill>
            <a:srgbClr val="BBE0E3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I can tell you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18" charset="0"/>
              <a:ea typeface="华文仿宋" panose="02010600040101010101" charset="-122"/>
            </a:endParaRPr>
          </a:p>
          <a:p>
            <a:pPr algn="ctr"/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riddles.(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谜语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华文仿宋" panose="02010600040101010101" charset="-122"/>
              </a:rPr>
              <a:t>)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18" charset="0"/>
              <a:ea typeface="华文仿宋" panose="02010600040101010101" charset="-122"/>
            </a:endParaRPr>
          </a:p>
        </p:txBody>
      </p:sp>
      <p:sp>
        <p:nvSpPr>
          <p:cNvPr id="2133" name="Text Box 36"/>
          <p:cNvSpPr/>
          <p:nvPr/>
        </p:nvSpPr>
        <p:spPr>
          <a:xfrm>
            <a:off x="250825" y="620713"/>
            <a:ext cx="4559300" cy="946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9933"/>
                </a:solidFill>
                <a:ea typeface="华文仿宋" panose="02010600040101010101" charset="-122"/>
              </a:rPr>
              <a:t>You see things with these.</a:t>
            </a:r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  <a:p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</p:txBody>
      </p:sp>
      <p:sp>
        <p:nvSpPr>
          <p:cNvPr id="2134" name="Text Box 37"/>
          <p:cNvSpPr/>
          <p:nvPr/>
        </p:nvSpPr>
        <p:spPr>
          <a:xfrm>
            <a:off x="107950" y="2060575"/>
            <a:ext cx="5367338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9933"/>
                </a:solidFill>
                <a:ea typeface="华文仿宋" panose="02010600040101010101" charset="-122"/>
              </a:rPr>
              <a:t>It can fly. It’s small and yellow.</a:t>
            </a:r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  <a:p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</p:txBody>
      </p:sp>
      <p:sp>
        <p:nvSpPr>
          <p:cNvPr id="2135" name="Text Box 38"/>
          <p:cNvSpPr/>
          <p:nvPr/>
        </p:nvSpPr>
        <p:spPr>
          <a:xfrm>
            <a:off x="0" y="3213100"/>
            <a:ext cx="4359275" cy="946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9933"/>
                </a:solidFill>
                <a:ea typeface="华文仿宋" panose="02010600040101010101" charset="-122"/>
              </a:rPr>
              <a:t>You put your toys in this.</a:t>
            </a:r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  <a:p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</p:txBody>
      </p:sp>
      <p:sp>
        <p:nvSpPr>
          <p:cNvPr id="2136" name="Text Box 39"/>
          <p:cNvSpPr/>
          <p:nvPr/>
        </p:nvSpPr>
        <p:spPr>
          <a:xfrm>
            <a:off x="107950" y="4221163"/>
            <a:ext cx="6418263" cy="946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9933"/>
                </a:solidFill>
                <a:ea typeface="华文仿宋" panose="02010600040101010101" charset="-122"/>
              </a:rPr>
              <a:t>You use this to talk with your friends.</a:t>
            </a:r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  <a:p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</p:txBody>
      </p:sp>
      <p:sp>
        <p:nvSpPr>
          <p:cNvPr id="2137" name="Text Box 40"/>
          <p:cNvSpPr/>
          <p:nvPr/>
        </p:nvSpPr>
        <p:spPr>
          <a:xfrm>
            <a:off x="1042988" y="5300663"/>
            <a:ext cx="4735512" cy="946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9933"/>
                </a:solidFill>
                <a:ea typeface="华文仿宋" panose="02010600040101010101" charset="-122"/>
              </a:rPr>
              <a:t>You use this to drink water.</a:t>
            </a:r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  <a:p>
            <a:endParaRPr lang="en-US" altLang="zh-CN" sz="2800" b="1">
              <a:solidFill>
                <a:srgbClr val="FF9933"/>
              </a:solidFill>
              <a:ea typeface="华文仿宋" panose="02010600040101010101" charset="-122"/>
            </a:endParaRPr>
          </a:p>
        </p:txBody>
      </p:sp>
      <p:sp>
        <p:nvSpPr>
          <p:cNvPr id="2138" name="WordArt 41"/>
          <p:cNvSpPr/>
          <p:nvPr/>
        </p:nvSpPr>
        <p:spPr>
          <a:xfrm>
            <a:off x="684213" y="1052513"/>
            <a:ext cx="1728787" cy="935037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ln w="9525" cap="flat" cmpd="sng">
                  <a:solidFill>
                    <a:srgbClr val="CC99FF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/>
                </a:gradFill>
                <a:effectLst>
                  <a:outerShdw dist="53882" dir="2699999" algn="ctr" rotWithShape="0">
                    <a:srgbClr val="9999FF">
                      <a:alpha val="78998"/>
                    </a:srgbClr>
                  </a:outerShdw>
                </a:effectLst>
                <a:latin typeface="BatangChe" charset="0"/>
                <a:ea typeface="BatangChe" charset="0"/>
              </a:rPr>
              <a:t>glasses</a:t>
            </a:r>
            <a:endParaRPr sz="3600">
              <a:ln w="9525" cap="flat" cmpd="sng">
                <a:solidFill>
                  <a:srgbClr val="CC99FF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/>
              </a:gradFill>
              <a:effectLst>
                <a:outerShdw dist="53882" dir="2699999" algn="ctr" rotWithShape="0">
                  <a:srgbClr val="9999FF">
                    <a:alpha val="78998"/>
                  </a:srgbClr>
                </a:outerShdw>
              </a:effectLst>
              <a:latin typeface="BatangChe" charset="0"/>
              <a:ea typeface="BatangChe" charset="0"/>
            </a:endParaRPr>
          </a:p>
        </p:txBody>
      </p:sp>
      <p:sp>
        <p:nvSpPr>
          <p:cNvPr id="2139" name="WordArt 43"/>
          <p:cNvSpPr/>
          <p:nvPr/>
        </p:nvSpPr>
        <p:spPr>
          <a:xfrm>
            <a:off x="1403350" y="2636838"/>
            <a:ext cx="1152525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MS UI Gothic" panose="020b0600070205080204" charset="-128"/>
                <a:ea typeface="MS UI Gothic" panose="020b0600070205080204" charset="-128"/>
              </a:rPr>
              <a:t>bee</a:t>
            </a:r>
            <a:endParaRPr sz="3600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MS UI Gothic" panose="020b0600070205080204" charset="-128"/>
              <a:ea typeface="MS UI Gothic" panose="020b0600070205080204" charset="-128"/>
            </a:endParaRPr>
          </a:p>
        </p:txBody>
      </p:sp>
      <p:sp>
        <p:nvSpPr>
          <p:cNvPr id="2140" name="WordArt 45" descr="白色大理石"/>
          <p:cNvSpPr/>
          <p:nvPr/>
        </p:nvSpPr>
        <p:spPr>
          <a:xfrm>
            <a:off x="2339975" y="3644900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buClrTx/>
              <a:buSzTx/>
              <a:buFontTx/>
              <a:buNone/>
            </a:pPr>
            <a:r>
              <a:rPr lang="en-US" altLang="zh-CN" sz="3600">
                <a:latin typeface="MS UI Gothic" panose="020b0600070205080204" charset="-128"/>
                <a:ea typeface="华文仿宋" panose="02010600040101010101" charset="-122"/>
              </a:rPr>
              <a:t>box</a:t>
            </a:r>
            <a:endParaRPr lang="en-US" altLang="zh-CN" sz="3600">
              <a:latin typeface="MS UI Gothic" panose="020b0600070205080204" charset="-128"/>
              <a:ea typeface="华文仿宋" panose="02010600040101010101" charset="-122"/>
            </a:endParaRPr>
          </a:p>
        </p:txBody>
      </p:sp>
      <p:sp>
        <p:nvSpPr>
          <p:cNvPr id="2141" name="WordArt 46"/>
          <p:cNvSpPr/>
          <p:nvPr/>
        </p:nvSpPr>
        <p:spPr>
          <a:xfrm>
            <a:off x="2987675" y="4581525"/>
            <a:ext cx="1873250" cy="7191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ln w="12700" cap="flat" cmpd="sng">
                  <a:solidFill>
                    <a:srgbClr val="3333CC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B2B2B2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PMingLiU" charset="0"/>
                <a:ea typeface="PMingLiU" charset="0"/>
              </a:rPr>
              <a:t>telephone</a:t>
            </a:r>
            <a:endParaRPr sz="3600">
              <a:ln w="12700" cap="flat" cmpd="sng">
                <a:solidFill>
                  <a:srgbClr val="3333CC"/>
                </a:solidFill>
                <a:prstDash val="solid"/>
                <a:headEnd type="none" w="med" len="med"/>
                <a:tailEnd type="none" w="med" len="med"/>
              </a:ln>
              <a:solidFill>
                <a:srgbClr val="B2B2B2">
                  <a:alpha val="50195"/>
                </a:srgb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PMingLiU" charset="0"/>
              <a:ea typeface="PMingLiU" charset="0"/>
            </a:endParaRPr>
          </a:p>
        </p:txBody>
      </p:sp>
      <p:sp>
        <p:nvSpPr>
          <p:cNvPr id="2142" name="WordArt 48"/>
          <p:cNvSpPr/>
          <p:nvPr/>
        </p:nvSpPr>
        <p:spPr>
          <a:xfrm>
            <a:off x="5724525" y="5445125"/>
            <a:ext cx="2303463" cy="833438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gradFill rotWithShape="1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/>
                </a:gradFill>
                <a:effectLst>
                  <a:outerShdw dist="53882" dir="2699999" algn="ctr" rotWithShape="0">
                    <a:srgbClr val="C0C0C0">
                      <a:alpha val="78998"/>
                    </a:srgbClr>
                  </a:outerShdw>
                </a:effectLst>
                <a:latin typeface="MS UI Gothic" panose="020b0600070205080204" charset="-128"/>
                <a:ea typeface="MS UI Gothic" panose="020b0600070205080204" charset="-128"/>
              </a:rPr>
              <a:t>cup/glass</a:t>
            </a:r>
            <a:endParaRPr sz="3600">
              <a:gradFill rotWithShape="1">
                <a:gsLst>
                  <a:gs pos="0">
                    <a:srgbClr val="9999FF"/>
                  </a:gs>
                  <a:gs pos="100000">
                    <a:srgbClr val="009999"/>
                  </a:gs>
                </a:gsLst>
                <a:lin ang="5400000"/>
              </a:gradFill>
              <a:effectLst>
                <a:outerShdw dist="53882" dir="2699999" algn="ctr" rotWithShape="0">
                  <a:srgbClr val="C0C0C0">
                    <a:alpha val="78998"/>
                  </a:srgbClr>
                </a:outerShdw>
              </a:effectLst>
              <a:latin typeface="MS UI Gothic" panose="020b0600070205080204" charset="-128"/>
              <a:ea typeface="MS UI Gothic" panose="020b0600070205080204" charset="-128"/>
            </a:endParaRPr>
          </a:p>
        </p:txBody>
      </p:sp>
      <p:grpSp>
        <p:nvGrpSpPr>
          <p:cNvPr id="2143" name="组合 2142"/>
          <p:cNvGrpSpPr/>
          <p:nvPr/>
        </p:nvGrpSpPr>
        <p:grpSpPr>
          <a:xfrm>
            <a:off x="0" y="-150812"/>
            <a:ext cx="9144000" cy="668337"/>
            <a:chExt cx="5328" cy="460"/>
          </a:xfrm>
        </p:grpSpPr>
        <p:pic>
          <p:nvPicPr>
            <p:cNvPr id="2144" name="Picture 5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5328" cy="46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45" name="Picture 5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5328" cy="46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2146" name="组合 2145"/>
          <p:cNvGrpSpPr/>
          <p:nvPr/>
        </p:nvGrpSpPr>
        <p:grpSpPr>
          <a:xfrm>
            <a:off x="0" y="6188075"/>
            <a:ext cx="9144000" cy="669925"/>
            <a:chExt cx="5328" cy="460"/>
          </a:xfrm>
        </p:grpSpPr>
        <p:pic>
          <p:nvPicPr>
            <p:cNvPr id="2147" name="Picture 5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5328" cy="46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48" name="Picture 5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0" y="0"/>
              <a:ext cx="5328" cy="460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0" dur="500" fill="hold"/>
                                        <p:tgtEl>
                                          <p:spTgt spid="2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1" dur="2000" fill="hold"/>
                                        <p:tgtEl>
                                          <p:spTgt spid="2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 fill="hold"/>
                                        <p:tgtEl>
                                          <p:spTgt spid="2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3" dur="500" fill="hold"/>
                                        <p:tgtEl>
                                          <p:spTgt spid="2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54" dur="500" fill="hold"/>
                                        <p:tgtEl>
                                          <p:spTgt spid="2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65" dur="500" fill="hold"/>
                                        <p:tgtEl>
                                          <p:spTgt spid="2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2" grpId="0"/>
      <p:bldP spid="2133" grpId="1"/>
      <p:bldP spid="2134" grpId="2"/>
      <p:bldP spid="2135" grpId="3"/>
      <p:bldP spid="2136" grpId="4"/>
      <p:bldP spid="2137" grpId="5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https://d.book118.com/746201220042010042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宋体</vt:lpstr>
      <vt:lpstr>Times New Roman</vt:lpstr>
      <vt:lpstr>华文仿宋</vt:lpstr>
      <vt:lpstr>MS UI Gothic</vt:lpstr>
      <vt:lpstr>BatangChe</vt:lpstr>
      <vt:lpstr>PMingLiU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What’s he doing?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2024-09-09T13:50:56.561</cp:lastPrinted>
  <dcterms:created xsi:type="dcterms:W3CDTF">2024-09-09T05:50:56Z</dcterms:created>
  <dcterms:modified xsi:type="dcterms:W3CDTF">2024-09-09T05:50:58Z</dcterms:modified>
</cp:coreProperties>
</file>