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UOKLO+MS-UIGothic"/>
      <p:regular r:id="rId16"/>
    </p:embeddedFont>
    <p:embeddedFont>
      <p:font typeface="HMDMRK+CMQNNB+ArialMT"/>
      <p:regular r:id="rId17"/>
    </p:embeddedFont>
    <p:embeddedFont>
      <p:font typeface="FQHVOO+FCAHNK+MicrosoftYaHei-Bold"/>
      <p:regular r:id="rId18"/>
    </p:embeddedFont>
    <p:embeddedFont>
      <p:font typeface="BGLTUL+LHRNNU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57014-FC2C-4739-98B5-52435968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6DAF5-5485-4001-9691-CB62D459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8EBE6-4CD5-4064-B290-D25918BF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90F3A-3A4F-4D71-BB74-488FA3320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5CEFB-00FB-4105-B77A-9BAEA836E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E5D1E-3481-437D-BFDC-E9A8DF83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12FF28-EC99-4DEB-83F1-3F3376661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11180-9742-4185-BDB5-A50A5AE1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07F96-6879-432D-88D7-B36F82850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2DD8F-A580-4695-AA4D-E6FF2BA4C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F29DF-F61D-4982-AA56-8713260C4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021531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辅</a:t>
            </a:r>
            <a:r>
              <a:rPr sz="5150" spc="23">
                <a:solidFill>
                  <a:srgbClr val="27DFF4"/>
                </a:solidFill>
                <a:latin typeface="VUOKLO+MS-UIGothic"/>
                <a:cs typeface="VUOKLO+MS-UIGothic"/>
              </a:rPr>
              <a:t>助生殖技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术</a:t>
            </a:r>
            <a:r>
              <a:rPr sz="5150" spc="25">
                <a:solidFill>
                  <a:srgbClr val="27DFF4"/>
                </a:solidFill>
                <a:latin typeface="VUOKLO+MS-UIGothic"/>
                <a:cs typeface="VUOKLO+MS-UIGothic"/>
              </a:rPr>
              <a:t>中的男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VUOKLO+MS-UIGothic"/>
                <a:cs typeface="VUOKLO+MS-UIGothic"/>
              </a:rPr>
              <a:t>科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规</a:t>
            </a:r>
            <a:r>
              <a:rPr sz="5150" spc="23">
                <a:solidFill>
                  <a:srgbClr val="27DFF4"/>
                </a:solidFill>
                <a:latin typeface="VUOKLO+MS-UIGothic"/>
                <a:cs typeface="VUOKLO+MS-UIGothic"/>
              </a:rPr>
              <a:t>范化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VUOKLO+MS-UIGothic"/>
                <a:cs typeface="VUOKL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MDMRK+CMQNNB+ArialMT"/>
                <a:cs typeface="HMDMRK+CMQNN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助生殖技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MDMRK+CMQNNB+ArialMT"/>
                <a:cs typeface="HMDMRK+CMQNN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男性生殖系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与生育能力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6192461" cy="18804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MDMRK+CMQNNB+ArialMT"/>
                <a:cs typeface="HMDMRK+CMQNN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助生殖技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中的男性不育症治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MDMRK+CMQNNB+ArialMT"/>
                <a:cs typeface="HMDMRK+CMQNN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助生殖技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中的男性参与与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MDMRK+CMQNNB+ArialMT"/>
                <a:cs typeface="HMDMRK+CMQNN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助生殖技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中的男科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范化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VUOKLO+MS-UIGothic"/>
                <a:cs typeface="VUOKLO+MS-UIGothic"/>
              </a:rPr>
              <a:t>展建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FQHVOO+FCAHNK+MicrosoftYaHei-Bold"/>
                <a:cs typeface="FQHVOO+FCAHN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辅</a:t>
            </a:r>
            <a:r>
              <a:rPr sz="3800" spc="25">
                <a:solidFill>
                  <a:srgbClr val="27DFF4"/>
                </a:solidFill>
                <a:latin typeface="VUOKLO+MS-UIGothic"/>
                <a:cs typeface="VUOKLO+MS-UIGothic"/>
              </a:rPr>
              <a:t>助生殖技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术</a:t>
            </a:r>
            <a:r>
              <a:rPr sz="3800" spc="27">
                <a:solidFill>
                  <a:srgbClr val="27DFF4"/>
                </a:solidFill>
                <a:latin typeface="VUOKLO+MS-UIGothic"/>
                <a:cs typeface="VUOKLO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助生殖技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UOKLO+MS-UIGothic"/>
                <a:cs typeface="VUOKLO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UOKLO+MS-UIGothic"/>
                <a:cs typeface="VUOKLO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UOKLO+MS-UIGothic"/>
                <a:cs typeface="VUOKLO+MS-UIGothic"/>
              </a:rPr>
              <a:t>根据精卵来源和操作方法的不同，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UOKLO+MS-UIGothic"/>
                <a:cs typeface="VUOKLO+MS-UIGothic"/>
              </a:rPr>
              <a:t>助生殖技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VUOKLO+MS-UIGothic"/>
                <a:cs typeface="VUOKLO+MS-UIGothic"/>
              </a:rPr>
              <a:t>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VUOKLO+MS-UIGothic"/>
                <a:cs typeface="VUOKLO+MS-UIGothic"/>
              </a:rPr>
              <a:t>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VUOKLO+MS-UIGothic"/>
                <a:cs typeface="VUOKLO+MS-UIGothic"/>
              </a:rPr>
              <a:t>人工授精、异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VUOKLO+MS-UIGothic"/>
                <a:cs typeface="VUOKLO+MS-UIGothic"/>
              </a:rPr>
              <a:t>人工授精、体外受精和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VUOKLO+MS-UIGothic"/>
                <a:cs typeface="VUOKLO+MS-UIGothic"/>
              </a:rPr>
              <a:t>微受精等。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助生殖技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UOKLO+MS-UIGothic"/>
                <a:cs typeface="VUOKLO+MS-UIGothic"/>
              </a:rPr>
              <a:t>不孕不育治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2000" spc="25">
                <a:solidFill>
                  <a:srgbClr val="FFFDFD"/>
                </a:solidFill>
                <a:latin typeface="VUOKLO+MS-UIGothic"/>
                <a:cs typeface="VUOKLO+MS-UIGothic"/>
              </a:rPr>
              <a:t>助生殖技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3">
                <a:solidFill>
                  <a:srgbClr val="FFFDFD"/>
                </a:solidFill>
                <a:latin typeface="VUOKLO+MS-UIGothic"/>
                <a:cs typeface="VUOKLO+MS-UIGothic"/>
              </a:rPr>
              <a:t>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助生殖技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主要用于治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各种原因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引起的不孕不育，如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卵管阻塞、精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量异常、排卵障碍等。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根据患者的具体情况和生育需求，医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生会建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议选择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助生殖技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遗传</a:t>
            </a:r>
            <a:r>
              <a:rPr sz="2000" spc="25">
                <a:solidFill>
                  <a:srgbClr val="FFFDFD"/>
                </a:solidFill>
                <a:latin typeface="VUOKLO+MS-UIGothic"/>
                <a:cs typeface="VUOKLO+MS-UIGothic"/>
              </a:rPr>
              <a:t>病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筛查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助生殖技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行胚胎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断，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染色体异常和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性疾病，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传递给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后代。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助生殖技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QHVOO+FCAHNK+MicrosoftYaHei-Bold"/>
                <a:cs typeface="FQHVOO+FCAHN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QHVOO+FCAHNK+MicrosoftYaHei-Bold"/>
                <a:cs typeface="FQHVOO+FCAHN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QHVOO+FCAHNK+MicrosoftYaHei-Bold"/>
                <a:cs typeface="FQHVOO+FCAHN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UOKLO+MS-UIGothic"/>
                <a:cs typeface="VUOKLO+MS-UIGothic"/>
              </a:rPr>
              <a:t>起始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00B6FF"/>
                </a:solidFill>
                <a:latin typeface="VUOKLO+MS-UIGothic"/>
                <a:cs typeface="VUOKLO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B6FF"/>
                </a:solidFill>
                <a:latin typeface="VUOKLO+MS-UIGothic"/>
                <a:cs typeface="VUOKLO+MS-UIGothic"/>
              </a:rPr>
              <a:t>展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00B6FF"/>
                </a:solidFill>
                <a:latin typeface="VUOKLO+MS-UIGothic"/>
                <a:cs typeface="VUOKLO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UOKLO+MS-UIGothic"/>
                <a:cs typeface="VUOKLO+MS-UIGothic"/>
              </a:rPr>
              <a:t>成熟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00B6FF"/>
                </a:solidFill>
                <a:latin typeface="VUOKLO+MS-UIGothic"/>
                <a:cs typeface="VUOKLO+MS-UIGothic"/>
              </a:rPr>
              <a:t>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FQHVOO+FCAHNK+MicrosoftYaHei-Bold"/>
                <a:cs typeface="FQHVOO+FCAHN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14151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VUOKLO+MS-UIGothic"/>
                <a:cs typeface="VUOKLO+MS-UIGothic"/>
              </a:rPr>
              <a:t>男性生殖系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统</a:t>
            </a:r>
            <a:r>
              <a:rPr sz="3800" spc="25">
                <a:solidFill>
                  <a:srgbClr val="27DFF4"/>
                </a:solidFill>
                <a:latin typeface="VUOKLO+MS-UIGothic"/>
                <a:cs typeface="VUOKLO+MS-UIGothic"/>
              </a:rPr>
              <a:t>与生育能力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男性生殖系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构与功能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75784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UOKLO+MS-UIGothic"/>
                <a:cs typeface="VUOKLO+MS-UIGothic"/>
              </a:rPr>
              <a:t>附睾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7434" y="184657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05DFF"/>
                </a:solidFill>
                <a:latin typeface="VUOKLO+MS-UIGothic"/>
                <a:cs typeface="VUOKLO+MS-UIGothic"/>
              </a:rPr>
              <a:t>射精管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87800" y="221980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200">
                <a:solidFill>
                  <a:srgbClr val="FFFFFF"/>
                </a:solidFill>
                <a:latin typeface="VUOKLO+MS-UIGothic"/>
                <a:cs typeface="VUOKLO+MS-UIGothic"/>
              </a:rPr>
              <a:t>存和成熟精子。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VUOKLO+MS-UIGothic"/>
                <a:cs typeface="VUOKLO+MS-UIGothic"/>
              </a:rPr>
              <a:t>将精子与精囊液、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VUOKLO+MS-UIGothic"/>
                <a:cs typeface="VUOKLO+MS-UIGothic"/>
              </a:rPr>
              <a:t>前列腺液混合形成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VUOKLO+MS-UIGothic"/>
                <a:cs typeface="VUOKLO+MS-UIGothic"/>
              </a:rPr>
              <a:t>精液。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VUOKLO+MS-UIGothic"/>
                <a:cs typeface="VUOKLO+MS-UIGothic"/>
              </a:rPr>
              <a:t>睾丸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55970" y="457644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47E8"/>
                </a:solidFill>
                <a:latin typeface="SimSun"/>
                <a:cs typeface="SimSun"/>
              </a:rPr>
              <a:t>输</a:t>
            </a:r>
            <a:r>
              <a:rPr sz="1550" spc="25">
                <a:solidFill>
                  <a:srgbClr val="2947E8"/>
                </a:solidFill>
                <a:latin typeface="VUOKLO+MS-UIGothic"/>
                <a:cs typeface="VUOKLO+MS-UIGothic"/>
              </a:rPr>
              <a:t>精管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12250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VUOKLO+MS-UIGothic"/>
                <a:cs typeface="VUOKLO+MS-UIGothic"/>
              </a:rPr>
              <a:t>阴茎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58389" y="512937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FFFFFF"/>
                </a:solidFill>
                <a:latin typeface="VUOKLO+MS-UIGothic"/>
                <a:cs typeface="VUOKLO+MS-UIGothic"/>
              </a:rPr>
              <a:t>生精子，分泌雄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626475" y="512937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VUOKLO+MS-UIGothic"/>
                <a:cs typeface="VUOKLO+MS-UIGothic"/>
              </a:rPr>
              <a:t>性交器官，射精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518784" y="5257641"/>
            <a:ext cx="1549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200">
                <a:solidFill>
                  <a:srgbClr val="FFFFFF"/>
                </a:solidFill>
                <a:latin typeface="VUOKLO+MS-UIGothic"/>
                <a:cs typeface="VUOKLO+MS-UIGothic"/>
              </a:rPr>
              <a:t>送精子至射精管。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358389" y="5403691"/>
            <a:ext cx="634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VUOKLO+MS-UIGothic"/>
                <a:cs typeface="VUOKLO+MS-UIGothic"/>
              </a:rPr>
              <a:t>激素。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626475" y="5403691"/>
            <a:ext cx="17014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VUOKLO+MS-UIGothic"/>
                <a:cs typeface="VUOKLO+MS-UIGothic"/>
              </a:rPr>
              <a:t>将精液射入女性阴道。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男性生育能力的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估指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GLTUL+LHRNNU+MicrosoftYaHei"/>
                <a:cs typeface="BGLTUL+LHRNNU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GLTUL+LHRNNU+MicrosoftYaHei"/>
                <a:cs typeface="BGLTUL+LHRNNU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GLTUL+LHRNNU+MicrosoftYaHei"/>
                <a:cs typeface="BGLTUL+LHRNNU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GLTUL+LHRNNU+MicrosoftYaHei"/>
                <a:cs typeface="BGLTUL+LHRNNU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UOKLO+MS-UIGothic"/>
                <a:cs typeface="VUOKLO+MS-UIGothic"/>
              </a:rPr>
              <a:t>精液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00B6FF"/>
                </a:solidFill>
                <a:latin typeface="VUOKLO+MS-UIGothic"/>
                <a:cs typeface="VUOKLO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UOKLO+MS-UIGothic"/>
                <a:cs typeface="VUOKLO+MS-UIGothic"/>
              </a:rPr>
              <a:t>生育能力年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UOKLO+MS-UIGothic"/>
                <a:cs typeface="VUOKLO+MS-UIGothic"/>
              </a:rPr>
              <a:t>性功能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遗传</a:t>
            </a:r>
            <a:r>
              <a:rPr sz="1550" spc="25">
                <a:solidFill>
                  <a:srgbClr val="00B6FF"/>
                </a:solidFill>
                <a:latin typeface="VUOKLO+MS-UIGothic"/>
                <a:cs typeface="VUOKLO+MS-UIGothic"/>
              </a:rPr>
              <a:t>疾病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筛查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UOKLO+MS-UIGothic"/>
                <a:cs typeface="VUOKLO+MS-UIGothic"/>
              </a:rPr>
              <a:t>影响男性生育能力的因素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UOKLO+MS-UIGothic"/>
                <a:cs typeface="VUOKLO+MS-UIGothic"/>
              </a:rPr>
              <a:t>年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UOKLO+MS-UIGothic"/>
                <a:cs typeface="VUOKLO+MS-UIGothic"/>
              </a:rPr>
              <a:t>生活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FFFF"/>
                </a:solidFill>
                <a:latin typeface="VUOKLO+MS-UIGothic"/>
                <a:cs typeface="VUOKLO+MS-UIGothic"/>
              </a:rPr>
              <a:t>境因素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UOKLO+MS-UIGothic"/>
                <a:cs typeface="VUOKLO+MS-UIGothic"/>
              </a:rPr>
              <a:t>疾病与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FFFFFF"/>
                </a:solidFill>
                <a:latin typeface="VUOKLO+MS-UIGothic"/>
                <a:cs typeface="VUOKLO+MS-UIGothic"/>
              </a:rPr>
              <a:t>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吸烟、酗酒、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等不良生活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影响生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育能力。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长导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致生育能力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染、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射等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某些疾病和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物可能影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553210" y="535405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下降。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501765" y="5354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因素可能影响精子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量。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638665" y="535405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UOKLO+MS-UIGothic"/>
                <a:cs typeface="VUOKLO+MS-UIGothic"/>
              </a:rPr>
              <a:t>响男性生育能力。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FQHVOO+FCAHNK+MicrosoftYaHei-Bold"/>
                <a:cs typeface="FQHVOO+FCAHN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837590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辅</a:t>
            </a:r>
            <a:r>
              <a:rPr sz="3800" spc="25">
                <a:solidFill>
                  <a:srgbClr val="27DFF4"/>
                </a:solidFill>
                <a:latin typeface="VUOKLO+MS-UIGothic"/>
                <a:cs typeface="VUOKLO+MS-UIGothic"/>
              </a:rPr>
              <a:t>助生殖技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术</a:t>
            </a:r>
            <a:r>
              <a:rPr sz="3800" spc="25">
                <a:solidFill>
                  <a:srgbClr val="27DFF4"/>
                </a:solidFill>
                <a:latin typeface="VUOKLO+MS-UIGothic"/>
                <a:cs typeface="VUOKLO+MS-UIGothic"/>
              </a:rPr>
              <a:t>中的男性不育症治</a:t>
            </a:r>
            <a:r>
              <a:rPr sz="3800">
                <a:solidFill>
                  <a:srgbClr val="27DFF4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https://d.book118.com/746202153113010050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VUOKLO+MS-UIGothic</vt:lpstr>
      <vt:lpstr>HMDMRK+CMQNNB+ArialMT</vt:lpstr>
      <vt:lpstr>Times New Roman</vt:lpstr>
      <vt:lpstr>FQHVOO+FCAHNK+MicrosoftYaHei-Bold</vt:lpstr>
      <vt:lpstr>BGLTUL+LHRNNU+MicrosoftYaHei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2024-09-15T16:59:37.211</cp:lastPrinted>
  <dcterms:created xsi:type="dcterms:W3CDTF">2024-09-15T08:59:37Z</dcterms:created>
  <dcterms:modified xsi:type="dcterms:W3CDTF">2024-09-15T08:59:38Z</dcterms:modified>
</cp:coreProperties>
</file>