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7" r:id="rId2"/>
    <p:sldMasterId id="2147483689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3" r:id="rId32"/>
    <p:sldId id="346" r:id="rId33"/>
    <p:sldId id="348" r:id="rId34"/>
  </p:sldIdLst>
  <p:sldSz cx="9144000" cy="5143500"/>
  <p:notesSz cx="6858000" cy="9144000"/>
  <p:custDataLst>
    <p:tags r:id="rId3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slide" Target="slides/slide30.xml" /><Relationship Id="rId34" Type="http://schemas.openxmlformats.org/officeDocument/2006/relationships/slide" Target="slides/slide31.xml" /><Relationship Id="rId35" Type="http://schemas.openxmlformats.org/officeDocument/2006/relationships/tags" Target="tags/tag63.xml" /><Relationship Id="rId36" Type="http://schemas.openxmlformats.org/officeDocument/2006/relationships/presProps" Target="presProps.xml" /><Relationship Id="rId37" Type="http://schemas.openxmlformats.org/officeDocument/2006/relationships/viewProps" Target="viewProps.xml" /><Relationship Id="rId38" Type="http://schemas.openxmlformats.org/officeDocument/2006/relationships/theme" Target="theme/theme1.xml" /><Relationship Id="rId39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3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3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3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4A2F8D-61D5-4B59-BA90-092D00532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0BEFC0-F272-4921-97FD-44298932C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C7E895-2A73-4DED-B781-4ED31DB56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4190C9-6FCB-4822-9728-8194A9B83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261795-D6D9-4572-B614-ADC4B5ECC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86F632-0969-4985-BB0C-2B483F11C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C88B69-6FC2-44ED-B1B2-17DBC5BA2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030707-0013-4A63-9E04-13A6BFE85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CC25D7-F852-436C-B5EA-8CD1833CD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20575B-0FC0-43E8-B571-55DB99CF9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157600-AEEE-44C2-B16E-49EA26672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40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2021/3/31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2021/3/31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282305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3442099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2021/3/31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2021/3/31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40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29152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40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29152" y="1878806"/>
            <a:ext cx="3887391" cy="2763441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2021/3/31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2021/3/31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2021/3/31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740570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1543051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100"/>
            </a:lvl2pPr>
            <a:lvl3pPr marL="685800" indent="0">
              <a:buNone/>
              <a:defRPr sz="900"/>
            </a:lvl3pPr>
            <a:lvl4pPr marL="1028700" indent="0">
              <a:buNone/>
              <a:defRPr sz="800"/>
            </a:lvl4pPr>
            <a:lvl5pPr marL="1371600" indent="0">
              <a:buNone/>
              <a:defRPr sz="800"/>
            </a:lvl5pPr>
            <a:lvl6pPr marL="1714500" indent="0">
              <a:buNone/>
              <a:defRPr sz="800"/>
            </a:lvl6pPr>
            <a:lvl7pPr marL="2057400" indent="0">
              <a:buNone/>
              <a:defRPr sz="800"/>
            </a:lvl7pPr>
            <a:lvl8pPr marL="2400300" indent="0">
              <a:buNone/>
              <a:defRPr sz="800"/>
            </a:lvl8pPr>
            <a:lvl9pPr marL="2743200" indent="0">
              <a:buNone/>
              <a:defRPr sz="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2021/3/31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740570"/>
            <a:ext cx="4629150" cy="3655219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1543051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100"/>
            </a:lvl2pPr>
            <a:lvl3pPr marL="685800" indent="0">
              <a:buNone/>
              <a:defRPr sz="900"/>
            </a:lvl3pPr>
            <a:lvl4pPr marL="1028700" indent="0">
              <a:buNone/>
              <a:defRPr sz="800"/>
            </a:lvl4pPr>
            <a:lvl5pPr marL="1371600" indent="0">
              <a:buNone/>
              <a:defRPr sz="800"/>
            </a:lvl5pPr>
            <a:lvl6pPr marL="1714500" indent="0">
              <a:buNone/>
              <a:defRPr sz="800"/>
            </a:lvl6pPr>
            <a:lvl7pPr marL="2057400" indent="0">
              <a:buNone/>
              <a:defRPr sz="800"/>
            </a:lvl7pPr>
            <a:lvl8pPr marL="2400300" indent="0">
              <a:buNone/>
              <a:defRPr sz="800"/>
            </a:lvl8pPr>
            <a:lvl9pPr marL="2743200" indent="0">
              <a:buNone/>
              <a:defRPr sz="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2021/3/31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2021/3/31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43676" y="273845"/>
            <a:ext cx="1971675" cy="4358879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2" y="273845"/>
            <a:ext cx="5800725" cy="4358879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2021/3/31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2021/3/31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2021/3/31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2021/3/31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7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2021/3/31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0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2021/3/31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2021/3/31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"/>
            </p:custDataLst>
          </p:nvPr>
        </p:nvSpPr>
        <p:spPr>
          <a:xfrm>
            <a:off x="502412" y="2588282"/>
            <a:ext cx="8139178" cy="899167"/>
          </a:xfrm>
        </p:spPr>
        <p:txBody>
          <a:bodyPr lIns="101600" tIns="38100" rIns="25400" bIns="38100" anchor="t" anchorCtr="0">
            <a:noAutofit/>
          </a:bodyPr>
          <a:lstStyle>
            <a:lvl1pPr algn="ctr">
              <a:defRPr sz="5400" b="0" spc="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2"/>
            </p:custDataLst>
          </p:nvPr>
        </p:nvSpPr>
        <p:spPr>
          <a:xfrm>
            <a:off x="502412" y="3566160"/>
            <a:ext cx="8139178" cy="950984"/>
          </a:xfrm>
        </p:spPr>
        <p:txBody>
          <a:bodyPr lIns="101600" tIns="38100" rIns="76200" bIns="38100">
            <a:no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400" u="none" strike="noStrike" kern="1200" cap="none" spc="200" normalizeH="0" baseline="0">
                <a:solidFill>
                  <a:schemeClr val="tx1"/>
                </a:solidFill>
                <a:uFillTx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2019/8/14</a:t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502412" y="432000"/>
            <a:ext cx="8139178" cy="648000"/>
          </a:xfrm>
        </p:spPr>
        <p:txBody>
          <a:bodyPr vert="horz" lIns="101600" tIns="38100" rIns="76200" bIns="3810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502412" y="1296000"/>
            <a:ext cx="8139178" cy="5041355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2019/8/14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/>
        </p:nvSpPr>
        <p:spPr>
          <a:xfrm>
            <a:off x="5623619" y="4098654"/>
            <a:ext cx="735006" cy="241289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PPT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模板：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www.1ppt.com/moban/                  PPT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素材：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www.1ppt.com/sucai/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PPT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背景：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www.1ppt.com/beijing/                   PPT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图表：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www.1ppt.com/tubiao/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PPT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下载：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www.1ppt.com/xiazai/                     PPT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教程： 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www.1ppt.com/powerpoint/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资料下载：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www.1ppt.com/ziliao/                   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范文下载：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www.1ppt.com/fanwen/       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试卷下载：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www.1ppt.com/shiti/                     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教案下载：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www.1ppt.com/jiaoan/         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PPT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论坛：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www.1ppt.cn                                     PPT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语文课件：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www.1ppt.com/kejian/yuwen/    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数学课件：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www.1ppt.com/kejian/shuxue/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英语课件：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www.1ppt.com/kejian/yingyu/    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美术课件：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www.1ppt.com/kejian/meishu/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科学课件：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www.1ppt.com/kejian/kexue/     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物理课件：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www.1ppt.com/kejian/wuli/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化学课件：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www.1ppt.com/kejian/huaxue/  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生物课件：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www.1ppt.com/kejian/shengwu/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地理课件：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www.1ppt.com/kejian/dili/          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历史课件：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www.1ppt.com/kejian/lishi/        </a:t>
            </a: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502448" y="3808731"/>
            <a:ext cx="8139178" cy="624845"/>
          </a:xfrm>
        </p:spPr>
        <p:txBody>
          <a:bodyPr lIns="101600" tIns="38100" rIns="63500" bIns="38100" anchor="t" anchorCtr="0">
            <a:noAutofit/>
          </a:bodyPr>
          <a:lstStyle>
            <a:lvl1pPr>
              <a:defRPr sz="3600" b="0" u="none" strike="noStrike" kern="1200" cap="none" spc="300" normalizeH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FillTx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502444" y="4511676"/>
            <a:ext cx="8139178" cy="1077985"/>
          </a:xfrm>
        </p:spPr>
        <p:txBody>
          <a:bodyPr lIns="101600" tIns="38100" rIns="76200" bIns="38100">
            <a:noAutofit/>
          </a:bodyPr>
          <a:lstStyle>
            <a:lvl1pPr marL="0" indent="0" eaLnBrk="1" fontAlgn="auto" latinLnBrk="0" hangingPunct="1"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2019/8/14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502412" y="432000"/>
            <a:ext cx="8139178" cy="648000"/>
          </a:xfrm>
        </p:spPr>
        <p:txBody>
          <a:bodyPr vert="horz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502447" y="1296000"/>
            <a:ext cx="3962432" cy="5040000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4679158" y="1296000"/>
            <a:ext cx="3962432" cy="5040000"/>
          </a:xfrm>
        </p:spPr>
        <p:txBody>
          <a:bodyPr>
            <a:noAutofit/>
          </a:bodyPr>
          <a:lstStyle>
            <a:lvl1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2019/8/14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502412" y="432000"/>
            <a:ext cx="8139178" cy="648000"/>
          </a:xfrm>
        </p:spPr>
        <p:txBody>
          <a:bodyPr vert="horz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502447" y="1296001"/>
            <a:ext cx="396243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1" u="none" strike="noStrike" kern="1200" cap="none" spc="200" normalizeH="0" baseline="0">
                <a:solidFill>
                  <a:schemeClr val="tx1"/>
                </a:solidFill>
                <a:uFillTx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502444" y="1789043"/>
            <a:ext cx="3962400" cy="4552234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4676812" y="1296001"/>
            <a:ext cx="396243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4676812" y="1789043"/>
            <a:ext cx="3962432" cy="4552234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2019/8/14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2019/8/14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2019/8/14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502447" y="1296000"/>
            <a:ext cx="3962432" cy="5040000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4679194" y="1296000"/>
            <a:ext cx="3962432" cy="5040000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>2019/8/14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1"/>
            </p:custDataLst>
          </p:nvPr>
        </p:nvSpPr>
        <p:spPr>
          <a:xfrm>
            <a:off x="7928351" y="952509"/>
            <a:ext cx="713238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502444" y="952501"/>
            <a:ext cx="7371076" cy="5388907"/>
          </a:xfrm>
        </p:spPr>
        <p:txBody>
          <a:bodyPr vert="eaVert"/>
          <a:lstStyle>
            <a:lvl1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2019/8/14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2019/8/14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502448" y="952508"/>
            <a:ext cx="8139178" cy="5040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2019/8/14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02412" y="2588282"/>
            <a:ext cx="8139178" cy="899167"/>
          </a:xfrm>
        </p:spPr>
        <p:txBody>
          <a:bodyPr vert="horz" lIns="101600" tIns="38100" rIns="25400" bIns="38100" rtlCol="0" anchor="t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5400" b="0" i="0" u="none" strike="noStrike" kern="1200" cap="none" spc="600" normalizeH="0" baseline="0" noProof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10" Type="http://schemas.openxmlformats.org/officeDocument/2006/relationships/slideLayout" Target="../slideLayouts/slideLayout38.xml" /><Relationship Id="rId11" Type="http://schemas.openxmlformats.org/officeDocument/2006/relationships/slideLayout" Target="../slideLayouts/slideLayout39.xml" /><Relationship Id="rId12" Type="http://schemas.openxmlformats.org/officeDocument/2006/relationships/tags" Target="../tags/tag56.xml" /><Relationship Id="rId13" Type="http://schemas.openxmlformats.org/officeDocument/2006/relationships/tags" Target="../tags/tag57.xml" /><Relationship Id="rId14" Type="http://schemas.openxmlformats.org/officeDocument/2006/relationships/tags" Target="../tags/tag58.xml" /><Relationship Id="rId15" Type="http://schemas.openxmlformats.org/officeDocument/2006/relationships/tags" Target="../tags/tag59.xml" /><Relationship Id="rId16" Type="http://schemas.openxmlformats.org/officeDocument/2006/relationships/tags" Target="../tags/tag60.xml" /><Relationship Id="rId17" Type="http://schemas.openxmlformats.org/officeDocument/2006/relationships/tags" Target="../tags/tag61.xml" /><Relationship Id="rId18" Type="http://schemas.openxmlformats.org/officeDocument/2006/relationships/theme" Target="../theme/theme3.xml" /><Relationship Id="rId2" Type="http://schemas.openxmlformats.org/officeDocument/2006/relationships/slideLayout" Target="../slideLayouts/slideLayout30.xml" /><Relationship Id="rId3" Type="http://schemas.openxmlformats.org/officeDocument/2006/relationships/slideLayout" Target="../slideLayouts/slideLayout31.xml" /><Relationship Id="rId4" Type="http://schemas.openxmlformats.org/officeDocument/2006/relationships/slideLayout" Target="../slideLayouts/slideLayout32.xml" /><Relationship Id="rId5" Type="http://schemas.openxmlformats.org/officeDocument/2006/relationships/slideLayout" Target="../slideLayouts/slideLayout33.xml" /><Relationship Id="rId6" Type="http://schemas.openxmlformats.org/officeDocument/2006/relationships/slideLayout" Target="../slideLayouts/slideLayout34.xml" /><Relationship Id="rId7" Type="http://schemas.openxmlformats.org/officeDocument/2006/relationships/slideLayout" Target="../slideLayouts/slideLayout35.xml" /><Relationship Id="rId8" Type="http://schemas.openxmlformats.org/officeDocument/2006/relationships/slideLayout" Target="../slideLayouts/slideLayout36.xml" /><Relationship Id="rId9" Type="http://schemas.openxmlformats.org/officeDocument/2006/relationships/slideLayout" Target="../slideLayouts/slideLayout37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28650" y="4767264"/>
            <a:ext cx="2057400" cy="273844"/>
          </a:xfrm>
          <a:prstGeom prst="rect">
            <a:avLst/>
          </a:prstGeom>
        </p:spPr>
        <p:txBody>
          <a:bodyPr vert="horz"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>2021/3/31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028950" y="4767264"/>
            <a:ext cx="3086100" cy="273844"/>
          </a:xfrm>
          <a:prstGeom prst="rect">
            <a:avLst/>
          </a:prstGeom>
        </p:spPr>
        <p:txBody>
          <a:bodyPr vert="horz" lIns="68580" tIns="34290" rIns="68580" bIns="34290" rtlCol="0" anchor="ctr"/>
          <a:lstStyle>
            <a:defPPr>
              <a:defRPr lang="zh-CN"/>
            </a:defPPr>
            <a:lvl1pPr marL="0" algn="ctr" defTabSz="6858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457950" y="4767264"/>
            <a:ext cx="2057400" cy="273844"/>
          </a:xfrm>
          <a:prstGeom prst="rect">
            <a:avLst/>
          </a:prstGeom>
        </p:spPr>
        <p:txBody>
          <a:bodyPr vert="horz" lIns="68580" tIns="34290" rIns="68580" bIns="34290" rtlCol="0" anchor="ctr"/>
          <a:lstStyle>
            <a:defPPr>
              <a:defRPr lang="zh-CN"/>
            </a:defPPr>
            <a:lvl1pPr marL="0" algn="r" defTabSz="6858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</p:sldLayoutIdLst>
  <p:transition/>
  <p:timing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gradFill rotWithShape="0">
          <a:gsLst>
            <a:gs pos="0">
              <a:srgbClr val="FFFFFF"/>
            </a:gs>
            <a:gs pos="100000">
              <a:srgbClr val="DCDCDC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502412" y="432000"/>
            <a:ext cx="8139178" cy="648000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502412" y="1296000"/>
            <a:ext cx="8139178" cy="5040000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59807" y="6349833"/>
            <a:ext cx="2025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2019/8/14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3087000" y="6349833"/>
            <a:ext cx="297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6457950" y="6349833"/>
            <a:ext cx="2025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800" b="1" u="none" strike="noStrike" kern="1200" cap="none" spc="200" normalizeH="0">
          <a:solidFill>
            <a:schemeClr val="tx1"/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ags" Target="../tags/tag6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Relationship Id="rId2" Type="http://schemas.openxmlformats.org/officeDocument/2006/relationships/image" Target="../media/image3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Relationship Id="rId2" Type="http://schemas.openxmlformats.org/officeDocument/2006/relationships/image" Target="../media/image4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image" Target="../media/image5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21000522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0" y="1341526"/>
            <a:ext cx="9144000" cy="746358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b="1" smtClean="0"/>
              <a:t>13   </a:t>
            </a:r>
            <a:r>
              <a:rPr lang="zh-CN" altLang="en-US" sz="4400" b="1"/>
              <a:t>少年中国说（节选）</a:t>
            </a:r>
          </a:p>
        </p:txBody>
      </p:sp>
      <p:sp>
        <p:nvSpPr>
          <p:cNvPr id="5" name="矩形 4"/>
          <p:cNvSpPr/>
          <p:nvPr/>
        </p:nvSpPr>
        <p:spPr>
          <a:xfrm>
            <a:off x="0" y="4213287"/>
            <a:ext cx="9144000" cy="42067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2000" b="1" kern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3642836" y="1174434"/>
            <a:ext cx="4403884" cy="1854354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C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梁启超</a:t>
            </a:r>
            <a:r>
              <a:rPr lang="zh-CN" altLang="en-US" sz="3200" b="1" smtClean="0">
                <a:solidFill>
                  <a:srgbClr val="FFC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：</a:t>
            </a:r>
            <a:r>
              <a:rPr lang="zh-CN" altLang="en-US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字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卓如，号任公。中国近代著名的政治活动家、启蒙思想家、教育家、史学家和文学家</a:t>
            </a:r>
            <a:r>
              <a:rPr lang="zh-CN" altLang="en-US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8" name="Picture 11" descr="梁启超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745806" y="1096537"/>
            <a:ext cx="2040143" cy="2664296"/>
          </a:xfrm>
          <a:prstGeom prst="ellipse">
            <a:avLst/>
          </a:prstGeom>
          <a:noFill/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3070384" y="1455897"/>
            <a:ext cx="4881086" cy="1842043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100"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清朝末期，国家形势非常严峻。内有清政府的闭关锁国，进步人士遭到打压；外有强敌入侵，想要瓜分中国。</a:t>
            </a:r>
          </a:p>
        </p:txBody>
      </p:sp>
      <p:sp>
        <p:nvSpPr>
          <p:cNvPr id="2" name="矩形 1"/>
          <p:cNvSpPr/>
          <p:nvPr/>
        </p:nvSpPr>
        <p:spPr>
          <a:xfrm>
            <a:off x="560070" y="354807"/>
            <a:ext cx="1618298" cy="60674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100"/>
              <a:t>时代背景</a:t>
            </a:r>
          </a:p>
        </p:txBody>
      </p:sp>
      <p:sp>
        <p:nvSpPr>
          <p:cNvPr id="6" name="矩形 5"/>
          <p:cNvSpPr/>
          <p:nvPr/>
        </p:nvSpPr>
        <p:spPr>
          <a:xfrm rot="10800000" flipV="1">
            <a:off x="559594" y="2017061"/>
            <a:ext cx="1539716" cy="807913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帝国主义瓜分中国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680087" y="600075"/>
            <a:ext cx="3841909" cy="3624069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楷体" panose="02010609060101010101" pitchFamily="49" charset="-122"/>
                <a:ea typeface="楷体" panose="02010609060101010101" pitchFamily="49" charset="-122"/>
              </a:rPr>
              <a:t>     </a:t>
            </a:r>
            <a:r>
              <a:rPr lang="zh-CN" altLang="en-US" sz="2100" b="1">
                <a:latin typeface="楷体" panose="02010609060101010101" pitchFamily="49" charset="-122"/>
                <a:ea typeface="楷体" panose="02010609060101010101" pitchFamily="49" charset="-122"/>
              </a:rPr>
              <a:t>本文作于光绪二十六年（公元</a:t>
            </a:r>
            <a:r>
              <a:rPr lang="en-US" altLang="zh-CN" sz="2100" b="1">
                <a:latin typeface="楷体" panose="02010609060101010101" pitchFamily="49" charset="-122"/>
                <a:ea typeface="楷体" panose="02010609060101010101" pitchFamily="49" charset="-122"/>
              </a:rPr>
              <a:t>1900</a:t>
            </a:r>
            <a:r>
              <a:rPr lang="zh-CN" altLang="en-US" sz="2100" b="1">
                <a:latin typeface="楷体" panose="02010609060101010101" pitchFamily="49" charset="-122"/>
                <a:ea typeface="楷体" panose="02010609060101010101" pitchFamily="49" charset="-122"/>
              </a:rPr>
              <a:t>年）。</a:t>
            </a:r>
            <a:r>
              <a:rPr sz="2100" b="1">
                <a:latin typeface="楷体" panose="02010609060101010101" pitchFamily="49" charset="-122"/>
                <a:ea typeface="楷体" panose="02010609060101010101" pitchFamily="49" charset="-122"/>
              </a:rPr>
              <a:t>当时帝国主义污蔑中国是“老大帝国”，是“东亚病夫”，是“一盘散沙”，不能自立，只能由列强共管或瓜分。</a:t>
            </a:r>
            <a:r>
              <a:rPr lang="zh-CN" altLang="en-US" sz="2100" b="1">
                <a:latin typeface="楷体" panose="02010609060101010101" pitchFamily="49" charset="-122"/>
                <a:ea typeface="楷体" panose="02010609060101010101" pitchFamily="49" charset="-122"/>
              </a:rPr>
              <a:t>而一些无知的国人</a:t>
            </a:r>
            <a:r>
              <a:rPr sz="2100" b="1">
                <a:latin typeface="楷体" panose="02010609060101010101" pitchFamily="49" charset="-122"/>
                <a:ea typeface="楷体" panose="02010609060101010101" pitchFamily="49" charset="-122"/>
              </a:rPr>
              <a:t>，也跟着叫嚷“中国不亡是无天理”“任何列强三日内就可以灭亡中国”。</a:t>
            </a:r>
            <a:r>
              <a:rPr lang="zh-CN" altLang="en-US" sz="2100" b="1">
                <a:latin typeface="楷体" panose="02010609060101010101" pitchFamily="49" charset="-122"/>
                <a:ea typeface="楷体" panose="02010609060101010101" pitchFamily="49" charset="-122"/>
              </a:rPr>
              <a:t>针对这种情况</a:t>
            </a:r>
            <a:r>
              <a:rPr sz="2100" b="1">
                <a:latin typeface="楷体" panose="02010609060101010101" pitchFamily="49" charset="-122"/>
                <a:ea typeface="楷体" panose="02010609060101010101" pitchFamily="49" charset="-122"/>
              </a:rPr>
              <a:t>，梁启超适时地写出这篇《少年中国说》。</a:t>
            </a:r>
          </a:p>
        </p:txBody>
      </p:sp>
      <p:sp>
        <p:nvSpPr>
          <p:cNvPr id="3" name="矩形 2"/>
          <p:cNvSpPr/>
          <p:nvPr/>
        </p:nvSpPr>
        <p:spPr>
          <a:xfrm>
            <a:off x="5129689" y="1362552"/>
            <a:ext cx="3530918" cy="129254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000">
                <a:solidFill>
                  <a:srgbClr val="FFC000"/>
                </a:solidFill>
                <a:latin typeface="华文行楷" panose="02010800040101010101" charset="-122"/>
                <a:ea typeface="华文行楷" panose="02010800040101010101" charset="-122"/>
                <a:sym typeface="+mn-ea"/>
              </a:rPr>
              <a:t>少年强则国强</a:t>
            </a:r>
            <a:endParaRPr lang="zh-CN" altLang="en-US" sz="3000">
              <a:solidFill>
                <a:srgbClr val="FFC000"/>
              </a:solidFill>
              <a:latin typeface="华文行楷" panose="02010800040101010101" charset="-122"/>
              <a:ea typeface="华文行楷" panose="02010800040101010101" charset="-122"/>
            </a:endParaRPr>
          </a:p>
          <a:p>
            <a:pPr algn="ctr"/>
            <a:r>
              <a:rPr lang="zh-CN" altLang="en-US" sz="3000">
                <a:solidFill>
                  <a:srgbClr val="FFC000"/>
                </a:solidFill>
                <a:latin typeface="华文行楷" panose="02010800040101010101" charset="-122"/>
                <a:ea typeface="华文行楷" panose="02010800040101010101" charset="-122"/>
                <a:sym typeface="+mn-ea"/>
              </a:rPr>
              <a:t>                  梁启超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" name="矩形 61"/>
          <p:cNvSpPr/>
          <p:nvPr/>
        </p:nvSpPr>
        <p:spPr>
          <a:xfrm>
            <a:off x="1075851" y="1440657"/>
            <a:ext cx="5967413" cy="434340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100" b="1" err="1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</a:rPr>
              <a:t>xiè </a:t>
            </a:r>
            <a:r>
              <a:rPr lang="en-US" altLang="zh-CN" sz="2400">
                <a:latin typeface="黑体" panose="02010609060101010101" charset="-122"/>
                <a:ea typeface="黑体" panose="02010609060101010101" charset="-122"/>
              </a:rPr>
              <a:t>       </a:t>
            </a:r>
            <a:r>
              <a:rPr lang="en-US" altLang="zh-CN" sz="2100" b="1" err="1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</a:rPr>
              <a:t>qián </a:t>
            </a:r>
            <a:r>
              <a:rPr lang="en-US" altLang="zh-CN" sz="2400">
                <a:latin typeface="黑体" panose="02010609060101010101" charset="-122"/>
                <a:ea typeface="黑体" panose="02010609060101010101" charset="-122"/>
              </a:rPr>
              <a:t>      </a:t>
            </a:r>
            <a:endParaRPr lang="zh-CN" altLang="en-US" sz="2400"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21" name="标题 1"/>
          <p:cNvSpPr txBox="1"/>
          <p:nvPr/>
        </p:nvSpPr>
        <p:spPr>
          <a:xfrm>
            <a:off x="3" y="0"/>
            <a:ext cx="9157811" cy="857250"/>
          </a:xfrm>
          <a:prstGeom prst="rect">
            <a:avLst/>
          </a:prstGeom>
          <a:solidFill>
            <a:srgbClr val="00B050"/>
          </a:solidFill>
          <a:ln w="38100" cap="flat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vert="horz" lIns="68580" tIns="34290" rIns="68580" bIns="3429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30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                            </a:t>
            </a:r>
            <a:r>
              <a:rPr lang="zh-CN" altLang="en-US" sz="30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我爱学字词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910592" y="1794511"/>
            <a:ext cx="1049655" cy="392415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     </a:t>
            </a:r>
            <a:r>
              <a:rPr lang="zh-CN" altLang="en-US" sz="2100" b="1"/>
              <a:t>泻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2592705" y="1878331"/>
            <a:ext cx="1077278" cy="392415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100" b="1"/>
              <a:t>  </a:t>
            </a:r>
            <a:r>
              <a:rPr lang="zh-CN" altLang="en-US" sz="2100" b="1"/>
              <a:t>潜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4142899" y="1794034"/>
            <a:ext cx="865346" cy="392415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r>
              <a:rPr lang="en-US" altLang="zh-CN" sz="2100" b="1"/>
              <a:t>  </a:t>
            </a:r>
            <a:r>
              <a:rPr lang="zh-CN" altLang="en-US" sz="2100" b="1"/>
              <a:t>试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5875973" y="1794511"/>
            <a:ext cx="948214" cy="392415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   </a:t>
            </a:r>
            <a:r>
              <a:rPr lang="zh-CN" altLang="en-US" sz="2100" b="1"/>
              <a:t>胎</a:t>
            </a:r>
          </a:p>
        </p:txBody>
      </p:sp>
      <p:sp>
        <p:nvSpPr>
          <p:cNvPr id="11" name="文本框 10"/>
          <p:cNvSpPr txBox="1"/>
          <p:nvPr/>
        </p:nvSpPr>
        <p:spPr>
          <a:xfrm>
            <a:off x="1595916" y="2805112"/>
            <a:ext cx="4109561" cy="388620"/>
          </a:xfrm>
          <a:prstGeom prst="rect">
            <a:avLst/>
          </a:prstGeom>
          <a:noFill/>
        </p:spPr>
        <p:txBody>
          <a:bodyPr wrap="square" lIns="68580" tIns="34290" rIns="68580" bIns="34290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 sz="2100" b="1" err="1">
              <a:solidFill>
                <a:srgbClr val="C00000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504951" y="3196591"/>
            <a:ext cx="1654016" cy="392415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       </a:t>
            </a:r>
            <a:r>
              <a:rPr lang="zh-CN" altLang="en-US" sz="2100" b="1"/>
              <a:t>皇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3344227" y="3196591"/>
            <a:ext cx="585788" cy="392415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 b="1"/>
              <a:t>履</a:t>
            </a:r>
          </a:p>
        </p:txBody>
      </p:sp>
      <p:sp>
        <p:nvSpPr>
          <p:cNvPr id="8" name="文本框 7"/>
          <p:cNvSpPr txBox="1"/>
          <p:nvPr/>
        </p:nvSpPr>
        <p:spPr>
          <a:xfrm>
            <a:off x="4543902" y="3196591"/>
            <a:ext cx="1253966" cy="392415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     </a:t>
            </a:r>
            <a:r>
              <a:rPr lang="zh-CN" altLang="en-US" sz="2100" b="1"/>
              <a:t>疆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xit" presetSubtype="4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" grpId="0"/>
      <p:bldP spid="62" grpId="1"/>
      <p:bldP spid="21" grpId="0"/>
      <p:bldP spid="2" grpId="0"/>
      <p:bldP spid="3" grpId="0"/>
      <p:bldP spid="4" grpId="0"/>
      <p:bldP spid="5" grpId="0"/>
      <p:bldP spid="11" grpId="0"/>
      <p:bldP spid="11" grpId="1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" name="标题 1"/>
          <p:cNvSpPr txBox="1"/>
          <p:nvPr/>
        </p:nvSpPr>
        <p:spPr>
          <a:xfrm>
            <a:off x="3" y="0"/>
            <a:ext cx="9157811" cy="857250"/>
          </a:xfrm>
          <a:prstGeom prst="rect">
            <a:avLst/>
          </a:prstGeom>
          <a:solidFill>
            <a:srgbClr val="00B050"/>
          </a:solidFill>
          <a:ln w="38100" cap="flat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vert="horz" lIns="68580" tIns="34290" rIns="68580" bIns="3429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30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                            </a:t>
            </a:r>
            <a:r>
              <a:rPr lang="zh-CN" altLang="en-US" sz="30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词语解释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1177768" y="1725931"/>
            <a:ext cx="503873" cy="392415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/>
              <a:t>故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2342199" y="1726408"/>
            <a:ext cx="2424113" cy="346249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800" b="1">
                <a:solidFill>
                  <a:srgbClr val="C00000"/>
                </a:solidFill>
              </a:rPr>
              <a:t>    </a:t>
            </a:r>
            <a:r>
              <a:rPr lang="zh-CN" altLang="en-US" sz="1800" b="1">
                <a:solidFill>
                  <a:srgbClr val="C00000"/>
                </a:solidFill>
              </a:rPr>
              <a:t>因此，所以。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789149" y="2376012"/>
            <a:ext cx="1282541" cy="392415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/>
              <a:t>一泻汪洋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2564607" y="2375536"/>
            <a:ext cx="1337786" cy="284693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文本框 6"/>
          <p:cNvSpPr txBox="1"/>
          <p:nvPr/>
        </p:nvSpPr>
        <p:spPr>
          <a:xfrm>
            <a:off x="2489359" y="2375537"/>
            <a:ext cx="3067050" cy="346249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 b="1">
                <a:solidFill>
                  <a:srgbClr val="C00000"/>
                </a:solidFill>
              </a:rPr>
              <a:t>形容水流迅速，声势浩大。</a:t>
            </a:r>
          </a:p>
        </p:txBody>
      </p:sp>
      <p:sp>
        <p:nvSpPr>
          <p:cNvPr id="8" name="文本框 7"/>
          <p:cNvSpPr txBox="1"/>
          <p:nvPr/>
        </p:nvSpPr>
        <p:spPr>
          <a:xfrm>
            <a:off x="1002509" y="2933701"/>
            <a:ext cx="1106329" cy="392415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/>
              <a:t>八荒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2425541" y="2841309"/>
            <a:ext cx="5184458" cy="623248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 b="1">
                <a:solidFill>
                  <a:srgbClr val="C00000"/>
                </a:solidFill>
              </a:rPr>
              <a:t>指东、西、南、北、东南、东北、西南、西北等八面方向，指离中原极远的地方。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882017" y="3686652"/>
            <a:ext cx="1468279" cy="392415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/>
              <a:t>来日方长</a:t>
            </a:r>
          </a:p>
        </p:txBody>
      </p:sp>
      <p:sp>
        <p:nvSpPr>
          <p:cNvPr id="11" name="文本框 10"/>
          <p:cNvSpPr txBox="1"/>
          <p:nvPr/>
        </p:nvSpPr>
        <p:spPr>
          <a:xfrm>
            <a:off x="2488884" y="3687129"/>
            <a:ext cx="3197543" cy="346249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 b="1">
                <a:solidFill>
                  <a:srgbClr val="C00000"/>
                </a:solidFill>
              </a:rPr>
              <a:t>将来的日子还很长。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" name="标题 1"/>
          <p:cNvSpPr txBox="1"/>
          <p:nvPr/>
        </p:nvSpPr>
        <p:spPr>
          <a:xfrm>
            <a:off x="-7143" y="0"/>
            <a:ext cx="9157811" cy="857250"/>
          </a:xfrm>
          <a:prstGeom prst="rect">
            <a:avLst/>
          </a:prstGeom>
          <a:solidFill>
            <a:srgbClr val="00B050"/>
          </a:solidFill>
          <a:ln w="38100" cap="flat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vert="horz" lIns="68580" tIns="34290" rIns="68580" bIns="3429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0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帮你学课文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900591" y="1242537"/>
            <a:ext cx="3243263" cy="607859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100" b="1">
                <a:latin typeface="黑体" panose="02010609060101010101" charset="-122"/>
                <a:ea typeface="黑体" panose="02010609060101010101" charset="-122"/>
                <a:sym typeface="+mn-ea"/>
              </a:rPr>
              <a:t>快速浏览课文，边读边想：</a:t>
            </a:r>
            <a:endParaRPr lang="zh-CN" altLang="en-US"/>
          </a:p>
          <a:p>
            <a:endParaRPr lang="zh-CN" altLang="en-US"/>
          </a:p>
        </p:txBody>
      </p:sp>
      <p:sp>
        <p:nvSpPr>
          <p:cNvPr id="3" name="文本框 2"/>
          <p:cNvSpPr txBox="1"/>
          <p:nvPr/>
        </p:nvSpPr>
        <p:spPr>
          <a:xfrm>
            <a:off x="763429" y="1939292"/>
            <a:ext cx="4906804" cy="346249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8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1.</a:t>
            </a:r>
            <a:r>
              <a:rPr lang="zh-CN" altLang="en-US" sz="18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作者在文中表达了怎样的思想感情？</a:t>
            </a:r>
            <a:endParaRPr lang="zh-CN" altLang="en-US" sz="1800"/>
          </a:p>
        </p:txBody>
      </p:sp>
      <p:sp>
        <p:nvSpPr>
          <p:cNvPr id="4" name="文本框 3"/>
          <p:cNvSpPr txBox="1"/>
          <p:nvPr/>
        </p:nvSpPr>
        <p:spPr>
          <a:xfrm>
            <a:off x="800579" y="2599374"/>
            <a:ext cx="3902869" cy="346249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x-none" sz="18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2.</a:t>
            </a:r>
            <a:r>
              <a:rPr lang="zh-CN" altLang="en-US" sz="18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概括每段的大意。</a:t>
            </a:r>
            <a:r>
              <a:rPr lang="en-US" altLang="x-none" sz="18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 </a:t>
            </a:r>
            <a:endParaRPr lang="zh-CN" altLang="en-US" sz="1800" b="1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732949" y="424815"/>
            <a:ext cx="5093018" cy="5291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100" b="1" smtClean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作</a:t>
            </a:r>
            <a:r>
              <a:rPr lang="zh-CN" altLang="en-US" sz="2100" b="1">
                <a:latin typeface="微软雅黑" panose="020b0503020204020204" charset="-122"/>
                <a:ea typeface="微软雅黑" panose="020b0503020204020204" charset="-122"/>
                <a:sym typeface="+mn-ea"/>
              </a:rPr>
              <a:t>者在文中表达了怎样的思想感情</a:t>
            </a:r>
            <a:r>
              <a:rPr lang="zh-CN" altLang="en-US" sz="2100" b="1" smtClean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？</a:t>
            </a:r>
            <a:endParaRPr lang="zh-CN" altLang="en-US" sz="21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1043942" y="1709262"/>
            <a:ext cx="6093143" cy="882935"/>
          </a:xfrm>
          <a:prstGeom prst="rect">
            <a:avLst/>
          </a:prstGeom>
        </p:spPr>
        <p:txBody>
          <a:bodyPr wrap="square" lIns="51435" tIns="25718" rIns="51435" bIns="25718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42900" algn="just">
              <a:lnSpc>
                <a:spcPct val="150000"/>
              </a:lnSpc>
            </a:pPr>
            <a:r>
              <a:rPr lang="en-US" altLang="zh-CN" sz="18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lang="zh-CN" altLang="en-US" sz="18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这篇散文极力歌颂少年的</a:t>
            </a:r>
            <a:r>
              <a:rPr lang="zh-CN" altLang="en-US" sz="1800" b="1" u="sng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朝气蓬勃</a:t>
            </a:r>
            <a:r>
              <a:rPr lang="zh-CN" altLang="en-US" sz="18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，热切希望出现“少年中国”，寄托了作者对</a:t>
            </a:r>
            <a:r>
              <a:rPr lang="zh-CN" altLang="en-US" sz="1800" b="1" u="sng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少年中国的热爱和期望</a:t>
            </a:r>
            <a:r>
              <a:rPr lang="zh-CN" altLang="en-US" sz="18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002985" y="693897"/>
            <a:ext cx="3754279" cy="392415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 b="1" smtClean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默</a:t>
            </a:r>
            <a:r>
              <a:rPr lang="zh-CN" altLang="en-US" sz="2100" b="1">
                <a:latin typeface="微软雅黑" panose="020b0503020204020204" charset="-122"/>
                <a:ea typeface="微软雅黑" panose="020b0503020204020204" charset="-122"/>
                <a:sym typeface="+mn-ea"/>
              </a:rPr>
              <a:t>读课文，概括每段大意</a:t>
            </a:r>
            <a:r>
              <a:rPr lang="zh-CN" altLang="en-US" sz="2100" b="1" smtClean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：</a:t>
            </a:r>
            <a:endParaRPr lang="zh-CN" altLang="en-US" sz="21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1" name="Text Box 3"/>
          <p:cNvSpPr txBox="1">
            <a:spLocks noChangeArrowheads="1"/>
          </p:cNvSpPr>
          <p:nvPr/>
        </p:nvSpPr>
        <p:spPr bwMode="auto">
          <a:xfrm>
            <a:off x="641988" y="1372552"/>
            <a:ext cx="5431631" cy="39241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100" b="1">
                <a:latin typeface="楷体" panose="02010609060101010101" pitchFamily="49" charset="-122"/>
                <a:ea typeface="楷体" panose="02010609060101010101" pitchFamily="49" charset="-122"/>
              </a:rPr>
              <a:t>第一自然段：介绍中国少年</a:t>
            </a:r>
            <a:r>
              <a:rPr lang="zh-CN" altLang="en-US" sz="2100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从小到大</a:t>
            </a:r>
            <a:r>
              <a:rPr lang="zh-CN" altLang="en-US" sz="2100" b="1">
                <a:latin typeface="楷体" panose="02010609060101010101" pitchFamily="49" charset="-122"/>
                <a:ea typeface="楷体" panose="02010609060101010101" pitchFamily="49" charset="-122"/>
              </a:rPr>
              <a:t>的责任。</a:t>
            </a:r>
          </a:p>
        </p:txBody>
      </p:sp>
      <p:sp>
        <p:nvSpPr>
          <p:cNvPr id="22" name="Text Box 4"/>
          <p:cNvSpPr txBox="1">
            <a:spLocks noChangeArrowheads="1"/>
          </p:cNvSpPr>
          <p:nvPr/>
        </p:nvSpPr>
        <p:spPr bwMode="auto">
          <a:xfrm>
            <a:off x="641987" y="1826419"/>
            <a:ext cx="5685949" cy="39241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100" b="1">
                <a:latin typeface="楷体" panose="02010609060101010101" pitchFamily="49" charset="-122"/>
                <a:ea typeface="楷体" panose="02010609060101010101" pitchFamily="49" charset="-122"/>
              </a:rPr>
              <a:t>第二自然段：歌颂少年中国的蓬勃生命力。</a:t>
            </a:r>
          </a:p>
        </p:txBody>
      </p:sp>
      <p:sp>
        <p:nvSpPr>
          <p:cNvPr id="25" name="Text Box 5"/>
          <p:cNvSpPr txBox="1">
            <a:spLocks noChangeArrowheads="1"/>
          </p:cNvSpPr>
          <p:nvPr/>
        </p:nvSpPr>
        <p:spPr bwMode="auto">
          <a:xfrm>
            <a:off x="641985" y="2299784"/>
            <a:ext cx="6781800" cy="39241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100" b="1">
                <a:latin typeface="楷体" panose="02010609060101010101" pitchFamily="49" charset="-122"/>
                <a:ea typeface="楷体" panose="02010609060101010101" pitchFamily="49" charset="-122"/>
              </a:rPr>
              <a:t>第三自然段：抒发对少年中国和中国少年的赞美之情。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1" grpId="0"/>
      <p:bldP spid="22" grpId="0"/>
      <p:bldP spid="2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993458" y="1321208"/>
          <a:ext cx="4712970" cy="365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56485"/>
                <a:gridCol w="2356485"/>
              </a:tblGrid>
              <a:tr h="4572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>
                          <a:latin typeface="黑体" panose="02010609060101010101" charset="-122"/>
                          <a:ea typeface="黑体" panose="02010609060101010101" charset="-122"/>
                        </a:rPr>
                        <a:t>少年</a:t>
                      </a: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>
                          <a:latin typeface="黑体" panose="02010609060101010101" charset="-122"/>
                          <a:ea typeface="黑体" panose="02010609060101010101" charset="-122"/>
                        </a:rPr>
                        <a:t>中国</a:t>
                      </a:r>
                    </a:p>
                  </a:txBody>
                  <a:tcPr/>
                </a:tc>
              </a:tr>
              <a:tr h="40005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000"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000"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/>
                </a:tc>
              </a:tr>
              <a:tr h="40005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000"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000"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/>
                </a:tc>
              </a:tr>
              <a:tr h="40005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000"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000"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/>
                </a:tc>
              </a:tr>
              <a:tr h="40005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000"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000"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/>
                </a:tc>
              </a:tr>
              <a:tr h="40005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000"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000"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/>
                </a:tc>
              </a:tr>
              <a:tr h="40005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000"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000"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/>
                </a:tc>
              </a:tr>
              <a:tr h="40005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000"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000"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/>
                </a:tc>
              </a:tr>
              <a:tr h="40005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000"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000"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文本框 3"/>
          <p:cNvSpPr txBox="1"/>
          <p:nvPr/>
        </p:nvSpPr>
        <p:spPr>
          <a:xfrm>
            <a:off x="978537" y="1432560"/>
            <a:ext cx="469265" cy="438582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</a:rPr>
              <a:t>智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1010288" y="1771650"/>
            <a:ext cx="469265" cy="438582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</a:rPr>
              <a:t>富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1010288" y="2232025"/>
            <a:ext cx="469265" cy="438582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</a:rPr>
              <a:t>强</a:t>
            </a:r>
          </a:p>
        </p:txBody>
      </p:sp>
      <p:sp>
        <p:nvSpPr>
          <p:cNvPr id="8" name="文本框 7"/>
          <p:cNvSpPr txBox="1"/>
          <p:nvPr/>
        </p:nvSpPr>
        <p:spPr>
          <a:xfrm>
            <a:off x="1010288" y="2580006"/>
            <a:ext cx="879475" cy="438582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</a:rPr>
              <a:t>独立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1010285" y="3040380"/>
            <a:ext cx="998220" cy="438582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</a:rPr>
              <a:t>自由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1010285" y="3408045"/>
            <a:ext cx="998220" cy="438582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</a:rPr>
              <a:t>进步</a:t>
            </a:r>
          </a:p>
        </p:txBody>
      </p:sp>
      <p:sp>
        <p:nvSpPr>
          <p:cNvPr id="11" name="文本框 10"/>
          <p:cNvSpPr txBox="1"/>
          <p:nvPr/>
        </p:nvSpPr>
        <p:spPr>
          <a:xfrm>
            <a:off x="904242" y="3789045"/>
            <a:ext cx="1593215" cy="438582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</a:rPr>
              <a:t>胜于欧洲</a:t>
            </a:r>
          </a:p>
        </p:txBody>
      </p:sp>
      <p:sp>
        <p:nvSpPr>
          <p:cNvPr id="12" name="文本框 11"/>
          <p:cNvSpPr txBox="1"/>
          <p:nvPr/>
        </p:nvSpPr>
        <p:spPr>
          <a:xfrm>
            <a:off x="904242" y="4163061"/>
            <a:ext cx="1593215" cy="438582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</a:rPr>
              <a:t>雄于地球</a:t>
            </a:r>
          </a:p>
        </p:txBody>
      </p:sp>
      <p:sp>
        <p:nvSpPr>
          <p:cNvPr id="13" name="文本框 12"/>
          <p:cNvSpPr txBox="1"/>
          <p:nvPr/>
        </p:nvSpPr>
        <p:spPr>
          <a:xfrm>
            <a:off x="4166873" y="1431925"/>
            <a:ext cx="469265" cy="438582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</a:rPr>
              <a:t>智</a:t>
            </a:r>
          </a:p>
        </p:txBody>
      </p:sp>
      <p:sp>
        <p:nvSpPr>
          <p:cNvPr id="14" name="文本框 13"/>
          <p:cNvSpPr txBox="1"/>
          <p:nvPr/>
        </p:nvSpPr>
        <p:spPr>
          <a:xfrm>
            <a:off x="4166873" y="1771015"/>
            <a:ext cx="469265" cy="438582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</a:rPr>
              <a:t>富</a:t>
            </a:r>
          </a:p>
        </p:txBody>
      </p:sp>
      <p:sp>
        <p:nvSpPr>
          <p:cNvPr id="15" name="文本框 14"/>
          <p:cNvSpPr txBox="1"/>
          <p:nvPr/>
        </p:nvSpPr>
        <p:spPr>
          <a:xfrm>
            <a:off x="4166873" y="2231391"/>
            <a:ext cx="469265" cy="438582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</a:rPr>
              <a:t>强</a:t>
            </a:r>
          </a:p>
        </p:txBody>
      </p:sp>
      <p:sp>
        <p:nvSpPr>
          <p:cNvPr id="16" name="文本框 15"/>
          <p:cNvSpPr txBox="1"/>
          <p:nvPr/>
        </p:nvSpPr>
        <p:spPr>
          <a:xfrm>
            <a:off x="4166873" y="2579370"/>
            <a:ext cx="879475" cy="438582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</a:rPr>
              <a:t>独立</a:t>
            </a:r>
          </a:p>
        </p:txBody>
      </p:sp>
      <p:sp>
        <p:nvSpPr>
          <p:cNvPr id="17" name="文本框 16"/>
          <p:cNvSpPr txBox="1"/>
          <p:nvPr/>
        </p:nvSpPr>
        <p:spPr>
          <a:xfrm>
            <a:off x="4166870" y="3039745"/>
            <a:ext cx="998220" cy="438582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</a:rPr>
              <a:t>自由</a:t>
            </a:r>
          </a:p>
        </p:txBody>
      </p:sp>
      <p:sp>
        <p:nvSpPr>
          <p:cNvPr id="18" name="文本框 17"/>
          <p:cNvSpPr txBox="1"/>
          <p:nvPr/>
        </p:nvSpPr>
        <p:spPr>
          <a:xfrm>
            <a:off x="4166870" y="3407410"/>
            <a:ext cx="998220" cy="438582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</a:rPr>
              <a:t>进步</a:t>
            </a:r>
          </a:p>
        </p:txBody>
      </p:sp>
      <p:sp>
        <p:nvSpPr>
          <p:cNvPr id="19" name="文本框 18"/>
          <p:cNvSpPr txBox="1"/>
          <p:nvPr/>
        </p:nvSpPr>
        <p:spPr>
          <a:xfrm>
            <a:off x="4060827" y="3788410"/>
            <a:ext cx="1593215" cy="438582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</a:rPr>
              <a:t>胜于欧洲</a:t>
            </a:r>
          </a:p>
        </p:txBody>
      </p:sp>
      <p:sp>
        <p:nvSpPr>
          <p:cNvPr id="20" name="文本框 19"/>
          <p:cNvSpPr txBox="1"/>
          <p:nvPr/>
        </p:nvSpPr>
        <p:spPr>
          <a:xfrm>
            <a:off x="4029078" y="4162425"/>
            <a:ext cx="1593215" cy="438582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</a:rPr>
              <a:t>雄于地球</a:t>
            </a:r>
          </a:p>
        </p:txBody>
      </p:sp>
      <p:grpSp>
        <p:nvGrpSpPr>
          <p:cNvPr id="22" name="组合 21"/>
          <p:cNvGrpSpPr/>
          <p:nvPr/>
        </p:nvGrpSpPr>
        <p:grpSpPr>
          <a:xfrm>
            <a:off x="6184698" y="2209765"/>
            <a:ext cx="2710700" cy="2245824"/>
            <a:chOff x="9419" y="2221"/>
            <a:chExt cx="4585" cy="4802"/>
          </a:xfrm>
        </p:grpSpPr>
        <p:sp>
          <p:nvSpPr>
            <p:cNvPr id="21" name="圆角矩形 20"/>
            <p:cNvSpPr/>
            <p:nvPr/>
          </p:nvSpPr>
          <p:spPr>
            <a:xfrm>
              <a:off x="9419" y="2221"/>
              <a:ext cx="4585" cy="4778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rgbClr val="FF0000"/>
                </a:solidFill>
              </a:endParaRPr>
            </a:p>
          </p:txBody>
        </p:sp>
        <p:sp>
          <p:nvSpPr>
            <p:cNvPr id="100" name="文本框 99"/>
            <p:cNvSpPr txBox="1"/>
            <p:nvPr/>
          </p:nvSpPr>
          <p:spPr>
            <a:xfrm>
              <a:off x="9593" y="2482"/>
              <a:ext cx="4312" cy="4541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>
                  <a:solidFill>
                    <a:srgbClr val="FF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    </a:t>
              </a:r>
              <a:r>
                <a:rPr lang="zh-CN" altLang="en-US" sz="1800" b="1">
                  <a:solidFill>
                    <a:srgbClr val="FF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少年和中国的关系非常密切。作者运用排比的句式告诉我们，少年的责任非常重大，我们每个少年都要肩负起自己的责任，因为，国家的强大靠的是少年。</a:t>
              </a:r>
            </a:p>
          </p:txBody>
        </p:sp>
      </p:grpSp>
      <p:sp>
        <p:nvSpPr>
          <p:cNvPr id="5" name="标题 1"/>
          <p:cNvSpPr txBox="1"/>
          <p:nvPr/>
        </p:nvSpPr>
        <p:spPr>
          <a:xfrm>
            <a:off x="-6667" y="-9525"/>
            <a:ext cx="9157811" cy="857250"/>
          </a:xfrm>
          <a:prstGeom prst="rect">
            <a:avLst/>
          </a:prstGeom>
          <a:solidFill>
            <a:srgbClr val="00B050"/>
          </a:solidFill>
          <a:ln w="38100" cap="flat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vert="horz" lIns="68580" tIns="34290" rIns="68580" bIns="3429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30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                            </a:t>
            </a:r>
            <a:r>
              <a:rPr lang="zh-CN" altLang="en-US" sz="30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问题提出</a:t>
            </a:r>
          </a:p>
        </p:txBody>
      </p:sp>
      <p:sp>
        <p:nvSpPr>
          <p:cNvPr id="23" name="文本框 22"/>
          <p:cNvSpPr txBox="1"/>
          <p:nvPr/>
        </p:nvSpPr>
        <p:spPr>
          <a:xfrm>
            <a:off x="396240" y="847725"/>
            <a:ext cx="4013835" cy="392415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/>
              <a:t>一、完成下列表格。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云形 11"/>
          <p:cNvSpPr/>
          <p:nvPr/>
        </p:nvSpPr>
        <p:spPr>
          <a:xfrm>
            <a:off x="6601780" y="1298258"/>
            <a:ext cx="1826419" cy="1006793"/>
          </a:xfrm>
          <a:prstGeom prst="cloud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排比</a:t>
            </a:r>
          </a:p>
        </p:txBody>
      </p:sp>
      <p:sp>
        <p:nvSpPr>
          <p:cNvPr id="100" name="文本框 99"/>
          <p:cNvSpPr txBox="1"/>
          <p:nvPr/>
        </p:nvSpPr>
        <p:spPr>
          <a:xfrm>
            <a:off x="604361" y="2508885"/>
            <a:ext cx="8000048" cy="1177245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Calibri"/>
                <a:ea typeface="宋体" panose="02010600030101010101" pitchFamily="2" charset="-122"/>
              </a:rPr>
              <a:t>答：这个自然段主要运用了排比的修辞方法。分别从智、富、强、独立、自由、进步等几个方面论述了少年的责任。排比的修辞语气紧凑，感情强烈，有很强的感染力。</a:t>
            </a:r>
          </a:p>
        </p:txBody>
      </p:sp>
      <p:sp>
        <p:nvSpPr>
          <p:cNvPr id="5" name="矩形 4"/>
          <p:cNvSpPr/>
          <p:nvPr/>
        </p:nvSpPr>
        <p:spPr>
          <a:xfrm>
            <a:off x="603887" y="470535"/>
            <a:ext cx="6828949" cy="73485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100"/>
              <a:t>2</a:t>
            </a:r>
            <a:r>
              <a:rPr lang="zh-CN" altLang="en-US" sz="2100"/>
              <a:t>、第一自然段运用了哪种修辞方法？有什么作用？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0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715" name="Rectangle 3"/>
          <p:cNvSpPr>
            <a:spLocks noChangeArrowheads="1"/>
          </p:cNvSpPr>
          <p:nvPr/>
        </p:nvSpPr>
        <p:spPr bwMode="auto">
          <a:xfrm>
            <a:off x="0" y="541252"/>
            <a:ext cx="138564" cy="346249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none" lIns="68580" tIns="34290" rIns="68580" bIns="34290" numCol="1" anchor="ctr" anchorCtr="0" compatLnSpc="1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zh-CN" altLang="zh-CN" sz="1800">
              <a:latin typeface="Arial" pitchFamily="34" charset="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6" name="文本框 14"/>
          <p:cNvSpPr txBox="1"/>
          <p:nvPr/>
        </p:nvSpPr>
        <p:spPr>
          <a:xfrm>
            <a:off x="624429" y="411511"/>
            <a:ext cx="2219380" cy="392415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结构梳理</a:t>
            </a:r>
          </a:p>
        </p:txBody>
      </p:sp>
      <p:sp>
        <p:nvSpPr>
          <p:cNvPr id="19" name="圆角矩形 18"/>
          <p:cNvSpPr/>
          <p:nvPr/>
        </p:nvSpPr>
        <p:spPr>
          <a:xfrm>
            <a:off x="1035208" y="1079669"/>
            <a:ext cx="7073283" cy="2983677"/>
          </a:xfrm>
          <a:prstGeom prst="roundRect">
            <a:avLst/>
          </a:prstGeom>
          <a:solidFill>
            <a:srgbClr val="FFFFFF"/>
          </a:solidFill>
          <a:ln>
            <a:noFill/>
          </a:ln>
          <a:effectLst>
            <a:outerShdw blurRad="368300" dist="88900" dir="5400000" algn="t" rotWithShape="0">
              <a:prstClr val="black">
                <a:alpha val="3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24" name="TextBox 23"/>
          <p:cNvSpPr txBox="1"/>
          <p:nvPr/>
        </p:nvSpPr>
        <p:spPr>
          <a:xfrm>
            <a:off x="1982483" y="1347788"/>
            <a:ext cx="507831" cy="3171349"/>
          </a:xfrm>
          <a:prstGeom prst="rect">
            <a:avLst/>
          </a:prstGeom>
          <a:noFill/>
        </p:spPr>
        <p:txBody>
          <a:bodyPr vert="eaVert"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/>
              <a:t>少年中国说（</a:t>
            </a:r>
            <a:r>
              <a:rPr lang="zh-CN" altLang="en-US" sz="1800">
                <a:sym typeface="+mn-ea"/>
              </a:rPr>
              <a:t>节选</a:t>
            </a:r>
            <a:r>
              <a:rPr lang="zh-CN" altLang="en-US" sz="2400"/>
              <a:t>）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2843298" y="1419622"/>
            <a:ext cx="1523494" cy="484748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00"/>
              <a:t>少年中国</a:t>
            </a:r>
            <a:endParaRPr lang="zh-CN" altLang="en-US" sz="2700"/>
          </a:p>
        </p:txBody>
      </p:sp>
      <p:sp>
        <p:nvSpPr>
          <p:cNvPr id="28" name="TextBox 27"/>
          <p:cNvSpPr txBox="1"/>
          <p:nvPr/>
        </p:nvSpPr>
        <p:spPr>
          <a:xfrm>
            <a:off x="4567576" y="1419612"/>
            <a:ext cx="1523494" cy="484748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00"/>
              <a:t>中国少年</a:t>
            </a:r>
            <a:endParaRPr lang="zh-CN" altLang="en-US" sz="2700"/>
          </a:p>
        </p:txBody>
      </p:sp>
      <p:sp>
        <p:nvSpPr>
          <p:cNvPr id="31" name="TextBox 30"/>
          <p:cNvSpPr txBox="1"/>
          <p:nvPr/>
        </p:nvSpPr>
        <p:spPr>
          <a:xfrm>
            <a:off x="6333466" y="1851670"/>
            <a:ext cx="969496" cy="1532792"/>
          </a:xfrm>
          <a:prstGeom prst="rect">
            <a:avLst/>
          </a:prstGeom>
          <a:noFill/>
        </p:spPr>
        <p:txBody>
          <a:bodyPr vert="eaVert" wrap="non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00"/>
              <a:t>讴歌少年 </a:t>
            </a:r>
            <a:endParaRPr lang="en-US" altLang="zh-CN" sz="2700"/>
          </a:p>
          <a:p>
            <a:r>
              <a:rPr lang="zh-CN" altLang="en-US" sz="2700"/>
              <a:t>期盼未来</a:t>
            </a:r>
          </a:p>
        </p:txBody>
      </p:sp>
      <p:sp>
        <p:nvSpPr>
          <p:cNvPr id="17" name="左大括号 16"/>
          <p:cNvSpPr/>
          <p:nvPr/>
        </p:nvSpPr>
        <p:spPr>
          <a:xfrm>
            <a:off x="2588895" y="1347787"/>
            <a:ext cx="254318" cy="2483168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22" name="TextBox 21"/>
          <p:cNvSpPr txBox="1"/>
          <p:nvPr/>
        </p:nvSpPr>
        <p:spPr>
          <a:xfrm>
            <a:off x="4083071" y="2365504"/>
            <a:ext cx="484748" cy="484748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00"/>
              <a:t>景</a:t>
            </a:r>
            <a:endParaRPr lang="zh-CN" altLang="en-US" sz="2700"/>
          </a:p>
        </p:txBody>
      </p:sp>
      <p:sp>
        <p:nvSpPr>
          <p:cNvPr id="23" name="TextBox 22"/>
          <p:cNvSpPr txBox="1"/>
          <p:nvPr/>
        </p:nvSpPr>
        <p:spPr>
          <a:xfrm>
            <a:off x="3093106" y="3311138"/>
            <a:ext cx="484748" cy="484748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00"/>
              <a:t>美</a:t>
            </a:r>
            <a:endParaRPr lang="zh-CN" altLang="en-US" sz="2700"/>
          </a:p>
        </p:txBody>
      </p:sp>
      <p:sp>
        <p:nvSpPr>
          <p:cNvPr id="32" name="TextBox 31"/>
          <p:cNvSpPr txBox="1"/>
          <p:nvPr/>
        </p:nvSpPr>
        <p:spPr>
          <a:xfrm>
            <a:off x="5086738" y="3310880"/>
            <a:ext cx="484748" cy="484748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00"/>
              <a:t>壮</a:t>
            </a:r>
            <a:endParaRPr lang="zh-CN" altLang="en-US" sz="2700"/>
          </a:p>
        </p:txBody>
      </p:sp>
      <p:sp>
        <p:nvSpPr>
          <p:cNvPr id="33" name="左大括号 32"/>
          <p:cNvSpPr/>
          <p:nvPr/>
        </p:nvSpPr>
        <p:spPr>
          <a:xfrm flipH="1">
            <a:off x="6091035" y="1347615"/>
            <a:ext cx="144016" cy="2520280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7" grpId="0"/>
      <p:bldP spid="28" grpId="0"/>
      <p:bldP spid="31" grpId="0"/>
      <p:bldP spid="17" grpId="0"/>
      <p:bldP spid="22" grpId="0"/>
      <p:bldP spid="23" grpId="0"/>
      <p:bldP spid="32" grpId="0"/>
      <p:bldP spid="3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900113" y="776765"/>
            <a:ext cx="4163854" cy="715581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 b="1">
                <a:sym typeface="+mn-ea"/>
              </a:rPr>
              <a:t>学完本文，你有什么心得体会？</a:t>
            </a:r>
            <a:endParaRPr lang="zh-CN" altLang="en-US" sz="2100" b="1"/>
          </a:p>
          <a:p>
            <a:endParaRPr lang="zh-CN" altLang="en-US" sz="2100"/>
          </a:p>
        </p:txBody>
      </p:sp>
      <p:sp>
        <p:nvSpPr>
          <p:cNvPr id="4" name="文本框 3"/>
          <p:cNvSpPr txBox="1"/>
          <p:nvPr/>
        </p:nvSpPr>
        <p:spPr>
          <a:xfrm>
            <a:off x="751045" y="1325404"/>
            <a:ext cx="7539969" cy="1315745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800" b="1"/>
              <a:t>     </a:t>
            </a:r>
            <a:r>
              <a:rPr lang="en-US" altLang="zh-CN" sz="1800" b="1" smtClean="0"/>
              <a:t>     </a:t>
            </a:r>
            <a:r>
              <a:rPr lang="zh-CN" altLang="en-US" sz="1800" b="1"/>
              <a:t>一个国家只有真正强大起来，才能不会被他国欺负。落后注定是要挨打的。而国家要发展，离不开所有人的共同努力，而我们想要发展，同样离不开祖国的强大支持。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 txBox="1"/>
          <p:nvPr/>
        </p:nvSpPr>
        <p:spPr>
          <a:xfrm>
            <a:off x="-7143" y="9049"/>
            <a:ext cx="9157811" cy="857250"/>
          </a:xfrm>
          <a:prstGeom prst="rect">
            <a:avLst/>
          </a:prstGeom>
          <a:solidFill>
            <a:srgbClr val="00B050"/>
          </a:solidFill>
          <a:ln w="38100" cap="flat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vert="horz" lIns="68580" tIns="34290" rIns="68580" bIns="3429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30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                            </a:t>
            </a:r>
            <a:r>
              <a:rPr lang="zh-CN" altLang="en-US" sz="30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拓展延伸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575313" y="1316832"/>
            <a:ext cx="6765131" cy="1038746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知者不惑，仁者不忧，勇者不惧。”</a:t>
            </a:r>
          </a:p>
          <a:p>
            <a:endParaRPr lang="zh-CN" altLang="en-US" sz="21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r>
              <a:rPr lang="en-US" altLang="zh-CN" sz="2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                             ----</a:t>
            </a:r>
            <a:r>
              <a:rPr lang="zh-CN" altLang="en-US" sz="2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《论语·子罕》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575312" y="2496979"/>
            <a:ext cx="7415213" cy="484748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800" b="1"/>
              <a:t>译文：有智慧的人不会迷惑，有仁德的人不会忧愁，勇敢的人不会畏惧。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833" name="Rectangle 1"/>
          <p:cNvSpPr>
            <a:spLocks noChangeArrowheads="1"/>
          </p:cNvSpPr>
          <p:nvPr/>
        </p:nvSpPr>
        <p:spPr bwMode="auto">
          <a:xfrm>
            <a:off x="395536" y="1585152"/>
            <a:ext cx="7488832" cy="200824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68580" tIns="34290" rIns="68580" bIns="34290" numCol="1" anchor="ctr" anchorCtr="0" compatLnSpc="1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150019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zh-CN" sz="280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charset="0"/>
              </a:rPr>
              <a:t>1.</a:t>
            </a:r>
            <a:r>
              <a:rPr lang="en-US" altLang="zh-CN" sz="2800">
                <a:latin typeface="楷体" panose="02010609060101010101" pitchFamily="49" charset="-122"/>
                <a:ea typeface="楷体" panose="02010609060101010101" pitchFamily="49" charset="-122"/>
                <a:cs typeface="Arial" pitchFamily="34" charset="0"/>
              </a:rPr>
              <a:t>“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Arial" pitchFamily="34" charset="0"/>
              </a:rPr>
              <a:t>红日初升”象征了少年中国的灿烂前程，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charset="0"/>
              </a:rPr>
              <a:t>“河出伏流”象征少年中国的进步不可限量。（     ）</a:t>
            </a:r>
            <a:endParaRPr lang="zh-CN" altLang="en-US" sz="2000"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  <a:p>
            <a:pPr indent="150019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</p:txBody>
      </p:sp>
      <p:sp>
        <p:nvSpPr>
          <p:cNvPr id="9" name="Rectangle 1"/>
          <p:cNvSpPr>
            <a:spLocks noChangeArrowheads="1"/>
          </p:cNvSpPr>
          <p:nvPr/>
        </p:nvSpPr>
        <p:spPr bwMode="auto">
          <a:xfrm>
            <a:off x="547040" y="973626"/>
            <a:ext cx="7019697" cy="56169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68580" tIns="34290" rIns="68580" bIns="34290" numCol="1" anchor="ctr" anchorCtr="0" compatLnSpc="1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150019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3200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  <a:cs typeface="Times New Roman" panose="02020603050405020304" charset="0"/>
              </a:rPr>
              <a:t>一、判断</a:t>
            </a:r>
            <a:endParaRPr lang="zh-CN" altLang="en-US" sz="3200">
              <a:latin typeface="黑体" panose="02010609060101010101" charset="-122"/>
              <a:ea typeface="黑体" panose="02010609060101010101" charset="-122"/>
              <a:cs typeface="宋体" panose="02010600030101010101" pitchFamily="2" charset="-122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611560" y="2986957"/>
            <a:ext cx="7488832" cy="1361911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80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charset="0"/>
              </a:rPr>
              <a:t>2.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charset="0"/>
              </a:rPr>
              <a:t>“潜龙腾渊”象征少年被水淹没无法腾飞；“乳虎啸谷”象征少年中国还小，不能震慑百兽。（     ）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835696" y="3795887"/>
            <a:ext cx="1080120" cy="561692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</a:rPr>
              <a:t>×</a:t>
            </a:r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899592" y="2499743"/>
            <a:ext cx="1080120" cy="561692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FF0000"/>
                </a:solidFill>
              </a:rPr>
              <a:t>√</a:t>
            </a:r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21" name="标题 1"/>
          <p:cNvSpPr txBox="1"/>
          <p:nvPr/>
        </p:nvSpPr>
        <p:spPr>
          <a:xfrm>
            <a:off x="-6667" y="-9049"/>
            <a:ext cx="9157811" cy="857250"/>
          </a:xfrm>
          <a:prstGeom prst="rect">
            <a:avLst/>
          </a:prstGeom>
          <a:solidFill>
            <a:srgbClr val="00B050"/>
          </a:solidFill>
          <a:ln w="38100" cap="flat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vert="horz" lIns="68580" tIns="34290" rIns="68580" bIns="3429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30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                            </a:t>
            </a:r>
            <a:r>
              <a:rPr lang="zh-CN" altLang="en-US" sz="30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随堂演练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208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0833" grpId="0"/>
      <p:bldP spid="9" grpId="0"/>
      <p:bldP spid="12" grpId="0"/>
      <p:bldP spid="13" grpId="0"/>
      <p:bldP spid="14" grpId="0"/>
      <p:bldP spid="21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756285" y="1058179"/>
            <a:ext cx="8027670" cy="392415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100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r>
              <a:rPr lang="zh-CN" altLang="en-US" sz="2100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、</a:t>
            </a:r>
            <a:r>
              <a:rPr lang="en-US" altLang="zh-CN" sz="2100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lang="zh-CN" altLang="en-US" sz="2100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正确、流利地朗读</a:t>
            </a:r>
            <a:r>
              <a:rPr lang="zh-CN" altLang="zh-CN" sz="2100" kern="1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课文，做到连贯而有气势。背诵课文。</a:t>
            </a:r>
            <a:endParaRPr lang="zh-CN" altLang="en-US" sz="21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679610" y="1537456"/>
            <a:ext cx="7564755" cy="1792798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   答：例如： 少年</a:t>
            </a:r>
            <a:r>
              <a:rPr lang="zh-CN" alt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智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则国</a:t>
            </a:r>
            <a:r>
              <a:rPr lang="zh-CN" alt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智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，少年</a:t>
            </a:r>
            <a:r>
              <a:rPr lang="zh-CN" alt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富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则国</a:t>
            </a:r>
            <a:r>
              <a:rPr lang="zh-CN" alt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富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，少年</a:t>
            </a:r>
            <a:r>
              <a:rPr lang="zh-CN" alt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强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则国</a:t>
            </a:r>
            <a:r>
              <a:rPr lang="zh-CN" alt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强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，少年</a:t>
            </a:r>
            <a:r>
              <a:rPr lang="zh-CN" alt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独立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则国</a:t>
            </a:r>
            <a:r>
              <a:rPr lang="zh-CN" alt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独立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，少年</a:t>
            </a:r>
            <a:r>
              <a:rPr lang="zh-CN" alt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自由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则国</a:t>
            </a:r>
            <a:r>
              <a:rPr lang="zh-CN" alt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自由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，少年</a:t>
            </a:r>
            <a:r>
              <a:rPr lang="zh-CN" alt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进步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则</a:t>
            </a:r>
            <a:r>
              <a:rPr lang="zh-CN" alt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国进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步，少年胜于欧洲，则国</a:t>
            </a:r>
            <a:r>
              <a:rPr lang="zh-CN" alt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胜于欧洲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，少年</a:t>
            </a:r>
            <a:r>
              <a:rPr lang="zh-CN" alt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雄于地球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，则国</a:t>
            </a:r>
            <a:r>
              <a:rPr lang="zh-CN" alt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雄于地球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zh-CN" altLang="en-US" sz="2800"/>
          </a:p>
        </p:txBody>
      </p:sp>
      <p:sp>
        <p:nvSpPr>
          <p:cNvPr id="21" name="标题 1"/>
          <p:cNvSpPr txBox="1"/>
          <p:nvPr/>
        </p:nvSpPr>
        <p:spPr>
          <a:xfrm>
            <a:off x="-6667" y="0"/>
            <a:ext cx="9157811" cy="857250"/>
          </a:xfrm>
          <a:prstGeom prst="rect">
            <a:avLst/>
          </a:prstGeom>
          <a:solidFill>
            <a:srgbClr val="00B050"/>
          </a:solidFill>
          <a:ln w="38100" cap="flat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vert="horz" lIns="68580" tIns="34290" rIns="68580" bIns="3429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0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课堂习题演练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1042512" y="3574734"/>
            <a:ext cx="6663214" cy="1038746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100" kern="100">
                <a:latin typeface="黑体" panose="02010609060101010101" charset="-122"/>
                <a:ea typeface="黑体" panose="02010609060101010101" charset="-122"/>
                <a:cs typeface="Times New Roman" panose="02020603050405020304" charset="0"/>
                <a:sym typeface="+mn-ea"/>
              </a:rPr>
              <a:t>    </a:t>
            </a:r>
            <a:r>
              <a:rPr lang="zh-CN" altLang="zh-CN" sz="2100" kern="100">
                <a:latin typeface="黑体" panose="02010609060101010101" charset="-122"/>
                <a:ea typeface="黑体" panose="02010609060101010101" charset="-122"/>
                <a:cs typeface="Times New Roman" panose="02020603050405020304" charset="0"/>
                <a:sym typeface="+mn-ea"/>
              </a:rPr>
              <a:t>读的过程中，感受作者炽热的爱国感情；体会句式整齐，气势磅礴的语言特点。</a:t>
            </a:r>
            <a:endParaRPr lang="zh-CN" altLang="en-US" sz="2100">
              <a:latin typeface="黑体" panose="02010609060101010101" charset="-122"/>
              <a:ea typeface="黑体" panose="02010609060101010101" charset="-122"/>
            </a:endParaRPr>
          </a:p>
          <a:p>
            <a:endParaRPr lang="zh-CN" altLang="en-US" sz="2100">
              <a:latin typeface="黑体" panose="02010609060101010101" charset="-122"/>
              <a:ea typeface="黑体" panose="02010609060101010101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389575" y="666274"/>
            <a:ext cx="7926705" cy="392415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100"/>
              <a:t>2</a:t>
            </a:r>
            <a:r>
              <a:rPr lang="zh-CN" altLang="en-US" sz="2100"/>
              <a:t>、结合注释和相关资料，说说课文的意思，再回答下面的问题。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677704" y="1483995"/>
            <a:ext cx="5398770" cy="900246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/>
              <a:t>（</a:t>
            </a:r>
            <a:r>
              <a:rPr lang="en-US" altLang="zh-CN" sz="1800"/>
              <a:t>1</a:t>
            </a:r>
            <a:r>
              <a:rPr lang="zh-CN" altLang="en-US" sz="1800"/>
              <a:t>）课文用哪些事物来赞美少年中国？</a:t>
            </a:r>
          </a:p>
          <a:p>
            <a:endParaRPr lang="zh-CN" altLang="en-US" sz="1800"/>
          </a:p>
          <a:p>
            <a:r>
              <a:rPr lang="zh-CN" altLang="en-US" sz="1800"/>
              <a:t>（</a:t>
            </a:r>
            <a:r>
              <a:rPr lang="en-US" altLang="zh-CN" sz="1800"/>
              <a:t>2</a:t>
            </a:r>
            <a:r>
              <a:rPr lang="zh-CN" altLang="en-US" sz="1800"/>
              <a:t>）少年中国和中国少年有什么联系？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501493" y="2701291"/>
            <a:ext cx="8177213" cy="1266822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800">
                <a:latin typeface="微软雅黑" panose="020b0503020204020204" charset="-122"/>
                <a:ea typeface="微软雅黑" panose="020b0503020204020204" charset="-122"/>
              </a:rPr>
              <a:t>答：（</a:t>
            </a:r>
            <a:r>
              <a:rPr lang="en-US" altLang="zh-CN" sz="1800">
                <a:latin typeface="微软雅黑" panose="020b0503020204020204" charset="-122"/>
                <a:ea typeface="微软雅黑" panose="020b0503020204020204" charset="-122"/>
              </a:rPr>
              <a:t>1</a:t>
            </a:r>
            <a:r>
              <a:rPr lang="zh-CN" altLang="en-US" sz="1800">
                <a:latin typeface="微软雅黑" panose="020b0503020204020204" charset="-122"/>
                <a:ea typeface="微软雅黑" panose="020b0503020204020204" charset="-122"/>
              </a:rPr>
              <a:t>）课文用</a:t>
            </a:r>
            <a:r>
              <a:rPr lang="zh-CN" altLang="en-US" sz="1800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Times New Roman" panose="02020603050405020304" charset="0"/>
                <a:sym typeface="+mn-ea"/>
              </a:rPr>
              <a:t>红日，黄河、</a:t>
            </a:r>
            <a:r>
              <a:rPr lang="zh-CN" altLang="en-US" sz="1800">
                <a:latin typeface="微软雅黑" panose="020b0503020204020204" charset="-122"/>
                <a:ea typeface="微软雅黑" panose="020b0503020204020204" charset="-122"/>
                <a:cs typeface="Times New Roman" panose="02020603050405020304" charset="0"/>
                <a:sym typeface="+mn-ea"/>
              </a:rPr>
              <a:t>潜龙</a:t>
            </a:r>
            <a:r>
              <a:rPr lang="zh-CN" altLang="zh-CN" sz="1800">
                <a:latin typeface="微软雅黑" panose="020b0503020204020204" charset="-122"/>
                <a:ea typeface="微软雅黑" panose="020b0503020204020204" charset="-122"/>
                <a:cs typeface="Times New Roman" panose="02020603050405020304" charset="0"/>
                <a:sym typeface="+mn-ea"/>
              </a:rPr>
              <a:t>，</a:t>
            </a:r>
            <a:r>
              <a:rPr lang="zh-CN" altLang="en-US" sz="1800">
                <a:latin typeface="微软雅黑" panose="020b0503020204020204" charset="-122"/>
                <a:ea typeface="微软雅黑" panose="020b0503020204020204" charset="-122"/>
                <a:cs typeface="Times New Roman" panose="02020603050405020304" charset="0"/>
                <a:sym typeface="+mn-ea"/>
              </a:rPr>
              <a:t>乳虎</a:t>
            </a:r>
            <a:r>
              <a:rPr lang="zh-CN" altLang="zh-CN" sz="1800">
                <a:latin typeface="微软雅黑" panose="020b0503020204020204" charset="-122"/>
                <a:ea typeface="微软雅黑" panose="020b0503020204020204" charset="-122"/>
                <a:cs typeface="Times New Roman" panose="02020603050405020304" charset="0"/>
                <a:sym typeface="+mn-ea"/>
              </a:rPr>
              <a:t>，</a:t>
            </a:r>
            <a:r>
              <a:rPr lang="zh-CN" altLang="en-US" sz="1800">
                <a:latin typeface="微软雅黑" panose="020b0503020204020204" charset="-122"/>
                <a:ea typeface="微软雅黑" panose="020b0503020204020204" charset="-122"/>
                <a:cs typeface="Times New Roman" panose="02020603050405020304" charset="0"/>
                <a:sym typeface="+mn-ea"/>
              </a:rPr>
              <a:t>鹰隼、奇花、干将来赞美少年中国。作者用</a:t>
            </a:r>
            <a:r>
              <a:rPr lang="zh-CN" altLang="en-US" sz="1800">
                <a:latin typeface="微软雅黑" panose="020b0503020204020204" charset="-122"/>
                <a:ea typeface="微软雅黑" panose="020b0503020204020204" charset="-122"/>
                <a:sym typeface="+mn-ea"/>
              </a:rPr>
              <a:t>这些充满生命力的事物来比少年中国，就是告诉我们，少年中国就是最具有生命力，最有发展前途</a:t>
            </a:r>
            <a:r>
              <a:rPr lang="zh-CN" altLang="en-US" sz="1800" smtClean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。</a:t>
            </a:r>
            <a:endParaRPr lang="zh-CN" altLang="en-US" sz="1800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556736" y="1280089"/>
            <a:ext cx="7845858" cy="2285241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/>
              <a:t>（</a:t>
            </a:r>
            <a:r>
              <a:rPr lang="en-US" altLang="zh-CN" sz="2400"/>
              <a:t>2</a:t>
            </a:r>
            <a:r>
              <a:rPr lang="zh-CN" altLang="en-US" sz="2400"/>
              <a:t>）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少年和中国的关系非常密切。中国少年担负着建设少年中国的责任，作者运用排比的句式告诉我们，少年的责任非常重大，我们每个少年都要肩负起自己的责任，因为，国家的强大靠的是少年。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6084" name="Picture 4" descr="http://images.china.cn/attachement/jpg/site1020/20170214/c03fd54abe7d1a0cdb5d1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2050" name="WordArt 10"/>
          <p:cNvSpPr>
            <a:spLocks noTextEdit="1"/>
          </p:cNvSpPr>
          <p:nvPr/>
        </p:nvSpPr>
        <p:spPr>
          <a:xfrm>
            <a:off x="1500166" y="839190"/>
            <a:ext cx="6643734" cy="18097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 fontScale="92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/>
            <a:endParaRPr lang="zh-CN" altLang="en-US" sz="12800" b="1">
              <a:ln w="12700" cap="flat" cmpd="sng">
                <a:solidFill>
                  <a:srgbClr val="EAEAEA"/>
                </a:solidFill>
                <a:prstDash val="solid"/>
                <a:headEnd type="none" w="med" len="med"/>
                <a:tailEnd type="none" w="med" len="med"/>
              </a:ln>
              <a:gradFill rotWithShape="1">
                <a:gsLst>
                  <a:gs pos="0">
                    <a:srgbClr val="A603AB">
                      <a:alpha val="100000"/>
                    </a:srgbClr>
                  </a:gs>
                  <a:gs pos="12000">
                    <a:srgbClr val="E81766">
                      <a:alpha val="100000"/>
                    </a:srgbClr>
                  </a:gs>
                  <a:gs pos="27000">
                    <a:srgbClr val="EE3F17">
                      <a:alpha val="100000"/>
                    </a:srgbClr>
                  </a:gs>
                  <a:gs pos="48000">
                    <a:srgbClr val="FFFF00">
                      <a:alpha val="100000"/>
                    </a:srgbClr>
                  </a:gs>
                  <a:gs pos="64999">
                    <a:srgbClr val="1A8D48">
                      <a:alpha val="100000"/>
                    </a:srgbClr>
                  </a:gs>
                  <a:gs pos="78999">
                    <a:srgbClr val="0819FB">
                      <a:alpha val="100000"/>
                    </a:srgbClr>
                  </a:gs>
                  <a:gs pos="100000">
                    <a:srgbClr val="A603AB">
                      <a:alpha val="100000"/>
                    </a:srgbClr>
                  </a:gs>
                </a:gsLst>
                <a:lin ang="0" scaled="1"/>
              </a:gradFill>
              <a:effectLst>
                <a:outerShdw dist="35921" dir="2699999" sy="50000" kx="2115830" algn="bl" rotWithShape="0">
                  <a:srgbClr val="C0C0C0">
                    <a:alpha val="78998"/>
                  </a:srgbClr>
                </a:outerShdw>
              </a:effectLst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lt1">
              <a:alpha val="32000"/>
            </a:schemeClr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ea typeface="楷体_GB2312" panose="02010609030101010101" charset="-122"/>
            </a:endParaRPr>
          </a:p>
        </p:txBody>
      </p:sp>
      <p:sp>
        <p:nvSpPr>
          <p:cNvPr id="8" name="副标题 2"/>
          <p:cNvSpPr txBox="1"/>
          <p:nvPr/>
        </p:nvSpPr>
        <p:spPr>
          <a:xfrm>
            <a:off x="1881187" y="3219873"/>
            <a:ext cx="5381625" cy="584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buFont typeface="Arial" pitchFamily="34" charset="0"/>
            </a:pPr>
            <a:r>
              <a:rPr lang="en-US" altLang="zh-CN" sz="2665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RJ</a:t>
            </a:r>
            <a:r>
              <a:rPr lang="zh-CN" altLang="en-US" sz="2665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部编版</a:t>
            </a:r>
            <a:r>
              <a:rPr lang="en-US" altLang="zh-CN" sz="2665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·</a:t>
            </a:r>
            <a:r>
              <a:rPr lang="zh-CN" altLang="en-US" sz="2665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五年级上册</a:t>
            </a:r>
          </a:p>
        </p:txBody>
      </p:sp>
      <p:cxnSp>
        <p:nvCxnSpPr>
          <p:cNvPr id="10" name="直接连接符 9"/>
          <p:cNvCxnSpPr/>
          <p:nvPr/>
        </p:nvCxnSpPr>
        <p:spPr>
          <a:xfrm>
            <a:off x="1790044" y="3134360"/>
            <a:ext cx="5976620" cy="0"/>
          </a:xfrm>
          <a:prstGeom prst="line">
            <a:avLst/>
          </a:prstGeom>
          <a:ln w="381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椭圆 3"/>
          <p:cNvSpPr/>
          <p:nvPr/>
        </p:nvSpPr>
        <p:spPr>
          <a:xfrm>
            <a:off x="1610973" y="1783927"/>
            <a:ext cx="717550" cy="914400"/>
          </a:xfrm>
          <a:prstGeom prst="ellipse">
            <a:avLst/>
          </a:prstGeom>
          <a:solidFill>
            <a:srgbClr val="FFC000"/>
          </a:solidFill>
          <a:ln>
            <a:solidFill>
              <a:srgbClr val="FFB367"/>
            </a:solidFill>
          </a:ln>
          <a:effectLst>
            <a:outerShdw blurRad="127000" dist="762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ln>
                <a:solidFill>
                  <a:schemeClr val="accent4">
                    <a:lumMod val="60000"/>
                    <a:lumOff val="40000"/>
                  </a:schemeClr>
                </a:solidFill>
              </a:ln>
              <a:solidFill>
                <a:schemeClr val="accent4"/>
              </a:solidFill>
              <a:effectLst/>
              <a:latin typeface="Arial" pitchFamily="34" charset="0"/>
              <a:ea typeface="微软雅黑" panose="020b0503020204020204" charset="-122"/>
              <a:sym typeface="Arial" pitchFamily="34" charset="0"/>
            </a:endParaRPr>
          </a:p>
        </p:txBody>
      </p:sp>
      <p:sp>
        <p:nvSpPr>
          <p:cNvPr id="9" name="椭圆 8"/>
          <p:cNvSpPr/>
          <p:nvPr/>
        </p:nvSpPr>
        <p:spPr>
          <a:xfrm>
            <a:off x="1751943" y="1783928"/>
            <a:ext cx="666750" cy="925407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127000" dist="762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accent2">
                  <a:lumMod val="75000"/>
                </a:schemeClr>
              </a:solidFill>
              <a:latin typeface="Arial" pitchFamily="34" charset="0"/>
              <a:ea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610973" y="1572981"/>
            <a:ext cx="7198995" cy="1107996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5400" b="1">
                <a:latin typeface="楷体_GB2312" panose="02010609030101010101" charset="-122"/>
                <a:ea typeface="楷体_GB2312" panose="02010609030101010101" charset="-122"/>
              </a:rPr>
              <a:t>12</a:t>
            </a:r>
            <a:r>
              <a:rPr lang="en-US" altLang="zh-CN" sz="6600">
                <a:solidFill>
                  <a:schemeClr val="bg1"/>
                </a:solidFill>
                <a:latin typeface="楷体_GB2312" panose="02010609030101010101" charset="-122"/>
                <a:ea typeface="楷体_GB2312" panose="02010609030101010101" charset="-122"/>
              </a:rPr>
              <a:t> </a:t>
            </a:r>
            <a:r>
              <a:rPr lang="zh-CN" altLang="en-US" sz="5400" b="1" smtClean="0">
                <a:solidFill>
                  <a:srgbClr val="FF0000"/>
                </a:solidFill>
                <a:latin typeface="楷体_GB2312" panose="02010609030101010101" charset="-122"/>
                <a:ea typeface="楷体_GB2312" panose="02010609030101010101" charset="-122"/>
                <a:sym typeface="+mn-ea"/>
              </a:rPr>
              <a:t>少年中国说（节选）</a:t>
            </a:r>
          </a:p>
        </p:txBody>
      </p:sp>
      <p:sp>
        <p:nvSpPr>
          <p:cNvPr id="12" name="矩形 11"/>
          <p:cNvSpPr/>
          <p:nvPr/>
        </p:nvSpPr>
        <p:spPr>
          <a:xfrm>
            <a:off x="12065" y="5544795"/>
            <a:ext cx="9131935" cy="48652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2400" b="1" kern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" name="组合 1"/>
          <p:cNvGrpSpPr/>
          <p:nvPr/>
        </p:nvGrpSpPr>
        <p:grpSpPr>
          <a:xfrm>
            <a:off x="359845" y="618491"/>
            <a:ext cx="2926280" cy="862696"/>
            <a:chOff x="166098" y="-209593"/>
            <a:chExt cx="2926280" cy="864395"/>
          </a:xfrm>
        </p:grpSpPr>
        <p:sp>
          <p:nvSpPr>
            <p:cNvPr id="5236" name="文本框 13"/>
            <p:cNvSpPr txBox="1"/>
            <p:nvPr/>
          </p:nvSpPr>
          <p:spPr>
            <a:xfrm>
              <a:off x="166098" y="-209593"/>
              <a:ext cx="2926280" cy="832633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4800" b="1" u="dbl" smtClean="0">
                  <a:solidFill>
                    <a:srgbClr val="92D050"/>
                  </a:solidFill>
                  <a:uFillTx/>
                  <a:latin typeface="黑体" panose="02010609060101010101" pitchFamily="2" charset="-122"/>
                  <a:ea typeface="黑体" panose="02010609060101010101" pitchFamily="2" charset="-122"/>
                </a:rPr>
                <a:t>作者简介</a:t>
              </a:r>
            </a:p>
          </p:txBody>
        </p:sp>
        <p:grpSp>
          <p:nvGrpSpPr>
            <p:cNvPr id="5" name="Group 4"/>
            <p:cNvGrpSpPr>
              <a:grpSpLocks noChangeAspect="1"/>
            </p:cNvGrpSpPr>
            <p:nvPr/>
          </p:nvGrpSpPr>
          <p:grpSpPr>
            <a:xfrm>
              <a:off x="2105319" y="434013"/>
              <a:ext cx="368573" cy="220789"/>
              <a:chOff x="2511" y="1362"/>
              <a:chExt cx="539" cy="322"/>
            </a:xfrm>
          </p:grpSpPr>
          <p:sp>
            <p:nvSpPr>
              <p:cNvPr id="19" name="Freeform 8"/>
              <p:cNvSpPr/>
              <p:nvPr/>
            </p:nvSpPr>
            <p:spPr bwMode="auto">
              <a:xfrm>
                <a:off x="2954" y="1362"/>
                <a:ext cx="5" cy="0"/>
              </a:xfrm>
              <a:custGeom>
                <a:gdLst>
                  <a:gd name="T0" fmla="*/ 2 w 2"/>
                  <a:gd name="T1" fmla="*/ 0 h 1"/>
                  <a:gd name="T2" fmla="*/ 0 w 2"/>
                  <a:gd name="T3" fmla="*/ 1 h 1"/>
                  <a:gd name="T4" fmla="*/ 2 w 2"/>
                  <a:gd name="T5" fmla="*/ 0 h 1"/>
                  <a:gd name="T6" fmla="*/ 2 w 2"/>
                  <a:gd name="T7" fmla="*/ 0 h 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" h="1">
                    <a:moveTo>
                      <a:pt x="2" y="0"/>
                    </a:moveTo>
                    <a:cubicBezTo>
                      <a:pt x="1" y="0"/>
                      <a:pt x="0" y="0"/>
                      <a:pt x="0" y="1"/>
                    </a:cubicBezTo>
                    <a:cubicBezTo>
                      <a:pt x="0" y="0"/>
                      <a:pt x="1" y="0"/>
                      <a:pt x="2" y="0"/>
                    </a:cubicBezTo>
                    <a:cubicBezTo>
                      <a:pt x="2" y="0"/>
                      <a:pt x="2" y="0"/>
                      <a:pt x="2" y="0"/>
                    </a:cubicBezTo>
                  </a:path>
                </a:pathLst>
              </a:custGeom>
              <a:solidFill>
                <a:srgbClr val="EEEBE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Freeform 9"/>
              <p:cNvSpPr/>
              <p:nvPr/>
            </p:nvSpPr>
            <p:spPr bwMode="auto">
              <a:xfrm>
                <a:off x="2943" y="1497"/>
                <a:ext cx="2" cy="0"/>
              </a:xfrm>
              <a:custGeom>
                <a:gdLst>
                  <a:gd name="T0" fmla="*/ 1 w 1"/>
                  <a:gd name="T1" fmla="*/ 0 w 1"/>
                  <a:gd name="T2" fmla="*/ 0 w 1"/>
                  <a:gd name="T3" fmla="*/ 1 w 1"/>
                </a:gdLst>
                <a:cxnLst>
                  <a:cxn ang="0">
                    <a:pos x="T0" y="0"/>
                  </a:cxn>
                  <a:cxn ang="0">
                    <a:pos x="T1" y="0"/>
                  </a:cxn>
                  <a:cxn ang="0">
                    <a:pos x="T2" y="0"/>
                  </a:cxn>
                  <a:cxn ang="0">
                    <a:pos x="T3" y="0"/>
                  </a:cxn>
                </a:cxnLst>
                <a:rect l="0" t="0" r="r" b="b"/>
                <a:pathLst>
                  <a:path w="1">
                    <a:moveTo>
                      <a:pt x="1" y="0"/>
                    </a:moveTo>
                    <a:cubicBezTo>
                      <a:pt x="1" y="0"/>
                      <a:pt x="1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" y="0"/>
                      <a:pt x="1" y="0"/>
                      <a:pt x="1" y="0"/>
                    </a:cubicBezTo>
                  </a:path>
                </a:pathLst>
              </a:custGeom>
              <a:solidFill>
                <a:srgbClr val="578C9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Freeform 10"/>
              <p:cNvSpPr>
                <a:spLocks noEditPoints="1"/>
              </p:cNvSpPr>
              <p:nvPr/>
            </p:nvSpPr>
            <p:spPr bwMode="auto">
              <a:xfrm>
                <a:off x="2511" y="1362"/>
                <a:ext cx="539" cy="322"/>
              </a:xfrm>
              <a:custGeom>
                <a:gdLst>
                  <a:gd name="T0" fmla="*/ 7 w 309"/>
                  <a:gd name="T1" fmla="*/ 184 h 184"/>
                  <a:gd name="T2" fmla="*/ 9 w 309"/>
                  <a:gd name="T3" fmla="*/ 184 h 184"/>
                  <a:gd name="T4" fmla="*/ 9 w 309"/>
                  <a:gd name="T5" fmla="*/ 178 h 184"/>
                  <a:gd name="T6" fmla="*/ 8 w 309"/>
                  <a:gd name="T7" fmla="*/ 180 h 184"/>
                  <a:gd name="T8" fmla="*/ 9 w 309"/>
                  <a:gd name="T9" fmla="*/ 178 h 184"/>
                  <a:gd name="T10" fmla="*/ 34 w 309"/>
                  <a:gd name="T11" fmla="*/ 174 h 184"/>
                  <a:gd name="T12" fmla="*/ 34 w 309"/>
                  <a:gd name="T13" fmla="*/ 179 h 184"/>
                  <a:gd name="T14" fmla="*/ 36 w 309"/>
                  <a:gd name="T15" fmla="*/ 176 h 184"/>
                  <a:gd name="T16" fmla="*/ 38 w 309"/>
                  <a:gd name="T17" fmla="*/ 176 h 184"/>
                  <a:gd name="T18" fmla="*/ 84 w 309"/>
                  <a:gd name="T19" fmla="*/ 144 h 184"/>
                  <a:gd name="T20" fmla="*/ 85 w 309"/>
                  <a:gd name="T21" fmla="*/ 145 h 184"/>
                  <a:gd name="T22" fmla="*/ 84 w 309"/>
                  <a:gd name="T23" fmla="*/ 144 h 184"/>
                  <a:gd name="T24" fmla="*/ 0 w 309"/>
                  <a:gd name="T25" fmla="*/ 135 h 184"/>
                  <a:gd name="T26" fmla="*/ 1 w 309"/>
                  <a:gd name="T27" fmla="*/ 135 h 184"/>
                  <a:gd name="T28" fmla="*/ 138 w 309"/>
                  <a:gd name="T29" fmla="*/ 123 h 184"/>
                  <a:gd name="T30" fmla="*/ 139 w 309"/>
                  <a:gd name="T31" fmla="*/ 123 h 184"/>
                  <a:gd name="T32" fmla="*/ 154 w 309"/>
                  <a:gd name="T33" fmla="*/ 115 h 184"/>
                  <a:gd name="T34" fmla="*/ 154 w 309"/>
                  <a:gd name="T35" fmla="*/ 116 h 184"/>
                  <a:gd name="T36" fmla="*/ 154 w 309"/>
                  <a:gd name="T37" fmla="*/ 115 h 184"/>
                  <a:gd name="T38" fmla="*/ 50 w 309"/>
                  <a:gd name="T39" fmla="*/ 113 h 184"/>
                  <a:gd name="T40" fmla="*/ 53 w 309"/>
                  <a:gd name="T41" fmla="*/ 115 h 184"/>
                  <a:gd name="T42" fmla="*/ 146 w 309"/>
                  <a:gd name="T43" fmla="*/ 113 h 184"/>
                  <a:gd name="T44" fmla="*/ 147 w 309"/>
                  <a:gd name="T45" fmla="*/ 114 h 184"/>
                  <a:gd name="T46" fmla="*/ 146 w 309"/>
                  <a:gd name="T47" fmla="*/ 113 h 184"/>
                  <a:gd name="T48" fmla="*/ 149 w 309"/>
                  <a:gd name="T49" fmla="*/ 111 h 184"/>
                  <a:gd name="T50" fmla="*/ 151 w 309"/>
                  <a:gd name="T51" fmla="*/ 111 h 184"/>
                  <a:gd name="T52" fmla="*/ 165 w 309"/>
                  <a:gd name="T53" fmla="*/ 109 h 184"/>
                  <a:gd name="T54" fmla="*/ 162 w 309"/>
                  <a:gd name="T55" fmla="*/ 113 h 184"/>
                  <a:gd name="T56" fmla="*/ 166 w 309"/>
                  <a:gd name="T57" fmla="*/ 111 h 184"/>
                  <a:gd name="T58" fmla="*/ 184 w 309"/>
                  <a:gd name="T59" fmla="*/ 107 h 184"/>
                  <a:gd name="T60" fmla="*/ 184 w 309"/>
                  <a:gd name="T61" fmla="*/ 109 h 184"/>
                  <a:gd name="T62" fmla="*/ 184 w 309"/>
                  <a:gd name="T63" fmla="*/ 107 h 184"/>
                  <a:gd name="T64" fmla="*/ 50 w 309"/>
                  <a:gd name="T65" fmla="*/ 109 h 184"/>
                  <a:gd name="T66" fmla="*/ 53 w 309"/>
                  <a:gd name="T67" fmla="*/ 111 h 184"/>
                  <a:gd name="T68" fmla="*/ 53 w 309"/>
                  <a:gd name="T69" fmla="*/ 107 h 184"/>
                  <a:gd name="T70" fmla="*/ 248 w 309"/>
                  <a:gd name="T71" fmla="*/ 77 h 184"/>
                  <a:gd name="T72" fmla="*/ 249 w 309"/>
                  <a:gd name="T73" fmla="*/ 77 h 184"/>
                  <a:gd name="T74" fmla="*/ 249 w 309"/>
                  <a:gd name="T75" fmla="*/ 75 h 184"/>
                  <a:gd name="T76" fmla="*/ 252 w 309"/>
                  <a:gd name="T77" fmla="*/ 67 h 184"/>
                  <a:gd name="T78" fmla="*/ 252 w 309"/>
                  <a:gd name="T79" fmla="*/ 70 h 184"/>
                  <a:gd name="T80" fmla="*/ 268 w 309"/>
                  <a:gd name="T81" fmla="*/ 64 h 184"/>
                  <a:gd name="T82" fmla="*/ 266 w 309"/>
                  <a:gd name="T83" fmla="*/ 66 h 184"/>
                  <a:gd name="T84" fmla="*/ 268 w 309"/>
                  <a:gd name="T85" fmla="*/ 66 h 184"/>
                  <a:gd name="T86" fmla="*/ 276 w 309"/>
                  <a:gd name="T87" fmla="*/ 54 h 184"/>
                  <a:gd name="T88" fmla="*/ 276 w 309"/>
                  <a:gd name="T89" fmla="*/ 55 h 184"/>
                  <a:gd name="T90" fmla="*/ 276 w 309"/>
                  <a:gd name="T91" fmla="*/ 54 h 184"/>
                  <a:gd name="T92" fmla="*/ 307 w 309"/>
                  <a:gd name="T93" fmla="*/ 17 h 184"/>
                  <a:gd name="T94" fmla="*/ 309 w 309"/>
                  <a:gd name="T95" fmla="*/ 17 h 184"/>
                  <a:gd name="T96" fmla="*/ 254 w 309"/>
                  <a:gd name="T97" fmla="*/ 11 h 184"/>
                  <a:gd name="T98" fmla="*/ 254 w 309"/>
                  <a:gd name="T99" fmla="*/ 12 h 184"/>
                  <a:gd name="T100" fmla="*/ 254 w 309"/>
                  <a:gd name="T101" fmla="*/ 11 h 184"/>
                  <a:gd name="T102" fmla="*/ 304 w 309"/>
                  <a:gd name="T103" fmla="*/ 12 h 184"/>
                  <a:gd name="T104" fmla="*/ 308 w 309"/>
                  <a:gd name="T105" fmla="*/ 14 h 184"/>
                  <a:gd name="T106" fmla="*/ 307 w 309"/>
                  <a:gd name="T107" fmla="*/ 11 h 184"/>
                  <a:gd name="T108" fmla="*/ 305 w 309"/>
                  <a:gd name="T109" fmla="*/ 10 h 184"/>
                  <a:gd name="T110" fmla="*/ 245 w 309"/>
                  <a:gd name="T111" fmla="*/ 12 h 184"/>
                  <a:gd name="T112" fmla="*/ 245 w 309"/>
                  <a:gd name="T113" fmla="*/ 10 h 184"/>
                  <a:gd name="T114" fmla="*/ 257 w 309"/>
                  <a:gd name="T115" fmla="*/ 0 h 184"/>
                  <a:gd name="T116" fmla="*/ 254 w 309"/>
                  <a:gd name="T117" fmla="*/ 1 h 184"/>
                  <a:gd name="T118" fmla="*/ 255 w 309"/>
                  <a:gd name="T119" fmla="*/ 3 h 1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309" h="184">
                    <a:moveTo>
                      <a:pt x="8" y="183"/>
                    </a:moveTo>
                    <a:cubicBezTo>
                      <a:pt x="7" y="183"/>
                      <a:pt x="7" y="183"/>
                      <a:pt x="7" y="184"/>
                    </a:cubicBezTo>
                    <a:cubicBezTo>
                      <a:pt x="7" y="184"/>
                      <a:pt x="8" y="184"/>
                      <a:pt x="8" y="184"/>
                    </a:cubicBezTo>
                    <a:cubicBezTo>
                      <a:pt x="8" y="184"/>
                      <a:pt x="9" y="184"/>
                      <a:pt x="9" y="184"/>
                    </a:cubicBezTo>
                    <a:cubicBezTo>
                      <a:pt x="9" y="183"/>
                      <a:pt x="8" y="183"/>
                      <a:pt x="8" y="183"/>
                    </a:cubicBezTo>
                    <a:moveTo>
                      <a:pt x="9" y="178"/>
                    </a:moveTo>
                    <a:cubicBezTo>
                      <a:pt x="8" y="178"/>
                      <a:pt x="7" y="180"/>
                      <a:pt x="8" y="180"/>
                    </a:cubicBezTo>
                    <a:cubicBezTo>
                      <a:pt x="8" y="180"/>
                      <a:pt x="8" y="180"/>
                      <a:pt x="8" y="180"/>
                    </a:cubicBezTo>
                    <a:cubicBezTo>
                      <a:pt x="9" y="180"/>
                      <a:pt x="10" y="178"/>
                      <a:pt x="9" y="178"/>
                    </a:cubicBezTo>
                    <a:cubicBezTo>
                      <a:pt x="9" y="178"/>
                      <a:pt x="9" y="178"/>
                      <a:pt x="9" y="178"/>
                    </a:cubicBezTo>
                    <a:moveTo>
                      <a:pt x="35" y="171"/>
                    </a:moveTo>
                    <a:cubicBezTo>
                      <a:pt x="35" y="171"/>
                      <a:pt x="34" y="172"/>
                      <a:pt x="34" y="174"/>
                    </a:cubicBezTo>
                    <a:cubicBezTo>
                      <a:pt x="34" y="174"/>
                      <a:pt x="34" y="174"/>
                      <a:pt x="34" y="174"/>
                    </a:cubicBezTo>
                    <a:cubicBezTo>
                      <a:pt x="33" y="175"/>
                      <a:pt x="32" y="179"/>
                      <a:pt x="34" y="179"/>
                    </a:cubicBezTo>
                    <a:cubicBezTo>
                      <a:pt x="34" y="179"/>
                      <a:pt x="34" y="179"/>
                      <a:pt x="35" y="179"/>
                    </a:cubicBezTo>
                    <a:cubicBezTo>
                      <a:pt x="35" y="178"/>
                      <a:pt x="36" y="177"/>
                      <a:pt x="36" y="176"/>
                    </a:cubicBezTo>
                    <a:cubicBezTo>
                      <a:pt x="37" y="176"/>
                      <a:pt x="37" y="176"/>
                      <a:pt x="38" y="176"/>
                    </a:cubicBezTo>
                    <a:cubicBezTo>
                      <a:pt x="38" y="176"/>
                      <a:pt x="38" y="176"/>
                      <a:pt x="38" y="176"/>
                    </a:cubicBezTo>
                    <a:cubicBezTo>
                      <a:pt x="39" y="176"/>
                      <a:pt x="37" y="171"/>
                      <a:pt x="35" y="171"/>
                    </a:cubicBezTo>
                    <a:moveTo>
                      <a:pt x="84" y="144"/>
                    </a:moveTo>
                    <a:cubicBezTo>
                      <a:pt x="84" y="144"/>
                      <a:pt x="84" y="144"/>
                      <a:pt x="84" y="145"/>
                    </a:cubicBezTo>
                    <a:cubicBezTo>
                      <a:pt x="84" y="145"/>
                      <a:pt x="84" y="145"/>
                      <a:pt x="85" y="145"/>
                    </a:cubicBezTo>
                    <a:cubicBezTo>
                      <a:pt x="85" y="145"/>
                      <a:pt x="85" y="145"/>
                      <a:pt x="86" y="145"/>
                    </a:cubicBezTo>
                    <a:cubicBezTo>
                      <a:pt x="86" y="145"/>
                      <a:pt x="85" y="144"/>
                      <a:pt x="84" y="144"/>
                    </a:cubicBezTo>
                    <a:moveTo>
                      <a:pt x="1" y="134"/>
                    </a:moveTo>
                    <a:cubicBezTo>
                      <a:pt x="0" y="135"/>
                      <a:pt x="0" y="135"/>
                      <a:pt x="0" y="135"/>
                    </a:cubicBezTo>
                    <a:cubicBezTo>
                      <a:pt x="0" y="135"/>
                      <a:pt x="0" y="135"/>
                      <a:pt x="1" y="135"/>
                    </a:cubicBezTo>
                    <a:cubicBezTo>
                      <a:pt x="1" y="135"/>
                      <a:pt x="1" y="135"/>
                      <a:pt x="1" y="135"/>
                    </a:cubicBezTo>
                    <a:cubicBezTo>
                      <a:pt x="1" y="134"/>
                      <a:pt x="1" y="134"/>
                      <a:pt x="1" y="134"/>
                    </a:cubicBezTo>
                    <a:moveTo>
                      <a:pt x="138" y="123"/>
                    </a:moveTo>
                    <a:cubicBezTo>
                      <a:pt x="137" y="123"/>
                      <a:pt x="136" y="124"/>
                      <a:pt x="137" y="125"/>
                    </a:cubicBezTo>
                    <a:cubicBezTo>
                      <a:pt x="138" y="124"/>
                      <a:pt x="139" y="125"/>
                      <a:pt x="139" y="123"/>
                    </a:cubicBezTo>
                    <a:cubicBezTo>
                      <a:pt x="139" y="123"/>
                      <a:pt x="138" y="123"/>
                      <a:pt x="138" y="123"/>
                    </a:cubicBezTo>
                    <a:moveTo>
                      <a:pt x="154" y="115"/>
                    </a:moveTo>
                    <a:cubicBezTo>
                      <a:pt x="154" y="115"/>
                      <a:pt x="153" y="115"/>
                      <a:pt x="153" y="115"/>
                    </a:cubicBezTo>
                    <a:cubicBezTo>
                      <a:pt x="153" y="116"/>
                      <a:pt x="154" y="116"/>
                      <a:pt x="154" y="116"/>
                    </a:cubicBezTo>
                    <a:cubicBezTo>
                      <a:pt x="155" y="116"/>
                      <a:pt x="155" y="116"/>
                      <a:pt x="155" y="116"/>
                    </a:cubicBezTo>
                    <a:cubicBezTo>
                      <a:pt x="155" y="115"/>
                      <a:pt x="155" y="115"/>
                      <a:pt x="154" y="115"/>
                    </a:cubicBezTo>
                    <a:moveTo>
                      <a:pt x="50" y="113"/>
                    </a:moveTo>
                    <a:cubicBezTo>
                      <a:pt x="50" y="113"/>
                      <a:pt x="50" y="113"/>
                      <a:pt x="50" y="113"/>
                    </a:cubicBezTo>
                    <a:cubicBezTo>
                      <a:pt x="50" y="114"/>
                      <a:pt x="52" y="115"/>
                      <a:pt x="52" y="115"/>
                    </a:cubicBezTo>
                    <a:cubicBezTo>
                      <a:pt x="53" y="115"/>
                      <a:pt x="53" y="115"/>
                      <a:pt x="53" y="115"/>
                    </a:cubicBezTo>
                    <a:cubicBezTo>
                      <a:pt x="53" y="114"/>
                      <a:pt x="51" y="113"/>
                      <a:pt x="50" y="113"/>
                    </a:cubicBezTo>
                    <a:moveTo>
                      <a:pt x="146" y="113"/>
                    </a:moveTo>
                    <a:cubicBezTo>
                      <a:pt x="146" y="113"/>
                      <a:pt x="146" y="113"/>
                      <a:pt x="146" y="113"/>
                    </a:cubicBezTo>
                    <a:cubicBezTo>
                      <a:pt x="145" y="114"/>
                      <a:pt x="146" y="114"/>
                      <a:pt x="147" y="114"/>
                    </a:cubicBezTo>
                    <a:cubicBezTo>
                      <a:pt x="147" y="114"/>
                      <a:pt x="147" y="114"/>
                      <a:pt x="147" y="113"/>
                    </a:cubicBezTo>
                    <a:cubicBezTo>
                      <a:pt x="148" y="113"/>
                      <a:pt x="147" y="113"/>
                      <a:pt x="146" y="113"/>
                    </a:cubicBezTo>
                    <a:moveTo>
                      <a:pt x="150" y="110"/>
                    </a:moveTo>
                    <a:cubicBezTo>
                      <a:pt x="149" y="110"/>
                      <a:pt x="149" y="110"/>
                      <a:pt x="149" y="111"/>
                    </a:cubicBezTo>
                    <a:cubicBezTo>
                      <a:pt x="149" y="111"/>
                      <a:pt x="150" y="111"/>
                      <a:pt x="150" y="111"/>
                    </a:cubicBezTo>
                    <a:cubicBezTo>
                      <a:pt x="151" y="111"/>
                      <a:pt x="151" y="111"/>
                      <a:pt x="151" y="111"/>
                    </a:cubicBezTo>
                    <a:cubicBezTo>
                      <a:pt x="151" y="111"/>
                      <a:pt x="150" y="110"/>
                      <a:pt x="150" y="110"/>
                    </a:cubicBezTo>
                    <a:moveTo>
                      <a:pt x="165" y="109"/>
                    </a:moveTo>
                    <a:cubicBezTo>
                      <a:pt x="165" y="109"/>
                      <a:pt x="163" y="110"/>
                      <a:pt x="162" y="111"/>
                    </a:cubicBezTo>
                    <a:cubicBezTo>
                      <a:pt x="161" y="112"/>
                      <a:pt x="161" y="113"/>
                      <a:pt x="162" y="113"/>
                    </a:cubicBezTo>
                    <a:cubicBezTo>
                      <a:pt x="162" y="113"/>
                      <a:pt x="163" y="113"/>
                      <a:pt x="164" y="113"/>
                    </a:cubicBezTo>
                    <a:cubicBezTo>
                      <a:pt x="166" y="111"/>
                      <a:pt x="166" y="111"/>
                      <a:pt x="166" y="111"/>
                    </a:cubicBezTo>
                    <a:cubicBezTo>
                      <a:pt x="166" y="110"/>
                      <a:pt x="166" y="109"/>
                      <a:pt x="165" y="109"/>
                    </a:cubicBezTo>
                    <a:moveTo>
                      <a:pt x="184" y="107"/>
                    </a:moveTo>
                    <a:cubicBezTo>
                      <a:pt x="184" y="107"/>
                      <a:pt x="183" y="109"/>
                      <a:pt x="184" y="109"/>
                    </a:cubicBezTo>
                    <a:cubicBezTo>
                      <a:pt x="184" y="109"/>
                      <a:pt x="184" y="109"/>
                      <a:pt x="184" y="109"/>
                    </a:cubicBezTo>
                    <a:cubicBezTo>
                      <a:pt x="184" y="109"/>
                      <a:pt x="185" y="107"/>
                      <a:pt x="184" y="107"/>
                    </a:cubicBezTo>
                    <a:cubicBezTo>
                      <a:pt x="184" y="107"/>
                      <a:pt x="184" y="107"/>
                      <a:pt x="184" y="107"/>
                    </a:cubicBezTo>
                    <a:moveTo>
                      <a:pt x="53" y="107"/>
                    </a:moveTo>
                    <a:cubicBezTo>
                      <a:pt x="51" y="107"/>
                      <a:pt x="50" y="108"/>
                      <a:pt x="50" y="109"/>
                    </a:cubicBezTo>
                    <a:cubicBezTo>
                      <a:pt x="50" y="110"/>
                      <a:pt x="50" y="111"/>
                      <a:pt x="51" y="111"/>
                    </a:cubicBezTo>
                    <a:cubicBezTo>
                      <a:pt x="52" y="111"/>
                      <a:pt x="52" y="111"/>
                      <a:pt x="53" y="111"/>
                    </a:cubicBezTo>
                    <a:cubicBezTo>
                      <a:pt x="54" y="111"/>
                      <a:pt x="54" y="108"/>
                      <a:pt x="54" y="107"/>
                    </a:cubicBezTo>
                    <a:cubicBezTo>
                      <a:pt x="53" y="107"/>
                      <a:pt x="53" y="107"/>
                      <a:pt x="53" y="107"/>
                    </a:cubicBezTo>
                    <a:moveTo>
                      <a:pt x="249" y="75"/>
                    </a:moveTo>
                    <a:cubicBezTo>
                      <a:pt x="249" y="75"/>
                      <a:pt x="249" y="76"/>
                      <a:pt x="248" y="77"/>
                    </a:cubicBezTo>
                    <a:cubicBezTo>
                      <a:pt x="248" y="77"/>
                      <a:pt x="248" y="77"/>
                      <a:pt x="248" y="77"/>
                    </a:cubicBezTo>
                    <a:cubicBezTo>
                      <a:pt x="249" y="77"/>
                      <a:pt x="249" y="77"/>
                      <a:pt x="249" y="77"/>
                    </a:cubicBezTo>
                    <a:cubicBezTo>
                      <a:pt x="250" y="77"/>
                      <a:pt x="250" y="76"/>
                      <a:pt x="251" y="76"/>
                    </a:cubicBezTo>
                    <a:cubicBezTo>
                      <a:pt x="250" y="76"/>
                      <a:pt x="250" y="75"/>
                      <a:pt x="249" y="75"/>
                    </a:cubicBezTo>
                    <a:moveTo>
                      <a:pt x="253" y="66"/>
                    </a:moveTo>
                    <a:cubicBezTo>
                      <a:pt x="252" y="67"/>
                      <a:pt x="252" y="67"/>
                      <a:pt x="252" y="67"/>
                    </a:cubicBezTo>
                    <a:cubicBezTo>
                      <a:pt x="250" y="67"/>
                      <a:pt x="250" y="67"/>
                      <a:pt x="250" y="67"/>
                    </a:cubicBezTo>
                    <a:cubicBezTo>
                      <a:pt x="250" y="70"/>
                      <a:pt x="251" y="70"/>
                      <a:pt x="252" y="70"/>
                    </a:cubicBezTo>
                    <a:cubicBezTo>
                      <a:pt x="254" y="70"/>
                      <a:pt x="258" y="66"/>
                      <a:pt x="253" y="66"/>
                    </a:cubicBezTo>
                    <a:moveTo>
                      <a:pt x="268" y="64"/>
                    </a:moveTo>
                    <a:cubicBezTo>
                      <a:pt x="268" y="64"/>
                      <a:pt x="268" y="65"/>
                      <a:pt x="268" y="65"/>
                    </a:cubicBezTo>
                    <a:cubicBezTo>
                      <a:pt x="266" y="66"/>
                      <a:pt x="266" y="66"/>
                      <a:pt x="266" y="66"/>
                    </a:cubicBezTo>
                    <a:cubicBezTo>
                      <a:pt x="266" y="67"/>
                      <a:pt x="266" y="67"/>
                      <a:pt x="267" y="67"/>
                    </a:cubicBezTo>
                    <a:cubicBezTo>
                      <a:pt x="267" y="67"/>
                      <a:pt x="268" y="67"/>
                      <a:pt x="268" y="66"/>
                    </a:cubicBezTo>
                    <a:cubicBezTo>
                      <a:pt x="269" y="66"/>
                      <a:pt x="269" y="64"/>
                      <a:pt x="268" y="64"/>
                    </a:cubicBezTo>
                    <a:moveTo>
                      <a:pt x="276" y="54"/>
                    </a:moveTo>
                    <a:cubicBezTo>
                      <a:pt x="276" y="54"/>
                      <a:pt x="275" y="55"/>
                      <a:pt x="276" y="55"/>
                    </a:cubicBezTo>
                    <a:cubicBezTo>
                      <a:pt x="276" y="55"/>
                      <a:pt x="276" y="55"/>
                      <a:pt x="276" y="55"/>
                    </a:cubicBezTo>
                    <a:cubicBezTo>
                      <a:pt x="276" y="55"/>
                      <a:pt x="277" y="54"/>
                      <a:pt x="276" y="54"/>
                    </a:cubicBezTo>
                    <a:cubicBezTo>
                      <a:pt x="276" y="54"/>
                      <a:pt x="276" y="54"/>
                      <a:pt x="276" y="54"/>
                    </a:cubicBezTo>
                    <a:moveTo>
                      <a:pt x="308" y="17"/>
                    </a:moveTo>
                    <a:cubicBezTo>
                      <a:pt x="308" y="17"/>
                      <a:pt x="307" y="17"/>
                      <a:pt x="307" y="17"/>
                    </a:cubicBezTo>
                    <a:cubicBezTo>
                      <a:pt x="307" y="18"/>
                      <a:pt x="308" y="18"/>
                      <a:pt x="308" y="18"/>
                    </a:cubicBezTo>
                    <a:cubicBezTo>
                      <a:pt x="309" y="18"/>
                      <a:pt x="309" y="18"/>
                      <a:pt x="309" y="17"/>
                    </a:cubicBezTo>
                    <a:cubicBezTo>
                      <a:pt x="309" y="17"/>
                      <a:pt x="308" y="17"/>
                      <a:pt x="308" y="17"/>
                    </a:cubicBezTo>
                    <a:moveTo>
                      <a:pt x="254" y="11"/>
                    </a:moveTo>
                    <a:cubicBezTo>
                      <a:pt x="253" y="11"/>
                      <a:pt x="253" y="11"/>
                      <a:pt x="253" y="11"/>
                    </a:cubicBezTo>
                    <a:cubicBezTo>
                      <a:pt x="253" y="11"/>
                      <a:pt x="254" y="12"/>
                      <a:pt x="254" y="12"/>
                    </a:cubicBezTo>
                    <a:cubicBezTo>
                      <a:pt x="254" y="12"/>
                      <a:pt x="255" y="12"/>
                      <a:pt x="255" y="11"/>
                    </a:cubicBezTo>
                    <a:cubicBezTo>
                      <a:pt x="255" y="11"/>
                      <a:pt x="254" y="11"/>
                      <a:pt x="254" y="11"/>
                    </a:cubicBezTo>
                    <a:moveTo>
                      <a:pt x="305" y="10"/>
                    </a:moveTo>
                    <a:cubicBezTo>
                      <a:pt x="304" y="10"/>
                      <a:pt x="304" y="11"/>
                      <a:pt x="304" y="12"/>
                    </a:cubicBezTo>
                    <a:cubicBezTo>
                      <a:pt x="305" y="13"/>
                      <a:pt x="306" y="14"/>
                      <a:pt x="307" y="14"/>
                    </a:cubicBezTo>
                    <a:cubicBezTo>
                      <a:pt x="307" y="14"/>
                      <a:pt x="308" y="14"/>
                      <a:pt x="308" y="14"/>
                    </a:cubicBezTo>
                    <a:cubicBezTo>
                      <a:pt x="308" y="14"/>
                      <a:pt x="308" y="14"/>
                      <a:pt x="308" y="14"/>
                    </a:cubicBezTo>
                    <a:cubicBezTo>
                      <a:pt x="308" y="13"/>
                      <a:pt x="308" y="12"/>
                      <a:pt x="307" y="11"/>
                    </a:cubicBezTo>
                    <a:cubicBezTo>
                      <a:pt x="307" y="11"/>
                      <a:pt x="306" y="10"/>
                      <a:pt x="306" y="10"/>
                    </a:cubicBezTo>
                    <a:cubicBezTo>
                      <a:pt x="306" y="10"/>
                      <a:pt x="306" y="10"/>
                      <a:pt x="305" y="10"/>
                    </a:cubicBezTo>
                    <a:moveTo>
                      <a:pt x="245" y="10"/>
                    </a:moveTo>
                    <a:cubicBezTo>
                      <a:pt x="244" y="10"/>
                      <a:pt x="243" y="12"/>
                      <a:pt x="245" y="12"/>
                    </a:cubicBezTo>
                    <a:cubicBezTo>
                      <a:pt x="245" y="12"/>
                      <a:pt x="245" y="12"/>
                      <a:pt x="245" y="12"/>
                    </a:cubicBezTo>
                    <a:cubicBezTo>
                      <a:pt x="246" y="12"/>
                      <a:pt x="247" y="10"/>
                      <a:pt x="245" y="10"/>
                    </a:cubicBezTo>
                    <a:cubicBezTo>
                      <a:pt x="245" y="10"/>
                      <a:pt x="245" y="10"/>
                      <a:pt x="245" y="10"/>
                    </a:cubicBezTo>
                    <a:moveTo>
                      <a:pt x="257" y="0"/>
                    </a:moveTo>
                    <a:cubicBezTo>
                      <a:pt x="256" y="0"/>
                      <a:pt x="255" y="0"/>
                      <a:pt x="255" y="1"/>
                    </a:cubicBezTo>
                    <a:cubicBezTo>
                      <a:pt x="254" y="1"/>
                      <a:pt x="254" y="1"/>
                      <a:pt x="254" y="1"/>
                    </a:cubicBezTo>
                    <a:cubicBezTo>
                      <a:pt x="254" y="1"/>
                      <a:pt x="254" y="1"/>
                      <a:pt x="254" y="1"/>
                    </a:cubicBezTo>
                    <a:cubicBezTo>
                      <a:pt x="254" y="2"/>
                      <a:pt x="254" y="3"/>
                      <a:pt x="255" y="3"/>
                    </a:cubicBezTo>
                    <a:cubicBezTo>
                      <a:pt x="256" y="3"/>
                      <a:pt x="258" y="1"/>
                      <a:pt x="257" y="0"/>
                    </a:cubicBezTo>
                  </a:path>
                </a:pathLst>
              </a:custGeom>
              <a:solidFill>
                <a:srgbClr val="66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2" name="文本框 1"/>
          <p:cNvSpPr txBox="1"/>
          <p:nvPr/>
        </p:nvSpPr>
        <p:spPr>
          <a:xfrm>
            <a:off x="857224" y="1428737"/>
            <a:ext cx="7500990" cy="3222998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梁启超（</a:t>
            </a:r>
            <a:r>
              <a:rPr lang="en-US" altLang="zh-CN" sz="28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1873</a:t>
            </a:r>
            <a:r>
              <a:rPr lang="zh-CN" altLang="en-US" sz="28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年</a:t>
            </a:r>
            <a:r>
              <a:rPr lang="en-US" altLang="zh-CN" sz="28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—1929</a:t>
            </a:r>
            <a:r>
              <a:rPr lang="zh-CN" altLang="en-US" sz="28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年），号任公，又号饮冰室主人、中国之新民、自由斋主人。清朝光绪年间举人，中国近代思想家、政治家、教育家、史学家、文学家。戊戌变法（百日维新）领袖之一、中国近代维新派、新法家代表人物。</a:t>
            </a:r>
            <a:endParaRPr lang="zh-CN" altLang="en-US" sz="28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226" name="组合 1"/>
          <p:cNvGrpSpPr/>
          <p:nvPr/>
        </p:nvGrpSpPr>
        <p:grpSpPr>
          <a:xfrm>
            <a:off x="410009" y="607485"/>
            <a:ext cx="2695141" cy="1295343"/>
            <a:chOff x="340723" y="-643091"/>
            <a:chExt cx="2695141" cy="1297893"/>
          </a:xfrm>
        </p:grpSpPr>
        <p:sp>
          <p:nvSpPr>
            <p:cNvPr id="5236" name="文本框 13"/>
            <p:cNvSpPr txBox="1"/>
            <p:nvPr/>
          </p:nvSpPr>
          <p:spPr>
            <a:xfrm>
              <a:off x="340723" y="-643091"/>
              <a:ext cx="2695141" cy="832633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4800" b="1" u="dbl" smtClean="0">
                  <a:solidFill>
                    <a:srgbClr val="92D050"/>
                  </a:solidFill>
                  <a:uFillTx/>
                  <a:latin typeface="黑体" panose="02010609060101010101" pitchFamily="2" charset="-122"/>
                  <a:ea typeface="黑体" panose="02010609060101010101" pitchFamily="2" charset="-122"/>
                </a:rPr>
                <a:t>助读资料</a:t>
              </a:r>
            </a:p>
          </p:txBody>
        </p:sp>
        <p:grpSp>
          <p:nvGrpSpPr>
            <p:cNvPr id="5238" name="Group 4"/>
            <p:cNvGrpSpPr>
              <a:grpSpLocks noChangeAspect="1"/>
            </p:cNvGrpSpPr>
            <p:nvPr/>
          </p:nvGrpSpPr>
          <p:grpSpPr>
            <a:xfrm>
              <a:off x="2105319" y="434013"/>
              <a:ext cx="368573" cy="220789"/>
              <a:chOff x="2511" y="1362"/>
              <a:chExt cx="539" cy="322"/>
            </a:xfrm>
          </p:grpSpPr>
          <p:sp>
            <p:nvSpPr>
              <p:cNvPr id="19" name="Freeform 8"/>
              <p:cNvSpPr/>
              <p:nvPr/>
            </p:nvSpPr>
            <p:spPr bwMode="auto">
              <a:xfrm>
                <a:off x="2954" y="1362"/>
                <a:ext cx="5" cy="0"/>
              </a:xfrm>
              <a:custGeom>
                <a:gdLst>
                  <a:gd name="T0" fmla="*/ 2 w 2"/>
                  <a:gd name="T1" fmla="*/ 0 h 1"/>
                  <a:gd name="T2" fmla="*/ 0 w 2"/>
                  <a:gd name="T3" fmla="*/ 1 h 1"/>
                  <a:gd name="T4" fmla="*/ 2 w 2"/>
                  <a:gd name="T5" fmla="*/ 0 h 1"/>
                  <a:gd name="T6" fmla="*/ 2 w 2"/>
                  <a:gd name="T7" fmla="*/ 0 h 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" h="1">
                    <a:moveTo>
                      <a:pt x="2" y="0"/>
                    </a:moveTo>
                    <a:cubicBezTo>
                      <a:pt x="1" y="0"/>
                      <a:pt x="0" y="0"/>
                      <a:pt x="0" y="1"/>
                    </a:cubicBezTo>
                    <a:cubicBezTo>
                      <a:pt x="0" y="0"/>
                      <a:pt x="1" y="0"/>
                      <a:pt x="2" y="0"/>
                    </a:cubicBezTo>
                    <a:cubicBezTo>
                      <a:pt x="2" y="0"/>
                      <a:pt x="2" y="0"/>
                      <a:pt x="2" y="0"/>
                    </a:cubicBezTo>
                  </a:path>
                </a:pathLst>
              </a:custGeom>
              <a:solidFill>
                <a:srgbClr val="EEEBE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Freeform 9"/>
              <p:cNvSpPr/>
              <p:nvPr/>
            </p:nvSpPr>
            <p:spPr bwMode="auto">
              <a:xfrm>
                <a:off x="2943" y="1497"/>
                <a:ext cx="2" cy="0"/>
              </a:xfrm>
              <a:custGeom>
                <a:gdLst>
                  <a:gd name="T0" fmla="*/ 1 w 1"/>
                  <a:gd name="T1" fmla="*/ 0 w 1"/>
                  <a:gd name="T2" fmla="*/ 0 w 1"/>
                  <a:gd name="T3" fmla="*/ 1 w 1"/>
                </a:gdLst>
                <a:cxnLst>
                  <a:cxn ang="0">
                    <a:pos x="T0" y="0"/>
                  </a:cxn>
                  <a:cxn ang="0">
                    <a:pos x="T1" y="0"/>
                  </a:cxn>
                  <a:cxn ang="0">
                    <a:pos x="T2" y="0"/>
                  </a:cxn>
                  <a:cxn ang="0">
                    <a:pos x="T3" y="0"/>
                  </a:cxn>
                </a:cxnLst>
                <a:rect l="0" t="0" r="r" b="b"/>
                <a:pathLst>
                  <a:path w="1">
                    <a:moveTo>
                      <a:pt x="1" y="0"/>
                    </a:moveTo>
                    <a:cubicBezTo>
                      <a:pt x="1" y="0"/>
                      <a:pt x="1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" y="0"/>
                      <a:pt x="1" y="0"/>
                      <a:pt x="1" y="0"/>
                    </a:cubicBezTo>
                  </a:path>
                </a:pathLst>
              </a:custGeom>
              <a:solidFill>
                <a:srgbClr val="578C9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Freeform 10"/>
              <p:cNvSpPr>
                <a:spLocks noEditPoints="1"/>
              </p:cNvSpPr>
              <p:nvPr/>
            </p:nvSpPr>
            <p:spPr bwMode="auto">
              <a:xfrm>
                <a:off x="2511" y="1362"/>
                <a:ext cx="539" cy="322"/>
              </a:xfrm>
              <a:custGeom>
                <a:gdLst>
                  <a:gd name="T0" fmla="*/ 7 w 309"/>
                  <a:gd name="T1" fmla="*/ 184 h 184"/>
                  <a:gd name="T2" fmla="*/ 9 w 309"/>
                  <a:gd name="T3" fmla="*/ 184 h 184"/>
                  <a:gd name="T4" fmla="*/ 9 w 309"/>
                  <a:gd name="T5" fmla="*/ 178 h 184"/>
                  <a:gd name="T6" fmla="*/ 8 w 309"/>
                  <a:gd name="T7" fmla="*/ 180 h 184"/>
                  <a:gd name="T8" fmla="*/ 9 w 309"/>
                  <a:gd name="T9" fmla="*/ 178 h 184"/>
                  <a:gd name="T10" fmla="*/ 34 w 309"/>
                  <a:gd name="T11" fmla="*/ 174 h 184"/>
                  <a:gd name="T12" fmla="*/ 34 w 309"/>
                  <a:gd name="T13" fmla="*/ 179 h 184"/>
                  <a:gd name="T14" fmla="*/ 36 w 309"/>
                  <a:gd name="T15" fmla="*/ 176 h 184"/>
                  <a:gd name="T16" fmla="*/ 38 w 309"/>
                  <a:gd name="T17" fmla="*/ 176 h 184"/>
                  <a:gd name="T18" fmla="*/ 84 w 309"/>
                  <a:gd name="T19" fmla="*/ 144 h 184"/>
                  <a:gd name="T20" fmla="*/ 85 w 309"/>
                  <a:gd name="T21" fmla="*/ 145 h 184"/>
                  <a:gd name="T22" fmla="*/ 84 w 309"/>
                  <a:gd name="T23" fmla="*/ 144 h 184"/>
                  <a:gd name="T24" fmla="*/ 0 w 309"/>
                  <a:gd name="T25" fmla="*/ 135 h 184"/>
                  <a:gd name="T26" fmla="*/ 1 w 309"/>
                  <a:gd name="T27" fmla="*/ 135 h 184"/>
                  <a:gd name="T28" fmla="*/ 138 w 309"/>
                  <a:gd name="T29" fmla="*/ 123 h 184"/>
                  <a:gd name="T30" fmla="*/ 139 w 309"/>
                  <a:gd name="T31" fmla="*/ 123 h 184"/>
                  <a:gd name="T32" fmla="*/ 154 w 309"/>
                  <a:gd name="T33" fmla="*/ 115 h 184"/>
                  <a:gd name="T34" fmla="*/ 154 w 309"/>
                  <a:gd name="T35" fmla="*/ 116 h 184"/>
                  <a:gd name="T36" fmla="*/ 154 w 309"/>
                  <a:gd name="T37" fmla="*/ 115 h 184"/>
                  <a:gd name="T38" fmla="*/ 50 w 309"/>
                  <a:gd name="T39" fmla="*/ 113 h 184"/>
                  <a:gd name="T40" fmla="*/ 53 w 309"/>
                  <a:gd name="T41" fmla="*/ 115 h 184"/>
                  <a:gd name="T42" fmla="*/ 146 w 309"/>
                  <a:gd name="T43" fmla="*/ 113 h 184"/>
                  <a:gd name="T44" fmla="*/ 147 w 309"/>
                  <a:gd name="T45" fmla="*/ 114 h 184"/>
                  <a:gd name="T46" fmla="*/ 146 w 309"/>
                  <a:gd name="T47" fmla="*/ 113 h 184"/>
                  <a:gd name="T48" fmla="*/ 149 w 309"/>
                  <a:gd name="T49" fmla="*/ 111 h 184"/>
                  <a:gd name="T50" fmla="*/ 151 w 309"/>
                  <a:gd name="T51" fmla="*/ 111 h 184"/>
                  <a:gd name="T52" fmla="*/ 165 w 309"/>
                  <a:gd name="T53" fmla="*/ 109 h 184"/>
                  <a:gd name="T54" fmla="*/ 162 w 309"/>
                  <a:gd name="T55" fmla="*/ 113 h 184"/>
                  <a:gd name="T56" fmla="*/ 166 w 309"/>
                  <a:gd name="T57" fmla="*/ 111 h 184"/>
                  <a:gd name="T58" fmla="*/ 184 w 309"/>
                  <a:gd name="T59" fmla="*/ 107 h 184"/>
                  <a:gd name="T60" fmla="*/ 184 w 309"/>
                  <a:gd name="T61" fmla="*/ 109 h 184"/>
                  <a:gd name="T62" fmla="*/ 184 w 309"/>
                  <a:gd name="T63" fmla="*/ 107 h 184"/>
                  <a:gd name="T64" fmla="*/ 50 w 309"/>
                  <a:gd name="T65" fmla="*/ 109 h 184"/>
                  <a:gd name="T66" fmla="*/ 53 w 309"/>
                  <a:gd name="T67" fmla="*/ 111 h 184"/>
                  <a:gd name="T68" fmla="*/ 53 w 309"/>
                  <a:gd name="T69" fmla="*/ 107 h 184"/>
                  <a:gd name="T70" fmla="*/ 248 w 309"/>
                  <a:gd name="T71" fmla="*/ 77 h 184"/>
                  <a:gd name="T72" fmla="*/ 249 w 309"/>
                  <a:gd name="T73" fmla="*/ 77 h 184"/>
                  <a:gd name="T74" fmla="*/ 249 w 309"/>
                  <a:gd name="T75" fmla="*/ 75 h 184"/>
                  <a:gd name="T76" fmla="*/ 252 w 309"/>
                  <a:gd name="T77" fmla="*/ 67 h 184"/>
                  <a:gd name="T78" fmla="*/ 252 w 309"/>
                  <a:gd name="T79" fmla="*/ 70 h 184"/>
                  <a:gd name="T80" fmla="*/ 268 w 309"/>
                  <a:gd name="T81" fmla="*/ 64 h 184"/>
                  <a:gd name="T82" fmla="*/ 266 w 309"/>
                  <a:gd name="T83" fmla="*/ 66 h 184"/>
                  <a:gd name="T84" fmla="*/ 268 w 309"/>
                  <a:gd name="T85" fmla="*/ 66 h 184"/>
                  <a:gd name="T86" fmla="*/ 276 w 309"/>
                  <a:gd name="T87" fmla="*/ 54 h 184"/>
                  <a:gd name="T88" fmla="*/ 276 w 309"/>
                  <a:gd name="T89" fmla="*/ 55 h 184"/>
                  <a:gd name="T90" fmla="*/ 276 w 309"/>
                  <a:gd name="T91" fmla="*/ 54 h 184"/>
                  <a:gd name="T92" fmla="*/ 307 w 309"/>
                  <a:gd name="T93" fmla="*/ 17 h 184"/>
                  <a:gd name="T94" fmla="*/ 309 w 309"/>
                  <a:gd name="T95" fmla="*/ 17 h 184"/>
                  <a:gd name="T96" fmla="*/ 254 w 309"/>
                  <a:gd name="T97" fmla="*/ 11 h 184"/>
                  <a:gd name="T98" fmla="*/ 254 w 309"/>
                  <a:gd name="T99" fmla="*/ 12 h 184"/>
                  <a:gd name="T100" fmla="*/ 254 w 309"/>
                  <a:gd name="T101" fmla="*/ 11 h 184"/>
                  <a:gd name="T102" fmla="*/ 304 w 309"/>
                  <a:gd name="T103" fmla="*/ 12 h 184"/>
                  <a:gd name="T104" fmla="*/ 308 w 309"/>
                  <a:gd name="T105" fmla="*/ 14 h 184"/>
                  <a:gd name="T106" fmla="*/ 307 w 309"/>
                  <a:gd name="T107" fmla="*/ 11 h 184"/>
                  <a:gd name="T108" fmla="*/ 305 w 309"/>
                  <a:gd name="T109" fmla="*/ 10 h 184"/>
                  <a:gd name="T110" fmla="*/ 245 w 309"/>
                  <a:gd name="T111" fmla="*/ 12 h 184"/>
                  <a:gd name="T112" fmla="*/ 245 w 309"/>
                  <a:gd name="T113" fmla="*/ 10 h 184"/>
                  <a:gd name="T114" fmla="*/ 257 w 309"/>
                  <a:gd name="T115" fmla="*/ 0 h 184"/>
                  <a:gd name="T116" fmla="*/ 254 w 309"/>
                  <a:gd name="T117" fmla="*/ 1 h 184"/>
                  <a:gd name="T118" fmla="*/ 255 w 309"/>
                  <a:gd name="T119" fmla="*/ 3 h 1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309" h="184">
                    <a:moveTo>
                      <a:pt x="8" y="183"/>
                    </a:moveTo>
                    <a:cubicBezTo>
                      <a:pt x="7" y="183"/>
                      <a:pt x="7" y="183"/>
                      <a:pt x="7" y="184"/>
                    </a:cubicBezTo>
                    <a:cubicBezTo>
                      <a:pt x="7" y="184"/>
                      <a:pt x="8" y="184"/>
                      <a:pt x="8" y="184"/>
                    </a:cubicBezTo>
                    <a:cubicBezTo>
                      <a:pt x="8" y="184"/>
                      <a:pt x="9" y="184"/>
                      <a:pt x="9" y="184"/>
                    </a:cubicBezTo>
                    <a:cubicBezTo>
                      <a:pt x="9" y="183"/>
                      <a:pt x="8" y="183"/>
                      <a:pt x="8" y="183"/>
                    </a:cubicBezTo>
                    <a:moveTo>
                      <a:pt x="9" y="178"/>
                    </a:moveTo>
                    <a:cubicBezTo>
                      <a:pt x="8" y="178"/>
                      <a:pt x="7" y="180"/>
                      <a:pt x="8" y="180"/>
                    </a:cubicBezTo>
                    <a:cubicBezTo>
                      <a:pt x="8" y="180"/>
                      <a:pt x="8" y="180"/>
                      <a:pt x="8" y="180"/>
                    </a:cubicBezTo>
                    <a:cubicBezTo>
                      <a:pt x="9" y="180"/>
                      <a:pt x="10" y="178"/>
                      <a:pt x="9" y="178"/>
                    </a:cubicBezTo>
                    <a:cubicBezTo>
                      <a:pt x="9" y="178"/>
                      <a:pt x="9" y="178"/>
                      <a:pt x="9" y="178"/>
                    </a:cubicBezTo>
                    <a:moveTo>
                      <a:pt x="35" y="171"/>
                    </a:moveTo>
                    <a:cubicBezTo>
                      <a:pt x="35" y="171"/>
                      <a:pt x="34" y="172"/>
                      <a:pt x="34" y="174"/>
                    </a:cubicBezTo>
                    <a:cubicBezTo>
                      <a:pt x="34" y="174"/>
                      <a:pt x="34" y="174"/>
                      <a:pt x="34" y="174"/>
                    </a:cubicBezTo>
                    <a:cubicBezTo>
                      <a:pt x="33" y="175"/>
                      <a:pt x="32" y="179"/>
                      <a:pt x="34" y="179"/>
                    </a:cubicBezTo>
                    <a:cubicBezTo>
                      <a:pt x="34" y="179"/>
                      <a:pt x="34" y="179"/>
                      <a:pt x="35" y="179"/>
                    </a:cubicBezTo>
                    <a:cubicBezTo>
                      <a:pt x="35" y="178"/>
                      <a:pt x="36" y="177"/>
                      <a:pt x="36" y="176"/>
                    </a:cubicBezTo>
                    <a:cubicBezTo>
                      <a:pt x="37" y="176"/>
                      <a:pt x="37" y="176"/>
                      <a:pt x="38" y="176"/>
                    </a:cubicBezTo>
                    <a:cubicBezTo>
                      <a:pt x="38" y="176"/>
                      <a:pt x="38" y="176"/>
                      <a:pt x="38" y="176"/>
                    </a:cubicBezTo>
                    <a:cubicBezTo>
                      <a:pt x="39" y="176"/>
                      <a:pt x="37" y="171"/>
                      <a:pt x="35" y="171"/>
                    </a:cubicBezTo>
                    <a:moveTo>
                      <a:pt x="84" y="144"/>
                    </a:moveTo>
                    <a:cubicBezTo>
                      <a:pt x="84" y="144"/>
                      <a:pt x="84" y="144"/>
                      <a:pt x="84" y="145"/>
                    </a:cubicBezTo>
                    <a:cubicBezTo>
                      <a:pt x="84" y="145"/>
                      <a:pt x="84" y="145"/>
                      <a:pt x="85" y="145"/>
                    </a:cubicBezTo>
                    <a:cubicBezTo>
                      <a:pt x="85" y="145"/>
                      <a:pt x="85" y="145"/>
                      <a:pt x="86" y="145"/>
                    </a:cubicBezTo>
                    <a:cubicBezTo>
                      <a:pt x="86" y="145"/>
                      <a:pt x="85" y="144"/>
                      <a:pt x="84" y="144"/>
                    </a:cubicBezTo>
                    <a:moveTo>
                      <a:pt x="1" y="134"/>
                    </a:moveTo>
                    <a:cubicBezTo>
                      <a:pt x="0" y="135"/>
                      <a:pt x="0" y="135"/>
                      <a:pt x="0" y="135"/>
                    </a:cubicBezTo>
                    <a:cubicBezTo>
                      <a:pt x="0" y="135"/>
                      <a:pt x="0" y="135"/>
                      <a:pt x="1" y="135"/>
                    </a:cubicBezTo>
                    <a:cubicBezTo>
                      <a:pt x="1" y="135"/>
                      <a:pt x="1" y="135"/>
                      <a:pt x="1" y="135"/>
                    </a:cubicBezTo>
                    <a:cubicBezTo>
                      <a:pt x="1" y="134"/>
                      <a:pt x="1" y="134"/>
                      <a:pt x="1" y="134"/>
                    </a:cubicBezTo>
                    <a:moveTo>
                      <a:pt x="138" y="123"/>
                    </a:moveTo>
                    <a:cubicBezTo>
                      <a:pt x="137" y="123"/>
                      <a:pt x="136" y="124"/>
                      <a:pt x="137" y="125"/>
                    </a:cubicBezTo>
                    <a:cubicBezTo>
                      <a:pt x="138" y="124"/>
                      <a:pt x="139" y="125"/>
                      <a:pt x="139" y="123"/>
                    </a:cubicBezTo>
                    <a:cubicBezTo>
                      <a:pt x="139" y="123"/>
                      <a:pt x="138" y="123"/>
                      <a:pt x="138" y="123"/>
                    </a:cubicBezTo>
                    <a:moveTo>
                      <a:pt x="154" y="115"/>
                    </a:moveTo>
                    <a:cubicBezTo>
                      <a:pt x="154" y="115"/>
                      <a:pt x="153" y="115"/>
                      <a:pt x="153" y="115"/>
                    </a:cubicBezTo>
                    <a:cubicBezTo>
                      <a:pt x="153" y="116"/>
                      <a:pt x="154" y="116"/>
                      <a:pt x="154" y="116"/>
                    </a:cubicBezTo>
                    <a:cubicBezTo>
                      <a:pt x="155" y="116"/>
                      <a:pt x="155" y="116"/>
                      <a:pt x="155" y="116"/>
                    </a:cubicBezTo>
                    <a:cubicBezTo>
                      <a:pt x="155" y="115"/>
                      <a:pt x="155" y="115"/>
                      <a:pt x="154" y="115"/>
                    </a:cubicBezTo>
                    <a:moveTo>
                      <a:pt x="50" y="113"/>
                    </a:moveTo>
                    <a:cubicBezTo>
                      <a:pt x="50" y="113"/>
                      <a:pt x="50" y="113"/>
                      <a:pt x="50" y="113"/>
                    </a:cubicBezTo>
                    <a:cubicBezTo>
                      <a:pt x="50" y="114"/>
                      <a:pt x="52" y="115"/>
                      <a:pt x="52" y="115"/>
                    </a:cubicBezTo>
                    <a:cubicBezTo>
                      <a:pt x="53" y="115"/>
                      <a:pt x="53" y="115"/>
                      <a:pt x="53" y="115"/>
                    </a:cubicBezTo>
                    <a:cubicBezTo>
                      <a:pt x="53" y="114"/>
                      <a:pt x="51" y="113"/>
                      <a:pt x="50" y="113"/>
                    </a:cubicBezTo>
                    <a:moveTo>
                      <a:pt x="146" y="113"/>
                    </a:moveTo>
                    <a:cubicBezTo>
                      <a:pt x="146" y="113"/>
                      <a:pt x="146" y="113"/>
                      <a:pt x="146" y="113"/>
                    </a:cubicBezTo>
                    <a:cubicBezTo>
                      <a:pt x="145" y="114"/>
                      <a:pt x="146" y="114"/>
                      <a:pt x="147" y="114"/>
                    </a:cubicBezTo>
                    <a:cubicBezTo>
                      <a:pt x="147" y="114"/>
                      <a:pt x="147" y="114"/>
                      <a:pt x="147" y="113"/>
                    </a:cubicBezTo>
                    <a:cubicBezTo>
                      <a:pt x="148" y="113"/>
                      <a:pt x="147" y="113"/>
                      <a:pt x="146" y="113"/>
                    </a:cubicBezTo>
                    <a:moveTo>
                      <a:pt x="150" y="110"/>
                    </a:moveTo>
                    <a:cubicBezTo>
                      <a:pt x="149" y="110"/>
                      <a:pt x="149" y="110"/>
                      <a:pt x="149" y="111"/>
                    </a:cubicBezTo>
                    <a:cubicBezTo>
                      <a:pt x="149" y="111"/>
                      <a:pt x="150" y="111"/>
                      <a:pt x="150" y="111"/>
                    </a:cubicBezTo>
                    <a:cubicBezTo>
                      <a:pt x="151" y="111"/>
                      <a:pt x="151" y="111"/>
                      <a:pt x="151" y="111"/>
                    </a:cubicBezTo>
                    <a:cubicBezTo>
                      <a:pt x="151" y="111"/>
                      <a:pt x="150" y="110"/>
                      <a:pt x="150" y="110"/>
                    </a:cubicBezTo>
                    <a:moveTo>
                      <a:pt x="165" y="109"/>
                    </a:moveTo>
                    <a:cubicBezTo>
                      <a:pt x="165" y="109"/>
                      <a:pt x="163" y="110"/>
                      <a:pt x="162" y="111"/>
                    </a:cubicBezTo>
                    <a:cubicBezTo>
                      <a:pt x="161" y="112"/>
                      <a:pt x="161" y="113"/>
                      <a:pt x="162" y="113"/>
                    </a:cubicBezTo>
                    <a:cubicBezTo>
                      <a:pt x="162" y="113"/>
                      <a:pt x="163" y="113"/>
                      <a:pt x="164" y="113"/>
                    </a:cubicBezTo>
                    <a:cubicBezTo>
                      <a:pt x="166" y="111"/>
                      <a:pt x="166" y="111"/>
                      <a:pt x="166" y="111"/>
                    </a:cubicBezTo>
                    <a:cubicBezTo>
                      <a:pt x="166" y="110"/>
                      <a:pt x="166" y="109"/>
                      <a:pt x="165" y="109"/>
                    </a:cubicBezTo>
                    <a:moveTo>
                      <a:pt x="184" y="107"/>
                    </a:moveTo>
                    <a:cubicBezTo>
                      <a:pt x="184" y="107"/>
                      <a:pt x="183" y="109"/>
                      <a:pt x="184" y="109"/>
                    </a:cubicBezTo>
                    <a:cubicBezTo>
                      <a:pt x="184" y="109"/>
                      <a:pt x="184" y="109"/>
                      <a:pt x="184" y="109"/>
                    </a:cubicBezTo>
                    <a:cubicBezTo>
                      <a:pt x="184" y="109"/>
                      <a:pt x="185" y="107"/>
                      <a:pt x="184" y="107"/>
                    </a:cubicBezTo>
                    <a:cubicBezTo>
                      <a:pt x="184" y="107"/>
                      <a:pt x="184" y="107"/>
                      <a:pt x="184" y="107"/>
                    </a:cubicBezTo>
                    <a:moveTo>
                      <a:pt x="53" y="107"/>
                    </a:moveTo>
                    <a:cubicBezTo>
                      <a:pt x="51" y="107"/>
                      <a:pt x="50" y="108"/>
                      <a:pt x="50" y="109"/>
                    </a:cubicBezTo>
                    <a:cubicBezTo>
                      <a:pt x="50" y="110"/>
                      <a:pt x="50" y="111"/>
                      <a:pt x="51" y="111"/>
                    </a:cubicBezTo>
                    <a:cubicBezTo>
                      <a:pt x="52" y="111"/>
                      <a:pt x="52" y="111"/>
                      <a:pt x="53" y="111"/>
                    </a:cubicBezTo>
                    <a:cubicBezTo>
                      <a:pt x="54" y="111"/>
                      <a:pt x="54" y="108"/>
                      <a:pt x="54" y="107"/>
                    </a:cubicBezTo>
                    <a:cubicBezTo>
                      <a:pt x="53" y="107"/>
                      <a:pt x="53" y="107"/>
                      <a:pt x="53" y="107"/>
                    </a:cubicBezTo>
                    <a:moveTo>
                      <a:pt x="249" y="75"/>
                    </a:moveTo>
                    <a:cubicBezTo>
                      <a:pt x="249" y="75"/>
                      <a:pt x="249" y="76"/>
                      <a:pt x="248" y="77"/>
                    </a:cubicBezTo>
                    <a:cubicBezTo>
                      <a:pt x="248" y="77"/>
                      <a:pt x="248" y="77"/>
                      <a:pt x="248" y="77"/>
                    </a:cubicBezTo>
                    <a:cubicBezTo>
                      <a:pt x="249" y="77"/>
                      <a:pt x="249" y="77"/>
                      <a:pt x="249" y="77"/>
                    </a:cubicBezTo>
                    <a:cubicBezTo>
                      <a:pt x="250" y="77"/>
                      <a:pt x="250" y="76"/>
                      <a:pt x="251" y="76"/>
                    </a:cubicBezTo>
                    <a:cubicBezTo>
                      <a:pt x="250" y="76"/>
                      <a:pt x="250" y="75"/>
                      <a:pt x="249" y="75"/>
                    </a:cubicBezTo>
                    <a:moveTo>
                      <a:pt x="253" y="66"/>
                    </a:moveTo>
                    <a:cubicBezTo>
                      <a:pt x="252" y="67"/>
                      <a:pt x="252" y="67"/>
                      <a:pt x="252" y="67"/>
                    </a:cubicBezTo>
                    <a:cubicBezTo>
                      <a:pt x="250" y="67"/>
                      <a:pt x="250" y="67"/>
                      <a:pt x="250" y="67"/>
                    </a:cubicBezTo>
                    <a:cubicBezTo>
                      <a:pt x="250" y="70"/>
                      <a:pt x="251" y="70"/>
                      <a:pt x="252" y="70"/>
                    </a:cubicBezTo>
                    <a:cubicBezTo>
                      <a:pt x="254" y="70"/>
                      <a:pt x="258" y="66"/>
                      <a:pt x="253" y="66"/>
                    </a:cubicBezTo>
                    <a:moveTo>
                      <a:pt x="268" y="64"/>
                    </a:moveTo>
                    <a:cubicBezTo>
                      <a:pt x="268" y="64"/>
                      <a:pt x="268" y="65"/>
                      <a:pt x="268" y="65"/>
                    </a:cubicBezTo>
                    <a:cubicBezTo>
                      <a:pt x="266" y="66"/>
                      <a:pt x="266" y="66"/>
                      <a:pt x="266" y="66"/>
                    </a:cubicBezTo>
                    <a:cubicBezTo>
                      <a:pt x="266" y="67"/>
                      <a:pt x="266" y="67"/>
                      <a:pt x="267" y="67"/>
                    </a:cubicBezTo>
                    <a:cubicBezTo>
                      <a:pt x="267" y="67"/>
                      <a:pt x="268" y="67"/>
                      <a:pt x="268" y="66"/>
                    </a:cubicBezTo>
                    <a:cubicBezTo>
                      <a:pt x="269" y="66"/>
                      <a:pt x="269" y="64"/>
                      <a:pt x="268" y="64"/>
                    </a:cubicBezTo>
                    <a:moveTo>
                      <a:pt x="276" y="54"/>
                    </a:moveTo>
                    <a:cubicBezTo>
                      <a:pt x="276" y="54"/>
                      <a:pt x="275" y="55"/>
                      <a:pt x="276" y="55"/>
                    </a:cubicBezTo>
                    <a:cubicBezTo>
                      <a:pt x="276" y="55"/>
                      <a:pt x="276" y="55"/>
                      <a:pt x="276" y="55"/>
                    </a:cubicBezTo>
                    <a:cubicBezTo>
                      <a:pt x="276" y="55"/>
                      <a:pt x="277" y="54"/>
                      <a:pt x="276" y="54"/>
                    </a:cubicBezTo>
                    <a:cubicBezTo>
                      <a:pt x="276" y="54"/>
                      <a:pt x="276" y="54"/>
                      <a:pt x="276" y="54"/>
                    </a:cubicBezTo>
                    <a:moveTo>
                      <a:pt x="308" y="17"/>
                    </a:moveTo>
                    <a:cubicBezTo>
                      <a:pt x="308" y="17"/>
                      <a:pt x="307" y="17"/>
                      <a:pt x="307" y="17"/>
                    </a:cubicBezTo>
                    <a:cubicBezTo>
                      <a:pt x="307" y="18"/>
                      <a:pt x="308" y="18"/>
                      <a:pt x="308" y="18"/>
                    </a:cubicBezTo>
                    <a:cubicBezTo>
                      <a:pt x="309" y="18"/>
                      <a:pt x="309" y="18"/>
                      <a:pt x="309" y="17"/>
                    </a:cubicBezTo>
                    <a:cubicBezTo>
                      <a:pt x="309" y="17"/>
                      <a:pt x="308" y="17"/>
                      <a:pt x="308" y="17"/>
                    </a:cubicBezTo>
                    <a:moveTo>
                      <a:pt x="254" y="11"/>
                    </a:moveTo>
                    <a:cubicBezTo>
                      <a:pt x="253" y="11"/>
                      <a:pt x="253" y="11"/>
                      <a:pt x="253" y="11"/>
                    </a:cubicBezTo>
                    <a:cubicBezTo>
                      <a:pt x="253" y="11"/>
                      <a:pt x="254" y="12"/>
                      <a:pt x="254" y="12"/>
                    </a:cubicBezTo>
                    <a:cubicBezTo>
                      <a:pt x="254" y="12"/>
                      <a:pt x="255" y="12"/>
                      <a:pt x="255" y="11"/>
                    </a:cubicBezTo>
                    <a:cubicBezTo>
                      <a:pt x="255" y="11"/>
                      <a:pt x="254" y="11"/>
                      <a:pt x="254" y="11"/>
                    </a:cubicBezTo>
                    <a:moveTo>
                      <a:pt x="305" y="10"/>
                    </a:moveTo>
                    <a:cubicBezTo>
                      <a:pt x="304" y="10"/>
                      <a:pt x="304" y="11"/>
                      <a:pt x="304" y="12"/>
                    </a:cubicBezTo>
                    <a:cubicBezTo>
                      <a:pt x="305" y="13"/>
                      <a:pt x="306" y="14"/>
                      <a:pt x="307" y="14"/>
                    </a:cubicBezTo>
                    <a:cubicBezTo>
                      <a:pt x="307" y="14"/>
                      <a:pt x="308" y="14"/>
                      <a:pt x="308" y="14"/>
                    </a:cubicBezTo>
                    <a:cubicBezTo>
                      <a:pt x="308" y="14"/>
                      <a:pt x="308" y="14"/>
                      <a:pt x="308" y="14"/>
                    </a:cubicBezTo>
                    <a:cubicBezTo>
                      <a:pt x="308" y="13"/>
                      <a:pt x="308" y="12"/>
                      <a:pt x="307" y="11"/>
                    </a:cubicBezTo>
                    <a:cubicBezTo>
                      <a:pt x="307" y="11"/>
                      <a:pt x="306" y="10"/>
                      <a:pt x="306" y="10"/>
                    </a:cubicBezTo>
                    <a:cubicBezTo>
                      <a:pt x="306" y="10"/>
                      <a:pt x="306" y="10"/>
                      <a:pt x="305" y="10"/>
                    </a:cubicBezTo>
                    <a:moveTo>
                      <a:pt x="245" y="10"/>
                    </a:moveTo>
                    <a:cubicBezTo>
                      <a:pt x="244" y="10"/>
                      <a:pt x="243" y="12"/>
                      <a:pt x="245" y="12"/>
                    </a:cubicBezTo>
                    <a:cubicBezTo>
                      <a:pt x="245" y="12"/>
                      <a:pt x="245" y="12"/>
                      <a:pt x="245" y="12"/>
                    </a:cubicBezTo>
                    <a:cubicBezTo>
                      <a:pt x="246" y="12"/>
                      <a:pt x="247" y="10"/>
                      <a:pt x="245" y="10"/>
                    </a:cubicBezTo>
                    <a:cubicBezTo>
                      <a:pt x="245" y="10"/>
                      <a:pt x="245" y="10"/>
                      <a:pt x="245" y="10"/>
                    </a:cubicBezTo>
                    <a:moveTo>
                      <a:pt x="257" y="0"/>
                    </a:moveTo>
                    <a:cubicBezTo>
                      <a:pt x="256" y="0"/>
                      <a:pt x="255" y="0"/>
                      <a:pt x="255" y="1"/>
                    </a:cubicBezTo>
                    <a:cubicBezTo>
                      <a:pt x="254" y="1"/>
                      <a:pt x="254" y="1"/>
                      <a:pt x="254" y="1"/>
                    </a:cubicBezTo>
                    <a:cubicBezTo>
                      <a:pt x="254" y="1"/>
                      <a:pt x="254" y="1"/>
                      <a:pt x="254" y="1"/>
                    </a:cubicBezTo>
                    <a:cubicBezTo>
                      <a:pt x="254" y="2"/>
                      <a:pt x="254" y="3"/>
                      <a:pt x="255" y="3"/>
                    </a:cubicBezTo>
                    <a:cubicBezTo>
                      <a:pt x="256" y="3"/>
                      <a:pt x="258" y="1"/>
                      <a:pt x="257" y="0"/>
                    </a:cubicBezTo>
                  </a:path>
                </a:pathLst>
              </a:custGeom>
              <a:solidFill>
                <a:srgbClr val="66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2" name="文本框 1"/>
          <p:cNvSpPr txBox="1"/>
          <p:nvPr/>
        </p:nvSpPr>
        <p:spPr>
          <a:xfrm>
            <a:off x="857224" y="2190742"/>
            <a:ext cx="7658735" cy="4408899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戊戌变法，又称百日维新、维新变法、维新运动，是晚清时期以康有为、梁启超为代表的维新派人士通过光绪帝进行倡导学习西方，提倡科学文化，改革政治、教育制度，发展农、工、商业等的资产阶级改良运动。</a:t>
            </a:r>
            <a:endParaRPr lang="zh-CN" altLang="en-US" sz="32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" name="云形标注 3"/>
          <p:cNvSpPr/>
          <p:nvPr/>
        </p:nvSpPr>
        <p:spPr>
          <a:xfrm>
            <a:off x="3929058" y="571481"/>
            <a:ext cx="3920490" cy="1495425"/>
          </a:xfrm>
          <a:prstGeom prst="cloud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2400" b="1">
                <a:solidFill>
                  <a:schemeClr val="tx1"/>
                </a:solidFill>
                <a:latin typeface="汉仪旗黑-55" panose="00020600040101010101" charset="-122"/>
                <a:ea typeface="汉仪旗黑-55" panose="00020600040101010101" charset="-122"/>
                <a:sym typeface="+mn-ea"/>
              </a:rPr>
              <a:t>   </a:t>
            </a:r>
            <a:r>
              <a:rPr lang="en-US" altLang="zh-CN" sz="24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</a:t>
            </a:r>
            <a:r>
              <a:rPr lang="zh-CN" altLang="en-US" sz="24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同学们，你们</a:t>
            </a:r>
            <a:r>
              <a:rPr lang="zh-CN" altLang="en-US" sz="2400" b="1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知道关于白鹭的知识吗</a:t>
            </a:r>
            <a:r>
              <a:rPr lang="zh-CN" altLang="en-US" sz="24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？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descr="http://pic13.nipic.com/20110316/6690394_153631646131_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TextBox 1"/>
          <p:cNvSpPr txBox="1"/>
          <p:nvPr/>
        </p:nvSpPr>
        <p:spPr>
          <a:xfrm>
            <a:off x="642910" y="1714488"/>
            <a:ext cx="7775575" cy="4708981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4000" b="1" smtClean="0">
                <a:latin typeface="楷体" panose="02010609060101010101" pitchFamily="49" charset="-122"/>
                <a:ea typeface="楷体" panose="02010609060101010101" pitchFamily="49" charset="-122"/>
              </a:rPr>
              <a:t>少年   责任   一泻汪洋   潜龙腾渊</a:t>
            </a:r>
            <a:endParaRPr lang="en-US" altLang="zh-CN" sz="40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lnSpc>
                <a:spcPct val="150000"/>
              </a:lnSpc>
            </a:pPr>
            <a:r>
              <a:rPr lang="zh-CN" altLang="en-US" sz="4000" b="1" smtClean="0">
                <a:latin typeface="楷体" panose="02010609060101010101" pitchFamily="49" charset="-122"/>
                <a:ea typeface="楷体" panose="02010609060101010101" pitchFamily="49" charset="-122"/>
              </a:rPr>
              <a:t>鳞爪飞扬   百兽震惶   鹰隼   翕张</a:t>
            </a:r>
            <a:r>
              <a:rPr lang="en-US" altLang="zh-CN" sz="4000" b="1" smtClean="0"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  <a:r>
              <a:rPr lang="zh-CN" altLang="en-US" sz="4000" b="1" smtClean="0">
                <a:latin typeface="楷体" panose="02010609060101010101" pitchFamily="49" charset="-122"/>
                <a:ea typeface="楷体" panose="02010609060101010101" pitchFamily="49" charset="-122"/>
              </a:rPr>
              <a:t>初胎   干将发硎  地履其黄  美哉</a:t>
            </a:r>
            <a:endParaRPr lang="en-US" altLang="zh-CN" sz="40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3" name="文本框 22"/>
          <p:cNvSpPr txBox="1"/>
          <p:nvPr/>
        </p:nvSpPr>
        <p:spPr>
          <a:xfrm>
            <a:off x="534035" y="699348"/>
            <a:ext cx="2028189" cy="830997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hangingPunct="1"/>
            <a:r>
              <a:rPr lang="zh-CN" altLang="en-US" sz="4800" b="1" u="dbl" smtClean="0">
                <a:solidFill>
                  <a:srgbClr val="92D050"/>
                </a:solidFill>
                <a:uFillTx/>
                <a:latin typeface="黑体" panose="02010609060101010101" pitchFamily="2" charset="-122"/>
                <a:ea typeface="黑体" panose="02010609060101010101" pitchFamily="2" charset="-122"/>
                <a:sym typeface="+mn-ea"/>
              </a:rPr>
              <a:t>会认字</a:t>
            </a:r>
          </a:p>
        </p:txBody>
      </p:sp>
      <p:sp>
        <p:nvSpPr>
          <p:cNvPr id="3" name="TextBox 1"/>
          <p:cNvSpPr txBox="1"/>
          <p:nvPr/>
        </p:nvSpPr>
        <p:spPr>
          <a:xfrm>
            <a:off x="642910" y="1714488"/>
            <a:ext cx="8143932" cy="4708981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4000" b="1" smtClean="0">
                <a:latin typeface="楷体" panose="02010609060101010101" pitchFamily="49" charset="-122"/>
                <a:ea typeface="楷体" panose="02010609060101010101" pitchFamily="49" charset="-122"/>
              </a:rPr>
              <a:t>少年   责任   一</a:t>
            </a:r>
            <a:r>
              <a:rPr lang="zh-CN" altLang="en-US" sz="4000" b="1" smtClean="0">
                <a:solidFill>
                  <a:srgbClr val="FF3399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泻</a:t>
            </a:r>
            <a:r>
              <a:rPr lang="zh-CN" altLang="en-US" sz="4000" b="1" smtClean="0">
                <a:latin typeface="楷体" panose="02010609060101010101" pitchFamily="49" charset="-122"/>
                <a:ea typeface="楷体" panose="02010609060101010101" pitchFamily="49" charset="-122"/>
              </a:rPr>
              <a:t>汪洋   潜龙腾渊</a:t>
            </a:r>
            <a:endParaRPr lang="en-US" altLang="zh-CN" sz="4000" b="1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4000" b="1" smtClean="0">
                <a:solidFill>
                  <a:srgbClr val="FF3399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鳞</a:t>
            </a:r>
            <a:r>
              <a:rPr lang="zh-CN" altLang="en-US" sz="4000" b="1" smtClean="0">
                <a:latin typeface="楷体" panose="02010609060101010101" pitchFamily="49" charset="-122"/>
                <a:ea typeface="楷体" panose="02010609060101010101" pitchFamily="49" charset="-122"/>
              </a:rPr>
              <a:t>爪飞扬   百兽震</a:t>
            </a:r>
            <a:r>
              <a:rPr lang="zh-CN" altLang="en-US" sz="4000" b="1" smtClean="0">
                <a:solidFill>
                  <a:srgbClr val="FF3399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惶</a:t>
            </a:r>
            <a:r>
              <a:rPr lang="zh-CN" altLang="en-US" sz="4000" b="1" smtClean="0">
                <a:latin typeface="楷体" panose="02010609060101010101" pitchFamily="49" charset="-122"/>
                <a:ea typeface="楷体" panose="02010609060101010101" pitchFamily="49" charset="-122"/>
              </a:rPr>
              <a:t>   鹰隼   翕张</a:t>
            </a:r>
            <a:r>
              <a:rPr lang="en-US" altLang="zh-CN" sz="4000" b="1" smtClean="0"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  <a:r>
              <a:rPr lang="zh-CN" altLang="en-US" sz="4000" b="1" smtClean="0">
                <a:latin typeface="楷体" panose="02010609060101010101" pitchFamily="49" charset="-122"/>
                <a:ea typeface="楷体" panose="02010609060101010101" pitchFamily="49" charset="-122"/>
              </a:rPr>
              <a:t>初  </a:t>
            </a:r>
            <a:r>
              <a:rPr lang="zh-CN" altLang="en-US" sz="4000" b="1" smtClean="0">
                <a:solidFill>
                  <a:srgbClr val="FF3399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胎</a:t>
            </a:r>
            <a:r>
              <a:rPr lang="zh-CN" altLang="en-US" sz="4000" b="1" smtClean="0">
                <a:latin typeface="楷体" panose="02010609060101010101" pitchFamily="49" charset="-122"/>
                <a:ea typeface="楷体" panose="02010609060101010101" pitchFamily="49" charset="-122"/>
              </a:rPr>
              <a:t>   干将发硎  地</a:t>
            </a:r>
            <a:r>
              <a:rPr lang="zh-CN" altLang="en-US" sz="4000" b="1" smtClean="0">
                <a:solidFill>
                  <a:srgbClr val="FF3399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履</a:t>
            </a:r>
            <a:r>
              <a:rPr lang="zh-CN" altLang="en-US" sz="4000" b="1" smtClean="0">
                <a:latin typeface="楷体" panose="02010609060101010101" pitchFamily="49" charset="-122"/>
                <a:ea typeface="楷体" panose="02010609060101010101" pitchFamily="49" charset="-122"/>
              </a:rPr>
              <a:t>其黄  美</a:t>
            </a:r>
            <a:r>
              <a:rPr lang="zh-CN" altLang="en-US" sz="4000" b="1" smtClean="0">
                <a:solidFill>
                  <a:srgbClr val="FF3399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哉</a:t>
            </a:r>
            <a:endParaRPr lang="en-US" altLang="zh-CN" sz="40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2" name="矩形 31"/>
          <p:cNvSpPr/>
          <p:nvPr/>
        </p:nvSpPr>
        <p:spPr>
          <a:xfrm>
            <a:off x="4286248" y="1333486"/>
            <a:ext cx="936625" cy="58477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200" b="1" i="0" u="none" strike="noStrike" kern="1200" cap="none" spc="0" normalizeH="0" baseline="0" noProof="0" err="1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xiè</a:t>
            </a:r>
            <a:endParaRPr kumimoji="0" lang="en-US" altLang="zh-CN" sz="3200" b="1" i="0" u="none" strike="noStrike" kern="1200" cap="none" spc="0" normalizeH="0" baseline="0" noProof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25" name="矩形 24"/>
          <p:cNvSpPr/>
          <p:nvPr/>
        </p:nvSpPr>
        <p:spPr>
          <a:xfrm>
            <a:off x="642910" y="2381244"/>
            <a:ext cx="936625" cy="58477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200" b="1" i="0" u="none" strike="noStrike" kern="1200" cap="none" spc="0" normalizeH="0" baseline="0" noProof="0" err="1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lín</a:t>
            </a:r>
            <a:endParaRPr kumimoji="0" lang="en-US" altLang="zh-CN" sz="3200" b="1" i="0" u="none" strike="noStrike" kern="1200" cap="none" spc="0" normalizeH="0" baseline="0" noProof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35" name="矩形 34"/>
          <p:cNvSpPr/>
          <p:nvPr/>
        </p:nvSpPr>
        <p:spPr>
          <a:xfrm>
            <a:off x="4357686" y="2476494"/>
            <a:ext cx="1714512" cy="5791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3200" b="1" i="0" u="none" strike="noStrike" kern="1200" cap="none" spc="0" normalizeH="0" baseline="0" noProof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+mn-ea"/>
            </a:endParaRPr>
          </a:p>
        </p:txBody>
      </p:sp>
      <p:sp>
        <p:nvSpPr>
          <p:cNvPr id="26" name="矩形 25"/>
          <p:cNvSpPr/>
          <p:nvPr/>
        </p:nvSpPr>
        <p:spPr>
          <a:xfrm>
            <a:off x="5008564" y="3248026"/>
            <a:ext cx="1000132" cy="5847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200" b="1" i="0" u="none" strike="noStrike" kern="1200" cap="none" spc="0" normalizeH="0" baseline="0" noProof="0" err="1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lǚ</a:t>
            </a:r>
            <a:endParaRPr kumimoji="0" lang="en-US" altLang="zh-CN" sz="3200" b="1" i="0" u="none" strike="noStrike" kern="1200" cap="none" spc="0" normalizeH="0" baseline="0" noProof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27" name="矩形 26"/>
          <p:cNvSpPr/>
          <p:nvPr/>
        </p:nvSpPr>
        <p:spPr>
          <a:xfrm>
            <a:off x="1080610" y="5143503"/>
            <a:ext cx="935038" cy="58477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200" b="1" i="0" u="none" strike="noStrike" kern="1200" cap="none" spc="0" normalizeH="0" baseline="0" noProof="0" err="1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zāi</a:t>
            </a:r>
            <a:endParaRPr kumimoji="0" lang="en-US" altLang="zh-CN" sz="3200" b="1" i="0" u="none" strike="noStrike" kern="1200" cap="none" spc="0" normalizeH="0" baseline="0" noProof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28663" y="3619501"/>
            <a:ext cx="928694" cy="5791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3200" b="1" i="0" u="none" strike="noStrike" kern="1200" cap="none" spc="0" normalizeH="0" baseline="0" noProof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1" presetClass="exit" presetSubtype="0" dur="1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31" presetClass="exit" presetSubtype="0" dur="1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31" presetClass="exit" presetSubtype="0" dur="1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31" presetClass="exit" presetSubtype="0" dur="1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31" presetClass="exit" presetSubtype="0" dur="1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31" presetClass="exit" presetSubtype="0" dur="1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2" grpId="0"/>
      <p:bldP spid="32" grpId="1"/>
      <p:bldP spid="25" grpId="0"/>
      <p:bldP spid="25" grpId="1"/>
      <p:bldP spid="35" grpId="0"/>
      <p:bldP spid="35" grpId="1"/>
      <p:bldP spid="26" grpId="0"/>
      <p:bldP spid="26" grpId="1"/>
      <p:bldP spid="27" grpId="0"/>
      <p:bldP spid="27" grpId="1"/>
      <p:bldP spid="39" grpId="0"/>
      <p:bldP spid="39" grpId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6866" name="Picture 2" descr="http://p1.so.qhimgs1.com/sdr/400__/t016d4b4a9835e5427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1500166" y="1428737"/>
            <a:ext cx="1285884" cy="1333509"/>
          </a:xfrm>
          <a:prstGeom prst="rect">
            <a:avLst/>
          </a:prstGeom>
          <a:noFill/>
        </p:spPr>
      </p:pic>
      <p:sp>
        <p:nvSpPr>
          <p:cNvPr id="15" name="文本框 14"/>
          <p:cNvSpPr txBox="1"/>
          <p:nvPr/>
        </p:nvSpPr>
        <p:spPr>
          <a:xfrm>
            <a:off x="1714480" y="1619237"/>
            <a:ext cx="734496" cy="748666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265" b="1" smtClean="0">
                <a:solidFill>
                  <a:srgbClr val="00206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泻</a:t>
            </a:r>
            <a:endParaRPr lang="zh-CN" altLang="en-US" sz="4265" b="1">
              <a:solidFill>
                <a:srgbClr val="00206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47" name="文本框 46"/>
          <p:cNvSpPr txBox="1"/>
          <p:nvPr/>
        </p:nvSpPr>
        <p:spPr>
          <a:xfrm>
            <a:off x="497206" y="565574"/>
            <a:ext cx="2040943" cy="83099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hangingPunct="1"/>
            <a:r>
              <a:rPr lang="zh-CN" altLang="en-US" sz="4800" b="1" u="dbl" smtClean="0">
                <a:solidFill>
                  <a:srgbClr val="92D050"/>
                </a:solidFill>
                <a:uFillTx/>
                <a:latin typeface="黑体" panose="02010609060101010101" pitchFamily="2" charset="-122"/>
                <a:ea typeface="黑体" panose="02010609060101010101" pitchFamily="2" charset="-122"/>
                <a:sym typeface="+mn-ea"/>
              </a:rPr>
              <a:t>我会读</a:t>
            </a:r>
          </a:p>
        </p:txBody>
      </p:sp>
      <p:sp>
        <p:nvSpPr>
          <p:cNvPr id="29" name="矩形 28"/>
          <p:cNvSpPr/>
          <p:nvPr/>
        </p:nvSpPr>
        <p:spPr>
          <a:xfrm>
            <a:off x="5214942" y="1238236"/>
            <a:ext cx="936625" cy="66611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735" b="1" i="0" u="none" strike="noStrike" kern="1200" cap="none" spc="0" normalizeH="0" baseline="0" noProof="0" err="1" smtClean="0">
                <a:ln>
                  <a:noFill/>
                </a:ln>
                <a:effectLst/>
                <a:uLnTx/>
                <a:uFillTx/>
                <a:latin typeface="+mn-ea"/>
                <a:ea typeface="+mn-ea"/>
                <a:cs typeface="+mn-cs"/>
              </a:rPr>
              <a:t>xiè</a:t>
            </a:r>
            <a:endParaRPr kumimoji="0" lang="en-US" altLang="zh-CN" sz="3735" b="1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32" name="矩形 31"/>
          <p:cNvSpPr/>
          <p:nvPr/>
        </p:nvSpPr>
        <p:spPr>
          <a:xfrm>
            <a:off x="7072330" y="1333486"/>
            <a:ext cx="936625" cy="66611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735" b="1" i="0" u="none" strike="noStrike" kern="1200" cap="none" spc="0" normalizeH="0" baseline="0" noProof="0" err="1" smtClean="0">
                <a:ln>
                  <a:noFill/>
                </a:ln>
                <a:effectLst/>
                <a:uLnTx/>
                <a:uFillTx/>
                <a:latin typeface="+mn-ea"/>
                <a:ea typeface="+mn-ea"/>
                <a:cs typeface="+mn-cs"/>
              </a:rPr>
              <a:t>lín</a:t>
            </a:r>
            <a:endParaRPr kumimoji="0" lang="en-US" altLang="zh-CN" sz="3735" b="1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5214942" y="2857497"/>
            <a:ext cx="1714512" cy="66065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3735" b="1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48" name="矩形 47"/>
          <p:cNvSpPr/>
          <p:nvPr/>
        </p:nvSpPr>
        <p:spPr>
          <a:xfrm>
            <a:off x="5357818" y="4476758"/>
            <a:ext cx="1000132" cy="66611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735" b="1" i="0" u="none" strike="noStrike" kern="1200" cap="none" spc="0" normalizeH="0" baseline="0" noProof="0" err="1" smtClean="0">
                <a:ln>
                  <a:noFill/>
                </a:ln>
                <a:effectLst/>
                <a:uLnTx/>
                <a:uFillTx/>
                <a:latin typeface="+mn-ea"/>
                <a:ea typeface="+mn-ea"/>
                <a:cs typeface="+mn-cs"/>
              </a:rPr>
              <a:t>lǚ</a:t>
            </a:r>
            <a:endParaRPr kumimoji="0" lang="en-US" altLang="zh-CN" sz="3735" b="1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49" name="矩形 48"/>
          <p:cNvSpPr/>
          <p:nvPr/>
        </p:nvSpPr>
        <p:spPr>
          <a:xfrm>
            <a:off x="7215207" y="4762510"/>
            <a:ext cx="935038" cy="66611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735" b="1" i="0" u="none" strike="noStrike" kern="1200" cap="none" spc="0" normalizeH="0" baseline="0" noProof="0" err="1" smtClean="0">
                <a:ln>
                  <a:noFill/>
                </a:ln>
                <a:effectLst/>
                <a:uLnTx/>
                <a:uFillTx/>
                <a:latin typeface="+mn-ea"/>
                <a:ea typeface="+mn-ea"/>
                <a:cs typeface="+mn-cs"/>
              </a:rPr>
              <a:t>zāi</a:t>
            </a:r>
            <a:endParaRPr kumimoji="0" lang="en-US" altLang="zh-CN" sz="3735" b="1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50" name="矩形 49"/>
          <p:cNvSpPr/>
          <p:nvPr/>
        </p:nvSpPr>
        <p:spPr>
          <a:xfrm>
            <a:off x="7286644" y="3143249"/>
            <a:ext cx="928694" cy="66065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3735" b="1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pic>
        <p:nvPicPr>
          <p:cNvPr id="51" name="Picture 2" descr="http://p1.so.qhimgs1.com/sdr/400__/t016d4b4a9835e5427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2857488" y="2000241"/>
            <a:ext cx="1285884" cy="1333509"/>
          </a:xfrm>
          <a:prstGeom prst="rect">
            <a:avLst/>
          </a:prstGeom>
          <a:noFill/>
        </p:spPr>
      </p:pic>
      <p:sp>
        <p:nvSpPr>
          <p:cNvPr id="52" name="文本框 14"/>
          <p:cNvSpPr txBox="1"/>
          <p:nvPr/>
        </p:nvSpPr>
        <p:spPr>
          <a:xfrm>
            <a:off x="3214678" y="2190741"/>
            <a:ext cx="734496" cy="748666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265" b="1" smtClean="0">
                <a:solidFill>
                  <a:srgbClr val="00206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鳞</a:t>
            </a:r>
            <a:endParaRPr lang="zh-CN" altLang="en-US" sz="4265" b="1">
              <a:solidFill>
                <a:srgbClr val="00206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pic>
        <p:nvPicPr>
          <p:cNvPr id="53" name="Picture 2" descr="http://p1.so.qhimgs1.com/sdr/400__/t016d4b4a9835e5427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00034" y="2857497"/>
            <a:ext cx="1285884" cy="1333509"/>
          </a:xfrm>
          <a:prstGeom prst="rect">
            <a:avLst/>
          </a:prstGeom>
          <a:noFill/>
        </p:spPr>
      </p:pic>
      <p:sp>
        <p:nvSpPr>
          <p:cNvPr id="54" name="文本框 14"/>
          <p:cNvSpPr txBox="1"/>
          <p:nvPr/>
        </p:nvSpPr>
        <p:spPr>
          <a:xfrm>
            <a:off x="857224" y="3047997"/>
            <a:ext cx="734496" cy="748666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265" b="1" smtClean="0">
                <a:solidFill>
                  <a:srgbClr val="00206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惶</a:t>
            </a:r>
            <a:endParaRPr lang="zh-CN" altLang="en-US" sz="4265" b="1">
              <a:solidFill>
                <a:srgbClr val="00206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pic>
        <p:nvPicPr>
          <p:cNvPr id="55" name="Picture 2" descr="http://p1.so.qhimgs1.com/sdr/400__/t016d4b4a9835e5427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3500430" y="3524252"/>
            <a:ext cx="1285884" cy="1333509"/>
          </a:xfrm>
          <a:prstGeom prst="rect">
            <a:avLst/>
          </a:prstGeom>
          <a:noFill/>
        </p:spPr>
      </p:pic>
      <p:sp>
        <p:nvSpPr>
          <p:cNvPr id="56" name="文本框 14"/>
          <p:cNvSpPr txBox="1"/>
          <p:nvPr/>
        </p:nvSpPr>
        <p:spPr>
          <a:xfrm>
            <a:off x="3857620" y="3714752"/>
            <a:ext cx="734496" cy="748666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265" b="1" smtClean="0">
                <a:solidFill>
                  <a:srgbClr val="00206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胎</a:t>
            </a:r>
            <a:endParaRPr lang="zh-CN" altLang="en-US" sz="4265" b="1">
              <a:solidFill>
                <a:srgbClr val="00206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pic>
        <p:nvPicPr>
          <p:cNvPr id="57" name="Picture 2" descr="http://p1.so.qhimgs1.com/sdr/400__/t016d4b4a9835e5427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857224" y="4286257"/>
            <a:ext cx="1285884" cy="1333509"/>
          </a:xfrm>
          <a:prstGeom prst="rect">
            <a:avLst/>
          </a:prstGeom>
          <a:noFill/>
        </p:spPr>
      </p:pic>
      <p:sp>
        <p:nvSpPr>
          <p:cNvPr id="58" name="文本框 14"/>
          <p:cNvSpPr txBox="1"/>
          <p:nvPr/>
        </p:nvSpPr>
        <p:spPr>
          <a:xfrm>
            <a:off x="1214414" y="4476757"/>
            <a:ext cx="734496" cy="748666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265" b="1" smtClean="0">
                <a:solidFill>
                  <a:srgbClr val="00206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履</a:t>
            </a:r>
            <a:endParaRPr lang="zh-CN" altLang="en-US" sz="4265" b="1">
              <a:solidFill>
                <a:srgbClr val="00206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pic>
        <p:nvPicPr>
          <p:cNvPr id="59" name="Picture 2" descr="http://p1.so.qhimgs1.com/sdr/400__/t016d4b4a9835e5427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2428860" y="4953012"/>
            <a:ext cx="1285884" cy="1333509"/>
          </a:xfrm>
          <a:prstGeom prst="rect">
            <a:avLst/>
          </a:prstGeom>
          <a:noFill/>
        </p:spPr>
      </p:pic>
      <p:sp>
        <p:nvSpPr>
          <p:cNvPr id="60" name="文本框 14"/>
          <p:cNvSpPr txBox="1"/>
          <p:nvPr/>
        </p:nvSpPr>
        <p:spPr>
          <a:xfrm>
            <a:off x="2786050" y="5143512"/>
            <a:ext cx="734496" cy="748666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265" b="1" smtClean="0">
                <a:solidFill>
                  <a:srgbClr val="00206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哉</a:t>
            </a:r>
            <a:endParaRPr lang="zh-CN" altLang="en-US" sz="4265" b="1">
              <a:solidFill>
                <a:srgbClr val="00206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dur="200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06 -1.23457E-06 L 0.4059 0.08117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300" y="4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dur="200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06 -4.5679E-06 L 0.43073 0.01173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500" y="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dur="200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06 -4.5679E-06 L 0.50746 0.09692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400" y="4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dur="200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06 3.20988E-06 L 0.39202 0.04166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600" y="2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dur="200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06 2.09877E-06 L 0.4684 0.11234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400" y="5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dur="200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06 -1.23457E-07 L 0.4934 0.0571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700" y="2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52" grpId="0"/>
      <p:bldP spid="54" grpId="0"/>
      <p:bldP spid="56" grpId="0"/>
      <p:bldP spid="58" grpId="0"/>
      <p:bldP spid="60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/>
        </p:nvSpPr>
        <p:spPr>
          <a:xfrm>
            <a:off x="518796" y="639234"/>
            <a:ext cx="2040943" cy="830997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800" b="1" u="dbl" smtClean="0">
                <a:solidFill>
                  <a:srgbClr val="92D050"/>
                </a:solidFill>
                <a:uFillTx/>
                <a:latin typeface="黑体" panose="02010609060101010101" pitchFamily="2" charset="-122"/>
                <a:ea typeface="黑体" panose="02010609060101010101" pitchFamily="2" charset="-122"/>
                <a:sym typeface="+mn-ea"/>
              </a:rPr>
              <a:t>会写字</a:t>
            </a:r>
          </a:p>
        </p:txBody>
      </p:sp>
      <p:grpSp>
        <p:nvGrpSpPr>
          <p:cNvPr id="252" name="组合 7"/>
          <p:cNvGrpSpPr/>
          <p:nvPr/>
        </p:nvGrpSpPr>
        <p:grpSpPr>
          <a:xfrm>
            <a:off x="803291" y="2385477"/>
            <a:ext cx="836613" cy="1134533"/>
            <a:chOff x="2437" y="2032"/>
            <a:chExt cx="1244" cy="1264"/>
          </a:xfrm>
        </p:grpSpPr>
        <p:sp>
          <p:nvSpPr>
            <p:cNvPr id="253" name="矩形 1"/>
            <p:cNvSpPr/>
            <p:nvPr/>
          </p:nvSpPr>
          <p:spPr>
            <a:xfrm>
              <a:off x="2437" y="2032"/>
              <a:ext cx="1245" cy="1245"/>
            </a:xfrm>
            <a:prstGeom prst="rect">
              <a:avLst/>
            </a:prstGeom>
            <a:noFill/>
            <a:ln w="190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/>
              <a:endParaRPr lang="zh-CN" altLang="en-US" sz="2400">
                <a:solidFill>
                  <a:srgbClr val="FF0000"/>
                </a:solidFill>
                <a:latin typeface="Arial" pitchFamily="34" charset="0"/>
              </a:endParaRPr>
            </a:p>
          </p:txBody>
        </p:sp>
        <p:cxnSp>
          <p:nvCxnSpPr>
            <p:cNvPr id="254" name="直接连接符 4"/>
            <p:cNvCxnSpPr/>
            <p:nvPr/>
          </p:nvCxnSpPr>
          <p:spPr>
            <a:xfrm>
              <a:off x="2437" y="2645"/>
              <a:ext cx="1245" cy="0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dash"/>
              <a:headEnd type="none" w="med" len="med"/>
              <a:tailEnd type="none" w="med" len="med"/>
            </a:ln>
          </p:spPr>
        </p:cxnSp>
        <p:cxnSp>
          <p:nvCxnSpPr>
            <p:cNvPr id="255" name="直接连接符 6"/>
            <p:cNvCxnSpPr/>
            <p:nvPr/>
          </p:nvCxnSpPr>
          <p:spPr>
            <a:xfrm flipH="1">
              <a:off x="3060" y="2052"/>
              <a:ext cx="0" cy="1245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dash"/>
              <a:headEnd type="none" w="med" len="med"/>
              <a:tailEnd type="none" w="med" len="med"/>
            </a:ln>
          </p:spPr>
        </p:cxnSp>
      </p:grpSp>
      <p:sp>
        <p:nvSpPr>
          <p:cNvPr id="256" name="文本框 64"/>
          <p:cNvSpPr txBox="1"/>
          <p:nvPr/>
        </p:nvSpPr>
        <p:spPr>
          <a:xfrm>
            <a:off x="823929" y="2313510"/>
            <a:ext cx="811212" cy="10763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64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泻</a:t>
            </a:r>
            <a:endParaRPr lang="zh-CN" altLang="en-US" sz="64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257" name="组合 7"/>
          <p:cNvGrpSpPr/>
          <p:nvPr/>
        </p:nvGrpSpPr>
        <p:grpSpPr>
          <a:xfrm>
            <a:off x="2970229" y="2381244"/>
            <a:ext cx="836612" cy="1134533"/>
            <a:chOff x="2437" y="2032"/>
            <a:chExt cx="1244" cy="1264"/>
          </a:xfrm>
        </p:grpSpPr>
        <p:sp>
          <p:nvSpPr>
            <p:cNvPr id="258" name="矩形 1"/>
            <p:cNvSpPr/>
            <p:nvPr/>
          </p:nvSpPr>
          <p:spPr>
            <a:xfrm>
              <a:off x="2437" y="2032"/>
              <a:ext cx="1245" cy="1245"/>
            </a:xfrm>
            <a:prstGeom prst="rect">
              <a:avLst/>
            </a:prstGeom>
            <a:noFill/>
            <a:ln w="190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/>
              <a:endParaRPr lang="zh-CN" altLang="en-US" sz="2400">
                <a:solidFill>
                  <a:srgbClr val="FF0000"/>
                </a:solidFill>
                <a:latin typeface="Arial" pitchFamily="34" charset="0"/>
              </a:endParaRPr>
            </a:p>
          </p:txBody>
        </p:sp>
        <p:cxnSp>
          <p:nvCxnSpPr>
            <p:cNvPr id="259" name="直接连接符 4"/>
            <p:cNvCxnSpPr/>
            <p:nvPr/>
          </p:nvCxnSpPr>
          <p:spPr>
            <a:xfrm>
              <a:off x="2437" y="2645"/>
              <a:ext cx="1245" cy="0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dash"/>
              <a:headEnd type="none" w="med" len="med"/>
              <a:tailEnd type="none" w="med" len="med"/>
            </a:ln>
          </p:spPr>
        </p:cxnSp>
        <p:cxnSp>
          <p:nvCxnSpPr>
            <p:cNvPr id="260" name="直接连接符 6"/>
            <p:cNvCxnSpPr/>
            <p:nvPr/>
          </p:nvCxnSpPr>
          <p:spPr>
            <a:xfrm flipH="1">
              <a:off x="3060" y="2052"/>
              <a:ext cx="0" cy="1245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dash"/>
              <a:headEnd type="none" w="med" len="med"/>
              <a:tailEnd type="none" w="med" len="med"/>
            </a:ln>
          </p:spPr>
        </p:cxnSp>
      </p:grpSp>
      <p:sp>
        <p:nvSpPr>
          <p:cNvPr id="261" name="文本框 92"/>
          <p:cNvSpPr txBox="1"/>
          <p:nvPr/>
        </p:nvSpPr>
        <p:spPr>
          <a:xfrm>
            <a:off x="2995629" y="2324094"/>
            <a:ext cx="811212" cy="10763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6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试</a:t>
            </a:r>
          </a:p>
        </p:txBody>
      </p:sp>
      <p:grpSp>
        <p:nvGrpSpPr>
          <p:cNvPr id="262" name="组合 7"/>
          <p:cNvGrpSpPr/>
          <p:nvPr/>
        </p:nvGrpSpPr>
        <p:grpSpPr>
          <a:xfrm>
            <a:off x="1890730" y="2383361"/>
            <a:ext cx="836612" cy="1134533"/>
            <a:chOff x="2437" y="2032"/>
            <a:chExt cx="1244" cy="1264"/>
          </a:xfrm>
        </p:grpSpPr>
        <p:cxnSp>
          <p:nvCxnSpPr>
            <p:cNvPr id="263" name="直接连接符 4"/>
            <p:cNvCxnSpPr/>
            <p:nvPr/>
          </p:nvCxnSpPr>
          <p:spPr>
            <a:xfrm>
              <a:off x="2437" y="2645"/>
              <a:ext cx="1245" cy="0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dash"/>
              <a:headEnd type="none" w="med" len="med"/>
              <a:tailEnd type="none" w="med" len="med"/>
            </a:ln>
          </p:spPr>
        </p:cxnSp>
        <p:cxnSp>
          <p:nvCxnSpPr>
            <p:cNvPr id="264" name="直接连接符 6"/>
            <p:cNvCxnSpPr/>
            <p:nvPr/>
          </p:nvCxnSpPr>
          <p:spPr>
            <a:xfrm flipH="1">
              <a:off x="3060" y="2052"/>
              <a:ext cx="0" cy="1245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dash"/>
              <a:headEnd type="none" w="med" len="med"/>
              <a:tailEnd type="none" w="med" len="med"/>
            </a:ln>
          </p:spPr>
        </p:cxnSp>
        <p:sp>
          <p:nvSpPr>
            <p:cNvPr id="265" name="矩形 1"/>
            <p:cNvSpPr/>
            <p:nvPr/>
          </p:nvSpPr>
          <p:spPr>
            <a:xfrm>
              <a:off x="2437" y="2032"/>
              <a:ext cx="1245" cy="1245"/>
            </a:xfrm>
            <a:prstGeom prst="rect">
              <a:avLst/>
            </a:prstGeom>
            <a:noFill/>
            <a:ln w="190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/>
              <a:endParaRPr lang="zh-CN" altLang="en-US" sz="2400">
                <a:solidFill>
                  <a:srgbClr val="FF0000"/>
                </a:solidFill>
                <a:latin typeface="Arial" pitchFamily="34" charset="0"/>
              </a:endParaRPr>
            </a:p>
          </p:txBody>
        </p:sp>
      </p:grpSp>
      <p:grpSp>
        <p:nvGrpSpPr>
          <p:cNvPr id="266" name="组合 7"/>
          <p:cNvGrpSpPr/>
          <p:nvPr/>
        </p:nvGrpSpPr>
        <p:grpSpPr>
          <a:xfrm>
            <a:off x="4051316" y="2383361"/>
            <a:ext cx="836613" cy="1134533"/>
            <a:chOff x="2437" y="2032"/>
            <a:chExt cx="1244" cy="1264"/>
          </a:xfrm>
        </p:grpSpPr>
        <p:sp>
          <p:nvSpPr>
            <p:cNvPr id="267" name="矩形 1"/>
            <p:cNvSpPr/>
            <p:nvPr/>
          </p:nvSpPr>
          <p:spPr>
            <a:xfrm>
              <a:off x="2437" y="2032"/>
              <a:ext cx="1245" cy="1245"/>
            </a:xfrm>
            <a:prstGeom prst="rect">
              <a:avLst/>
            </a:prstGeom>
            <a:noFill/>
            <a:ln w="190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/>
              <a:endParaRPr lang="zh-CN" altLang="en-US" sz="2400">
                <a:solidFill>
                  <a:srgbClr val="FF0000"/>
                </a:solidFill>
                <a:latin typeface="Arial" pitchFamily="34" charset="0"/>
              </a:endParaRPr>
            </a:p>
          </p:txBody>
        </p:sp>
        <p:cxnSp>
          <p:nvCxnSpPr>
            <p:cNvPr id="268" name="直接连接符 4"/>
            <p:cNvCxnSpPr/>
            <p:nvPr/>
          </p:nvCxnSpPr>
          <p:spPr>
            <a:xfrm>
              <a:off x="2437" y="2645"/>
              <a:ext cx="1245" cy="0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dash"/>
              <a:headEnd type="none" w="med" len="med"/>
              <a:tailEnd type="none" w="med" len="med"/>
            </a:ln>
          </p:spPr>
        </p:cxnSp>
        <p:cxnSp>
          <p:nvCxnSpPr>
            <p:cNvPr id="269" name="直接连接符 6"/>
            <p:cNvCxnSpPr/>
            <p:nvPr/>
          </p:nvCxnSpPr>
          <p:spPr>
            <a:xfrm flipH="1">
              <a:off x="3060" y="2052"/>
              <a:ext cx="0" cy="1245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dash"/>
              <a:headEnd type="none" w="med" len="med"/>
              <a:tailEnd type="none" w="med" len="med"/>
            </a:ln>
          </p:spPr>
        </p:cxnSp>
      </p:grpSp>
      <p:sp>
        <p:nvSpPr>
          <p:cNvPr id="270" name="文本框 64"/>
          <p:cNvSpPr txBox="1"/>
          <p:nvPr/>
        </p:nvSpPr>
        <p:spPr>
          <a:xfrm>
            <a:off x="4065604" y="2343144"/>
            <a:ext cx="811212" cy="10763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64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胎</a:t>
            </a:r>
            <a:endParaRPr lang="zh-CN" altLang="en-US" sz="64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271" name="组合 7"/>
          <p:cNvGrpSpPr/>
          <p:nvPr/>
        </p:nvGrpSpPr>
        <p:grpSpPr>
          <a:xfrm>
            <a:off x="5130816" y="2385476"/>
            <a:ext cx="836613" cy="1143000"/>
            <a:chOff x="2437" y="2023"/>
            <a:chExt cx="1245" cy="1274"/>
          </a:xfrm>
        </p:grpSpPr>
        <p:sp>
          <p:nvSpPr>
            <p:cNvPr id="272" name="矩形 1"/>
            <p:cNvSpPr/>
            <p:nvPr/>
          </p:nvSpPr>
          <p:spPr>
            <a:xfrm>
              <a:off x="2437" y="2023"/>
              <a:ext cx="1245" cy="1245"/>
            </a:xfrm>
            <a:prstGeom prst="rect">
              <a:avLst/>
            </a:prstGeom>
            <a:noFill/>
            <a:ln w="190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/>
              <a:endParaRPr lang="zh-CN" altLang="en-US" sz="2400">
                <a:solidFill>
                  <a:srgbClr val="FF0000"/>
                </a:solidFill>
                <a:latin typeface="Arial" pitchFamily="34" charset="0"/>
              </a:endParaRPr>
            </a:p>
          </p:txBody>
        </p:sp>
        <p:cxnSp>
          <p:nvCxnSpPr>
            <p:cNvPr id="273" name="直接连接符 4"/>
            <p:cNvCxnSpPr/>
            <p:nvPr/>
          </p:nvCxnSpPr>
          <p:spPr>
            <a:xfrm>
              <a:off x="2437" y="2645"/>
              <a:ext cx="1245" cy="0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dash"/>
              <a:headEnd type="none" w="med" len="med"/>
              <a:tailEnd type="none" w="med" len="med"/>
            </a:ln>
          </p:spPr>
        </p:cxnSp>
        <p:cxnSp>
          <p:nvCxnSpPr>
            <p:cNvPr id="274" name="直接连接符 6"/>
            <p:cNvCxnSpPr/>
            <p:nvPr/>
          </p:nvCxnSpPr>
          <p:spPr>
            <a:xfrm flipH="1">
              <a:off x="3060" y="2052"/>
              <a:ext cx="0" cy="1245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dash"/>
              <a:headEnd type="none" w="med" len="med"/>
              <a:tailEnd type="none" w="med" len="med"/>
            </a:ln>
          </p:spPr>
        </p:cxnSp>
      </p:grpSp>
      <p:sp>
        <p:nvSpPr>
          <p:cNvPr id="275" name="文本框 86"/>
          <p:cNvSpPr txBox="1"/>
          <p:nvPr/>
        </p:nvSpPr>
        <p:spPr>
          <a:xfrm>
            <a:off x="5149866" y="2332561"/>
            <a:ext cx="811213" cy="10763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6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皇</a:t>
            </a:r>
          </a:p>
        </p:txBody>
      </p:sp>
      <p:sp>
        <p:nvSpPr>
          <p:cNvPr id="276" name="文本框 86"/>
          <p:cNvSpPr txBox="1"/>
          <p:nvPr/>
        </p:nvSpPr>
        <p:spPr>
          <a:xfrm>
            <a:off x="1912954" y="2326210"/>
            <a:ext cx="811212" cy="10763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64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潜</a:t>
            </a:r>
            <a:endParaRPr lang="zh-CN" altLang="en-US" sz="64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277" name="组合 7"/>
          <p:cNvGrpSpPr/>
          <p:nvPr/>
        </p:nvGrpSpPr>
        <p:grpSpPr>
          <a:xfrm>
            <a:off x="6211905" y="2381244"/>
            <a:ext cx="836612" cy="1134533"/>
            <a:chOff x="2437" y="2032"/>
            <a:chExt cx="1244" cy="1264"/>
          </a:xfrm>
        </p:grpSpPr>
        <p:sp>
          <p:nvSpPr>
            <p:cNvPr id="278" name="矩形 1"/>
            <p:cNvSpPr/>
            <p:nvPr/>
          </p:nvSpPr>
          <p:spPr>
            <a:xfrm>
              <a:off x="2437" y="2032"/>
              <a:ext cx="1245" cy="1245"/>
            </a:xfrm>
            <a:prstGeom prst="rect">
              <a:avLst/>
            </a:prstGeom>
            <a:noFill/>
            <a:ln w="190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/>
              <a:endParaRPr lang="zh-CN" altLang="en-US" sz="2400">
                <a:solidFill>
                  <a:srgbClr val="FF0000"/>
                </a:solidFill>
                <a:latin typeface="Arial" pitchFamily="34" charset="0"/>
              </a:endParaRPr>
            </a:p>
          </p:txBody>
        </p:sp>
        <p:cxnSp>
          <p:nvCxnSpPr>
            <p:cNvPr id="279" name="直接连接符 4"/>
            <p:cNvCxnSpPr/>
            <p:nvPr/>
          </p:nvCxnSpPr>
          <p:spPr>
            <a:xfrm>
              <a:off x="2437" y="2645"/>
              <a:ext cx="1245" cy="0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dash"/>
              <a:headEnd type="none" w="med" len="med"/>
              <a:tailEnd type="none" w="med" len="med"/>
            </a:ln>
          </p:spPr>
        </p:cxnSp>
        <p:cxnSp>
          <p:nvCxnSpPr>
            <p:cNvPr id="280" name="直接连接符 6"/>
            <p:cNvCxnSpPr/>
            <p:nvPr/>
          </p:nvCxnSpPr>
          <p:spPr>
            <a:xfrm flipH="1">
              <a:off x="3060" y="2052"/>
              <a:ext cx="0" cy="1245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dash"/>
              <a:headEnd type="none" w="med" len="med"/>
              <a:tailEnd type="none" w="med" len="med"/>
            </a:ln>
          </p:spPr>
        </p:cxnSp>
      </p:grpSp>
      <p:sp>
        <p:nvSpPr>
          <p:cNvPr id="281" name="文本框 64"/>
          <p:cNvSpPr txBox="1"/>
          <p:nvPr/>
        </p:nvSpPr>
        <p:spPr>
          <a:xfrm>
            <a:off x="6226191" y="2341028"/>
            <a:ext cx="811213" cy="10763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6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履</a:t>
            </a:r>
          </a:p>
        </p:txBody>
      </p:sp>
      <p:grpSp>
        <p:nvGrpSpPr>
          <p:cNvPr id="2" name="组合 7"/>
          <p:cNvGrpSpPr/>
          <p:nvPr/>
        </p:nvGrpSpPr>
        <p:grpSpPr>
          <a:xfrm>
            <a:off x="7285054" y="2393097"/>
            <a:ext cx="836612" cy="1134533"/>
            <a:chOff x="2437" y="2032"/>
            <a:chExt cx="1244" cy="1264"/>
          </a:xfrm>
        </p:grpSpPr>
        <p:sp>
          <p:nvSpPr>
            <p:cNvPr id="3" name="矩形 1"/>
            <p:cNvSpPr/>
            <p:nvPr/>
          </p:nvSpPr>
          <p:spPr>
            <a:xfrm>
              <a:off x="2437" y="2032"/>
              <a:ext cx="1245" cy="1245"/>
            </a:xfrm>
            <a:prstGeom prst="rect">
              <a:avLst/>
            </a:prstGeom>
            <a:noFill/>
            <a:ln w="190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/>
              <a:endParaRPr lang="zh-CN" altLang="en-US" sz="2400">
                <a:solidFill>
                  <a:srgbClr val="FF0000"/>
                </a:solidFill>
                <a:latin typeface="Arial" pitchFamily="34" charset="0"/>
              </a:endParaRPr>
            </a:p>
          </p:txBody>
        </p:sp>
        <p:cxnSp>
          <p:nvCxnSpPr>
            <p:cNvPr id="4" name="直接连接符 4"/>
            <p:cNvCxnSpPr/>
            <p:nvPr/>
          </p:nvCxnSpPr>
          <p:spPr>
            <a:xfrm>
              <a:off x="2437" y="2645"/>
              <a:ext cx="1245" cy="0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dash"/>
              <a:headEnd type="none" w="med" len="med"/>
              <a:tailEnd type="none" w="med" len="med"/>
            </a:ln>
          </p:spPr>
        </p:cxnSp>
        <p:cxnSp>
          <p:nvCxnSpPr>
            <p:cNvPr id="5" name="直接连接符 6"/>
            <p:cNvCxnSpPr/>
            <p:nvPr/>
          </p:nvCxnSpPr>
          <p:spPr>
            <a:xfrm flipH="1">
              <a:off x="3060" y="2052"/>
              <a:ext cx="0" cy="1245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dash"/>
              <a:headEnd type="none" w="med" len="med"/>
              <a:tailEnd type="none" w="med" len="med"/>
            </a:ln>
          </p:spPr>
        </p:cxnSp>
      </p:grpSp>
      <p:sp>
        <p:nvSpPr>
          <p:cNvPr id="6" name="文本框 64"/>
          <p:cNvSpPr txBox="1"/>
          <p:nvPr/>
        </p:nvSpPr>
        <p:spPr>
          <a:xfrm>
            <a:off x="7298071" y="2380821"/>
            <a:ext cx="811213" cy="10763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6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疆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2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2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2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2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2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" grpId="0"/>
      <p:bldP spid="261" grpId="0"/>
      <p:bldP spid="270" grpId="0"/>
      <p:bldP spid="275" grpId="0"/>
      <p:bldP spid="276" grpId="0"/>
      <p:bldP spid="281" grpId="0"/>
      <p:bldP spid="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449581" y="677758"/>
            <a:ext cx="2040943" cy="830997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800" b="1" u="dbl" smtClean="0">
                <a:solidFill>
                  <a:srgbClr val="92D050"/>
                </a:solidFill>
                <a:latin typeface="黑体" panose="02010609060101010101" pitchFamily="2" charset="-122"/>
                <a:ea typeface="黑体" panose="02010609060101010101" pitchFamily="2" charset="-122"/>
                <a:sym typeface="+mn-ea"/>
              </a:rPr>
              <a:t>多音字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1000100" y="3714753"/>
            <a:ext cx="7500990" cy="2161554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3735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1</a:t>
            </a:r>
            <a:r>
              <a:rPr lang="en-US" altLang="zh-CN" sz="3735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.</a:t>
            </a:r>
            <a:r>
              <a:rPr lang="zh-CN" altLang="en-US" sz="3735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一大早，小花猫就在太阳下</a:t>
            </a:r>
            <a:r>
              <a:rPr lang="zh-CN" altLang="en-US" sz="3735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睡觉</a:t>
            </a:r>
            <a:r>
              <a:rPr lang="zh-CN" altLang="en-US" sz="3735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（      ）</a:t>
            </a:r>
            <a:r>
              <a:rPr lang="zh-CN" altLang="en-US" sz="3735" b="1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。</a:t>
            </a:r>
            <a:endParaRPr lang="en-US" altLang="zh-CN" sz="3735" b="1" smtClean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>
              <a:lnSpc>
                <a:spcPct val="120000"/>
              </a:lnSpc>
            </a:pPr>
            <a:r>
              <a:rPr lang="en-US" altLang="zh-CN" sz="3735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2.</a:t>
            </a:r>
            <a:r>
              <a:rPr lang="zh-CN" altLang="en-US" sz="3735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妈妈</a:t>
            </a:r>
            <a:r>
              <a:rPr lang="zh-CN" altLang="en-US" sz="3735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发觉 </a:t>
            </a:r>
            <a:r>
              <a:rPr lang="zh-CN" altLang="en-US" sz="3735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（   ）了林林的变化。</a:t>
            </a:r>
            <a:endParaRPr lang="zh-CN" altLang="en-US" sz="3735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12" name="左大括号 11"/>
          <p:cNvSpPr/>
          <p:nvPr/>
        </p:nvSpPr>
        <p:spPr>
          <a:xfrm>
            <a:off x="2167237" y="1540497"/>
            <a:ext cx="288290" cy="1080135"/>
          </a:xfrm>
          <a:prstGeom prst="lef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/>
          </a:p>
        </p:txBody>
      </p:sp>
      <p:sp>
        <p:nvSpPr>
          <p:cNvPr id="7" name="文本框 6"/>
          <p:cNvSpPr txBox="1"/>
          <p:nvPr/>
        </p:nvSpPr>
        <p:spPr>
          <a:xfrm>
            <a:off x="1409049" y="1788781"/>
            <a:ext cx="591185" cy="74803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265" b="1" smtClean="0">
                <a:solidFill>
                  <a:srgbClr val="FF0000"/>
                </a:solidFill>
                <a:latin typeface="楷体_GB2312" panose="02010609030101010101" charset="-122"/>
                <a:ea typeface="楷体_GB2312" panose="02010609030101010101" charset="-122"/>
              </a:rPr>
              <a:t>觉</a:t>
            </a:r>
            <a:endParaRPr lang="zh-CN" altLang="en-US" sz="4265" b="1">
              <a:solidFill>
                <a:srgbClr val="FF0000"/>
              </a:solidFill>
              <a:latin typeface="楷体_GB2312" panose="02010609030101010101" charset="-122"/>
              <a:ea typeface="楷体_GB2312" panose="02010609030101010101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2000232" y="1428736"/>
            <a:ext cx="5296643" cy="14718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hangingPunct="1"/>
            <a:r>
              <a:rPr lang="en-US" altLang="zh-CN" sz="3735" b="1">
                <a:solidFill>
                  <a:srgbClr val="FF00FF"/>
                </a:solidFill>
                <a:latin typeface="+mn-ea"/>
                <a:ea typeface="+mn-ea"/>
                <a:cs typeface="+mn-ea"/>
              </a:rPr>
              <a:t> </a:t>
            </a:r>
            <a:r>
              <a:rPr lang="zh-CN" altLang="en-US" sz="3735" b="1">
                <a:solidFill>
                  <a:srgbClr val="FF00FF"/>
                </a:solidFill>
                <a:latin typeface="+mn-ea"/>
                <a:ea typeface="+mn-ea"/>
                <a:cs typeface="+mn-ea"/>
              </a:rPr>
              <a:t>  </a:t>
            </a:r>
            <a:r>
              <a:rPr lang="en-US" sz="3735" err="1" smtClean="0">
                <a:solidFill>
                  <a:srgbClr val="FF0000"/>
                </a:solidFill>
                <a:latin typeface="+mn-ea"/>
                <a:ea typeface="+mn-ea"/>
                <a:cs typeface="+mn-ea"/>
                <a:sym typeface="+mn-ea"/>
              </a:rPr>
              <a:t>ju</a:t>
            </a:r>
            <a:r>
              <a:rPr lang="en-US" altLang="zh-CN" sz="3735" err="1" smtClean="0">
                <a:solidFill>
                  <a:srgbClr val="FF0000"/>
                </a:solidFill>
                <a:latin typeface="+mn-ea"/>
                <a:ea typeface="+mn-ea"/>
                <a:cs typeface="+mn-ea"/>
                <a:sym typeface="+mn-ea"/>
              </a:rPr>
              <a:t>é</a:t>
            </a:r>
            <a:r>
              <a:rPr lang="en-US" sz="3735" smtClean="0">
                <a:solidFill>
                  <a:srgbClr val="FF0000"/>
                </a:solidFill>
                <a:latin typeface="+mn-ea"/>
                <a:ea typeface="+mn-ea"/>
                <a:cs typeface="+mn-ea"/>
                <a:sym typeface="+mn-ea"/>
              </a:rPr>
              <a:t> </a:t>
            </a:r>
            <a:r>
              <a:rPr lang="zh-CN" altLang="en-US" sz="3735" b="1" smtClean="0">
                <a:solidFill>
                  <a:schemeClr val="tx1"/>
                </a:solidFill>
                <a:latin typeface="楷体_GB2312" panose="02010609030101010101" charset="-122"/>
                <a:ea typeface="楷体_GB2312" panose="02010609030101010101" charset="-122"/>
                <a:cs typeface="+mn-ea"/>
                <a:sym typeface="+mn-ea"/>
              </a:rPr>
              <a:t>（发觉</a:t>
            </a:r>
            <a:r>
              <a:rPr lang="zh-CN" altLang="en-US" sz="3735" b="1" smtClean="0">
                <a:solidFill>
                  <a:schemeClr val="tx1"/>
                </a:solidFill>
                <a:latin typeface="楷体_GB2312" panose="02010609030101010101" charset="-122"/>
                <a:ea typeface="楷体_GB2312" panose="02010609030101010101" charset="-122"/>
                <a:cs typeface="+mn-ea"/>
              </a:rPr>
              <a:t>）（觉醒）</a:t>
            </a:r>
            <a:endParaRPr lang="zh-CN" altLang="en-US" sz="3735" b="1">
              <a:solidFill>
                <a:schemeClr val="tx1"/>
              </a:solidFill>
              <a:latin typeface="+mn-ea"/>
              <a:ea typeface="+mn-ea"/>
              <a:cs typeface="+mn-ea"/>
            </a:endParaRPr>
          </a:p>
          <a:p>
            <a:pPr algn="l" eaLnBrk="1" hangingPunct="1">
              <a:lnSpc>
                <a:spcPct val="140000"/>
              </a:lnSpc>
            </a:pPr>
            <a:r>
              <a:rPr lang="en-US" sz="3735">
                <a:solidFill>
                  <a:srgbClr val="FF0000"/>
                </a:solidFill>
                <a:latin typeface="+mn-ea"/>
                <a:ea typeface="+mn-ea"/>
                <a:cs typeface="+mn-ea"/>
                <a:sym typeface="+mn-ea"/>
              </a:rPr>
              <a:t>   </a:t>
            </a:r>
            <a:r>
              <a:rPr lang="en-US" sz="3735" err="1" smtClean="0">
                <a:solidFill>
                  <a:srgbClr val="FF0000"/>
                </a:solidFill>
                <a:latin typeface="+mn-ea"/>
                <a:ea typeface="+mn-ea"/>
                <a:cs typeface="+mn-ea"/>
                <a:sym typeface="+mn-ea"/>
              </a:rPr>
              <a:t>ji</a:t>
            </a:r>
            <a:r>
              <a:rPr lang="en-US" altLang="zh-CN" sz="3735" err="1" smtClean="0">
                <a:solidFill>
                  <a:srgbClr val="FF0000"/>
                </a:solidFill>
                <a:latin typeface="+mn-ea"/>
                <a:ea typeface="+mn-ea"/>
                <a:cs typeface="+mn-ea"/>
                <a:sym typeface="+mn-ea"/>
              </a:rPr>
              <a:t>à</a:t>
            </a:r>
            <a:r>
              <a:rPr lang="en-US" sz="3735" err="1" smtClean="0">
                <a:solidFill>
                  <a:srgbClr val="FF0000"/>
                </a:solidFill>
                <a:latin typeface="+mn-ea"/>
                <a:ea typeface="+mn-ea"/>
                <a:cs typeface="+mn-ea"/>
                <a:sym typeface="+mn-ea"/>
              </a:rPr>
              <a:t>o</a:t>
            </a:r>
            <a:r>
              <a:rPr lang="zh-CN" altLang="en-US" sz="3735" b="1" smtClean="0">
                <a:solidFill>
                  <a:schemeClr val="tx1"/>
                </a:solidFill>
                <a:latin typeface="楷体_GB2312" panose="02010609030101010101" charset="-122"/>
                <a:ea typeface="楷体_GB2312" panose="02010609030101010101" charset="-122"/>
                <a:cs typeface="+mn-ea"/>
                <a:sym typeface="+mn-ea"/>
              </a:rPr>
              <a:t>（睡觉） </a:t>
            </a:r>
            <a:r>
              <a:rPr lang="en-US" altLang="zh-CN" sz="3735" b="1" smtClean="0">
                <a:solidFill>
                  <a:schemeClr val="tx1"/>
                </a:solidFill>
                <a:latin typeface="楷体_GB2312" panose="02010609030101010101" charset="-122"/>
                <a:ea typeface="楷体_GB2312" panose="02010609030101010101" charset="-122"/>
                <a:cs typeface="+mn-ea"/>
                <a:sym typeface="+mn-ea"/>
              </a:rPr>
              <a:t>(</a:t>
            </a:r>
            <a:r>
              <a:rPr lang="zh-CN" altLang="en-US" sz="3735" b="1">
                <a:solidFill>
                  <a:schemeClr val="tx1"/>
                </a:solidFill>
                <a:latin typeface="楷体_GB2312" panose="02010609030101010101" charset="-122"/>
                <a:ea typeface="楷体_GB2312" panose="02010609030101010101" charset="-122"/>
                <a:cs typeface="+mn-ea"/>
                <a:sym typeface="+mn-ea"/>
              </a:rPr>
              <a:t>晃动</a:t>
            </a:r>
            <a:r>
              <a:rPr lang="zh-CN" altLang="en-US" sz="3735" b="1" smtClean="0">
                <a:solidFill>
                  <a:schemeClr val="tx1"/>
                </a:solidFill>
                <a:latin typeface="楷体_GB2312" panose="02010609030101010101" charset="-122"/>
                <a:ea typeface="楷体_GB2312" panose="02010609030101010101" charset="-122"/>
                <a:cs typeface="+mn-ea"/>
                <a:sym typeface="+mn-ea"/>
              </a:rPr>
              <a:t>）</a:t>
            </a:r>
            <a:endParaRPr lang="en-US" altLang="zh-CN" sz="3735" b="1">
              <a:solidFill>
                <a:schemeClr val="tx1"/>
              </a:solidFill>
              <a:latin typeface="楷体_GB2312" panose="02010609030101010101" charset="-122"/>
              <a:ea typeface="楷体_GB2312" panose="02010609030101010101" charset="-122"/>
              <a:cs typeface="+mn-ea"/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3286116" y="4476758"/>
            <a:ext cx="88709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200" b="1" err="1" smtClean="0">
                <a:solidFill>
                  <a:srgbClr val="FF0000"/>
                </a:solidFill>
                <a:latin typeface="+mn-ea"/>
                <a:ea typeface="+mn-ea"/>
                <a:cs typeface="+mn-ea"/>
                <a:sym typeface="+mn-ea"/>
              </a:rPr>
              <a:t>jué</a:t>
            </a:r>
            <a:endParaRPr lang="en-US" altLang="en-US" sz="3200" b="1">
              <a:solidFill>
                <a:srgbClr val="FF0000"/>
              </a:solidFill>
              <a:latin typeface="+mn-ea"/>
              <a:ea typeface="+mn-ea"/>
              <a:cs typeface="+mn-ea"/>
              <a:sym typeface="+mn-ea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6929454" y="3714753"/>
            <a:ext cx="887095" cy="1077218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sz="3200" b="1" err="1" smtClean="0">
                <a:solidFill>
                  <a:srgbClr val="FF0000"/>
                </a:solidFill>
                <a:latin typeface="+mn-ea"/>
                <a:ea typeface="+mn-ea"/>
                <a:cs typeface="+mn-ea"/>
                <a:sym typeface="+mn-ea"/>
              </a:rPr>
              <a:t>ji</a:t>
            </a:r>
            <a:r>
              <a:rPr lang="en-US" altLang="zh-CN" sz="3200" b="1" err="1" smtClean="0">
                <a:solidFill>
                  <a:srgbClr val="FF0000"/>
                </a:solidFill>
                <a:latin typeface="+mn-ea"/>
                <a:ea typeface="+mn-ea"/>
                <a:cs typeface="+mn-ea"/>
                <a:sym typeface="+mn-ea"/>
              </a:rPr>
              <a:t>à</a:t>
            </a:r>
            <a:r>
              <a:rPr lang="en-US" sz="3200" b="1" err="1" smtClean="0">
                <a:solidFill>
                  <a:srgbClr val="FF0000"/>
                </a:solidFill>
                <a:latin typeface="+mn-ea"/>
                <a:ea typeface="+mn-ea"/>
                <a:cs typeface="+mn-ea"/>
                <a:sym typeface="+mn-ea"/>
              </a:rPr>
              <a:t>o</a:t>
            </a:r>
            <a:endParaRPr lang="en-US" altLang="en-US" sz="3200" b="1">
              <a:solidFill>
                <a:srgbClr val="FF0000"/>
              </a:solidFill>
              <a:latin typeface="+mn-ea"/>
              <a:ea typeface="+mn-ea"/>
              <a:cs typeface="+mn-ea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2" grpId="0"/>
      <p:bldP spid="7" grpId="0"/>
      <p:bldP spid="5" grpId="0"/>
      <p:bldP spid="8" grpId="0"/>
      <p:bldP spid="9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3"/>
          <p:cNvSpPr txBox="1"/>
          <p:nvPr/>
        </p:nvSpPr>
        <p:spPr>
          <a:xfrm>
            <a:off x="571473" y="767000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/>
          </a:p>
        </p:txBody>
      </p:sp>
      <p:sp>
        <p:nvSpPr>
          <p:cNvPr id="225" name="矩形 71"/>
          <p:cNvSpPr>
            <a:spLocks noChangeArrowheads="1"/>
          </p:cNvSpPr>
          <p:nvPr/>
        </p:nvSpPr>
        <p:spPr bwMode="auto">
          <a:xfrm>
            <a:off x="785755" y="2000241"/>
            <a:ext cx="2265362" cy="308165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lnSpc>
                <a:spcPct val="130000"/>
              </a:lnSpc>
            </a:pPr>
            <a:r>
              <a:rPr lang="zh-CN" altLang="en-US" sz="3735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泻</a:t>
            </a:r>
            <a:endParaRPr lang="en-US" altLang="zh-CN" sz="3735" b="1" smtClean="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ctr">
              <a:lnSpc>
                <a:spcPct val="130000"/>
              </a:lnSpc>
            </a:pPr>
            <a:r>
              <a:rPr lang="zh-CN" altLang="en-US" sz="3735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矞矞皇皇</a:t>
            </a:r>
            <a:endParaRPr lang="en-US" altLang="zh-CN" sz="3735" b="1" smtClean="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ctr" eaLnBrk="1" hangingPunct="1">
              <a:lnSpc>
                <a:spcPct val="130000"/>
              </a:lnSpc>
            </a:pPr>
            <a:r>
              <a:rPr lang="zh-CN" altLang="en-US" sz="3735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惶 </a:t>
            </a:r>
            <a:endParaRPr lang="en-US" altLang="zh-CN" sz="3735" b="1" smtClean="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ctr">
              <a:lnSpc>
                <a:spcPct val="130000"/>
              </a:lnSpc>
            </a:pPr>
            <a:r>
              <a:rPr lang="zh-CN" altLang="en-US" sz="3735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来日方长</a:t>
            </a:r>
            <a:endParaRPr lang="en-US" altLang="zh-CN" sz="3735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26" name="矩形 2"/>
          <p:cNvSpPr>
            <a:spLocks noChangeArrowheads="1"/>
          </p:cNvSpPr>
          <p:nvPr/>
        </p:nvSpPr>
        <p:spPr bwMode="auto">
          <a:xfrm>
            <a:off x="419359" y="1579440"/>
            <a:ext cx="2177199" cy="74866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735" b="1">
                <a:solidFill>
                  <a:srgbClr val="00B0F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连一连</a:t>
            </a:r>
            <a:r>
              <a:rPr lang="zh-CN" altLang="en-US" sz="4265" b="1">
                <a:solidFill>
                  <a:srgbClr val="00B0F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。</a:t>
            </a:r>
          </a:p>
        </p:txBody>
      </p:sp>
      <p:sp>
        <p:nvSpPr>
          <p:cNvPr id="227" name="矩形 226"/>
          <p:cNvSpPr>
            <a:spLocks noChangeArrowheads="1"/>
          </p:cNvSpPr>
          <p:nvPr/>
        </p:nvSpPr>
        <p:spPr bwMode="auto">
          <a:xfrm>
            <a:off x="4143372" y="2095491"/>
            <a:ext cx="4714908" cy="35439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457200" indent="-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  <a:defRPr/>
            </a:pPr>
            <a:r>
              <a:rPr lang="zh-CN" altLang="en-US" sz="3735" b="1" smtClean="0">
                <a:latin typeface="+mn-ea"/>
                <a:ea typeface="+mn-ea"/>
              </a:rPr>
              <a:t>华美瑰丽，富丽堂皇。</a:t>
            </a:r>
            <a:endParaRPr lang="en-US" altLang="zh-CN" sz="3735" b="1">
              <a:latin typeface="+mn-ea"/>
              <a:ea typeface="+mn-ea"/>
            </a:endParaRPr>
          </a:p>
          <a:p>
            <a:pPr>
              <a:lnSpc>
                <a:spcPct val="120000"/>
              </a:lnSpc>
              <a:defRPr/>
            </a:pPr>
            <a:r>
              <a:rPr lang="zh-CN" altLang="en-US" sz="3735" b="1" smtClean="0">
                <a:latin typeface="+mn-ea"/>
                <a:ea typeface="+mn-ea"/>
              </a:rPr>
              <a:t>恐惧。</a:t>
            </a:r>
            <a:endParaRPr lang="en-US" altLang="zh-CN" sz="3735" b="1">
              <a:latin typeface="+mn-ea"/>
              <a:ea typeface="+mn-ea"/>
            </a:endParaRPr>
          </a:p>
          <a:p>
            <a:pPr>
              <a:lnSpc>
                <a:spcPct val="120000"/>
              </a:lnSpc>
              <a:defRPr/>
            </a:pPr>
            <a:r>
              <a:rPr lang="zh-CN" altLang="en-US" sz="3735" b="1" smtClean="0">
                <a:latin typeface="+mn-ea"/>
                <a:ea typeface="+mn-ea"/>
              </a:rPr>
              <a:t>液体很快地流。</a:t>
            </a:r>
          </a:p>
          <a:p>
            <a:pPr>
              <a:lnSpc>
                <a:spcPct val="120000"/>
              </a:lnSpc>
              <a:defRPr/>
            </a:pPr>
            <a:r>
              <a:rPr lang="zh-CN" altLang="en-US" sz="3735" b="1" smtClean="0">
                <a:latin typeface="+mn-ea"/>
                <a:ea typeface="+mn-ea"/>
              </a:rPr>
              <a:t>表示将来还有机会。</a:t>
            </a:r>
            <a:endParaRPr lang="en-US" altLang="zh-CN" sz="3735" b="1">
              <a:latin typeface="+mn-ea"/>
              <a:ea typeface="+mn-ea"/>
            </a:endParaRPr>
          </a:p>
          <a:p>
            <a:pPr>
              <a:lnSpc>
                <a:spcPct val="120000"/>
              </a:lnSpc>
              <a:defRPr/>
            </a:pPr>
            <a:endParaRPr lang="en-US" altLang="zh-CN" sz="3735" b="1">
              <a:latin typeface="+mn-ea"/>
              <a:ea typeface="+mn-ea"/>
            </a:endParaRPr>
          </a:p>
        </p:txBody>
      </p:sp>
      <p:cxnSp>
        <p:nvCxnSpPr>
          <p:cNvPr id="228" name="直接连接符 227"/>
          <p:cNvCxnSpPr>
            <a:endCxn id="227" idx="1"/>
          </p:cNvCxnSpPr>
          <p:nvPr/>
        </p:nvCxnSpPr>
        <p:spPr>
          <a:xfrm>
            <a:off x="3667110" y="3848518"/>
            <a:ext cx="1857388" cy="1308851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230" name="直接连接符 229"/>
          <p:cNvCxnSpPr/>
          <p:nvPr/>
        </p:nvCxnSpPr>
        <p:spPr>
          <a:xfrm flipV="1">
            <a:off x="2491105" y="2372361"/>
            <a:ext cx="1793240" cy="960967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231" name="直接连接符 230"/>
          <p:cNvCxnSpPr/>
          <p:nvPr/>
        </p:nvCxnSpPr>
        <p:spPr>
          <a:xfrm flipV="1">
            <a:off x="2071371" y="3332480"/>
            <a:ext cx="2140585" cy="756920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sp>
        <p:nvSpPr>
          <p:cNvPr id="3" name="文本框 2"/>
          <p:cNvSpPr txBox="1"/>
          <p:nvPr/>
        </p:nvSpPr>
        <p:spPr>
          <a:xfrm>
            <a:off x="453390" y="575521"/>
            <a:ext cx="2659702" cy="830997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800" b="1" u="dbl" smtClean="0">
                <a:solidFill>
                  <a:srgbClr val="92D050"/>
                </a:solidFill>
                <a:uFillTx/>
                <a:latin typeface="黑体" panose="02010609060101010101" pitchFamily="2" charset="-122"/>
                <a:ea typeface="黑体" panose="02010609060101010101" pitchFamily="2" charset="-122"/>
                <a:sym typeface="+mn-ea"/>
              </a:rPr>
              <a:t>词语解释</a:t>
            </a:r>
          </a:p>
        </p:txBody>
      </p:sp>
      <p:cxnSp>
        <p:nvCxnSpPr>
          <p:cNvPr id="17" name="直接连接符 16"/>
          <p:cNvCxnSpPr/>
          <p:nvPr/>
        </p:nvCxnSpPr>
        <p:spPr>
          <a:xfrm flipV="1">
            <a:off x="2627631" y="4581314"/>
            <a:ext cx="1656715" cy="95673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642910" y="1238236"/>
            <a:ext cx="2040943" cy="830997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800" b="1" u="dbl" smtClean="0">
                <a:solidFill>
                  <a:srgbClr val="92D050"/>
                </a:solidFill>
                <a:uFillTx/>
                <a:latin typeface="黑体" panose="02010609060101010101" pitchFamily="2" charset="-122"/>
                <a:ea typeface="黑体" panose="02010609060101010101" pitchFamily="2" charset="-122"/>
                <a:sym typeface="+mn-ea"/>
              </a:rPr>
              <a:t>近义词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714348" y="3238500"/>
            <a:ext cx="2040943" cy="830997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800" b="1" u="dbl" smtClean="0">
                <a:solidFill>
                  <a:srgbClr val="92D050"/>
                </a:solidFill>
                <a:uFillTx/>
                <a:latin typeface="黑体" panose="02010609060101010101" pitchFamily="2" charset="-122"/>
                <a:ea typeface="黑体" panose="02010609060101010101" pitchFamily="2" charset="-122"/>
                <a:sym typeface="+mn-ea"/>
              </a:rPr>
              <a:t>反义词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2714613" y="1593398"/>
            <a:ext cx="1785950" cy="6661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735" b="1" smtClean="0">
                <a:latin typeface="楷体" panose="02010609060101010101" pitchFamily="49" charset="-122"/>
                <a:ea typeface="楷体" panose="02010609060101010101" pitchFamily="49" charset="-122"/>
              </a:rPr>
              <a:t>泻</a:t>
            </a:r>
            <a:r>
              <a:rPr lang="en-US" altLang="zh-CN" sz="3735" b="1" smtClean="0">
                <a:latin typeface="楷体" panose="02010609060101010101" pitchFamily="49" charset="-122"/>
                <a:ea typeface="楷体" panose="02010609060101010101" pitchFamily="49" charset="-122"/>
              </a:rPr>
              <a:t>---</a:t>
            </a:r>
            <a:endParaRPr lang="zh-CN" altLang="en-US" sz="3735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3857620" y="1523988"/>
            <a:ext cx="1143008" cy="6661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735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落</a:t>
            </a:r>
            <a:endParaRPr lang="zh-CN" altLang="en-US" sz="3735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5715009" y="1593398"/>
            <a:ext cx="1785950" cy="6661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735" b="1" smtClean="0">
                <a:latin typeface="楷体" panose="02010609060101010101" pitchFamily="49" charset="-122"/>
                <a:ea typeface="楷体" panose="02010609060101010101" pitchFamily="49" charset="-122"/>
              </a:rPr>
              <a:t>惶</a:t>
            </a:r>
            <a:r>
              <a:rPr lang="en-US" altLang="zh-CN" sz="3735" b="1" smtClean="0">
                <a:latin typeface="楷体" panose="02010609060101010101" pitchFamily="49" charset="-122"/>
                <a:ea typeface="楷体" panose="02010609060101010101" pitchFamily="49" charset="-122"/>
              </a:rPr>
              <a:t>---</a:t>
            </a:r>
            <a:endParaRPr lang="zh-CN" altLang="en-US" sz="3735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6858016" y="1619238"/>
            <a:ext cx="1143008" cy="6661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735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慌</a:t>
            </a:r>
            <a:endParaRPr lang="zh-CN" altLang="en-US" sz="3735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2928927" y="2571745"/>
            <a:ext cx="2624156" cy="1241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735" b="1" smtClean="0">
                <a:latin typeface="楷体" panose="02010609060101010101" pitchFamily="49" charset="-122"/>
                <a:ea typeface="楷体" panose="02010609060101010101" pitchFamily="49" charset="-122"/>
              </a:rPr>
              <a:t>矞矞皇皇</a:t>
            </a:r>
            <a:r>
              <a:rPr lang="en-US" altLang="zh-CN" sz="3735" b="1" smtClean="0">
                <a:latin typeface="楷体" panose="02010609060101010101" pitchFamily="49" charset="-122"/>
                <a:ea typeface="楷体" panose="02010609060101010101" pitchFamily="49" charset="-122"/>
              </a:rPr>
              <a:t>---</a:t>
            </a:r>
            <a:endParaRPr lang="zh-CN" altLang="en-US" sz="3735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5286380" y="2571745"/>
            <a:ext cx="1928826" cy="1241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735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富丽堂皇</a:t>
            </a:r>
            <a:endParaRPr lang="zh-CN" altLang="en-US" sz="3735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2928927" y="3714753"/>
            <a:ext cx="2876570" cy="6661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735" b="1" smtClean="0">
                <a:latin typeface="楷体" panose="02010609060101010101" pitchFamily="49" charset="-122"/>
                <a:ea typeface="楷体" panose="02010609060101010101" pitchFamily="49" charset="-122"/>
              </a:rPr>
              <a:t>矞矞皇皇</a:t>
            </a:r>
            <a:r>
              <a:rPr lang="en-US" altLang="zh-CN" sz="3735" b="1" smtClean="0">
                <a:latin typeface="楷体" panose="02010609060101010101" pitchFamily="49" charset="-122"/>
                <a:ea typeface="楷体" panose="02010609060101010101" pitchFamily="49" charset="-122"/>
              </a:rPr>
              <a:t>---</a:t>
            </a:r>
            <a:endParaRPr lang="zh-CN" altLang="en-US" sz="3735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5429257" y="3714753"/>
            <a:ext cx="2000264" cy="1241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735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破败不堪</a:t>
            </a:r>
            <a:endParaRPr lang="zh-CN" altLang="en-US" sz="3735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2928927" y="4762510"/>
            <a:ext cx="3071834" cy="6661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735" b="1" smtClean="0">
                <a:latin typeface="楷体" panose="02010609060101010101" pitchFamily="49" charset="-122"/>
                <a:ea typeface="楷体" panose="02010609060101010101" pitchFamily="49" charset="-122"/>
              </a:rPr>
              <a:t>来日方长</a:t>
            </a:r>
            <a:r>
              <a:rPr lang="en-US" altLang="zh-CN" sz="3735" b="1" smtClean="0">
                <a:latin typeface="楷体" panose="02010609060101010101" pitchFamily="49" charset="-122"/>
                <a:ea typeface="楷体" panose="02010609060101010101" pitchFamily="49" charset="-122"/>
              </a:rPr>
              <a:t>---</a:t>
            </a:r>
            <a:endParaRPr lang="zh-CN" altLang="en-US" sz="3735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5357818" y="4762510"/>
            <a:ext cx="2571768" cy="6661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735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事不宜迟</a:t>
            </a:r>
            <a:endParaRPr lang="zh-CN" altLang="en-US" sz="3735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/>
          <p:cNvSpPr/>
          <p:nvPr/>
        </p:nvSpPr>
        <p:spPr>
          <a:xfrm>
            <a:off x="206219" y="650452"/>
            <a:ext cx="2933816" cy="748666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265" b="1" u="dbl" smtClean="0">
                <a:solidFill>
                  <a:srgbClr val="92D050"/>
                </a:solidFill>
                <a:latin typeface="黑体" panose="02010609060101010101" pitchFamily="2" charset="-122"/>
                <a:ea typeface="黑体" panose="02010609060101010101" pitchFamily="2" charset="-122"/>
                <a:sym typeface="+mn-ea"/>
              </a:rPr>
              <a:t>近义词辨析</a:t>
            </a:r>
          </a:p>
        </p:txBody>
      </p:sp>
      <p:graphicFrame>
        <p:nvGraphicFramePr>
          <p:cNvPr id="5" name="表格 4"/>
          <p:cNvGraphicFramePr>
            <a:graphicFrameLocks noGrp="1"/>
          </p:cNvGraphicFramePr>
          <p:nvPr/>
        </p:nvGraphicFramePr>
        <p:xfrm>
          <a:off x="714349" y="1525677"/>
          <a:ext cx="7645242" cy="34671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76350"/>
                <a:gridCol w="2034064"/>
                <a:gridCol w="4334828"/>
              </a:tblGrid>
              <a:tr h="57912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2400">
                        <a:latin typeface="+mn-ea"/>
                      </a:endParaRPr>
                    </a:p>
                  </a:txBody>
                  <a:tcPr>
                    <a:solidFill>
                      <a:srgbClr val="FFAF0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>
                          <a:latin typeface="+mn-ea"/>
                        </a:rPr>
                        <a:t>相同点</a:t>
                      </a:r>
                    </a:p>
                  </a:txBody>
                  <a:tcPr>
                    <a:solidFill>
                      <a:srgbClr val="FFAF0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>
                          <a:latin typeface="+mn-ea"/>
                        </a:rPr>
                        <a:t>不同点</a:t>
                      </a:r>
                    </a:p>
                  </a:txBody>
                  <a:tcPr>
                    <a:solidFill>
                      <a:srgbClr val="FFAF01"/>
                    </a:solidFill>
                  </a:tcPr>
                </a:tc>
              </a:tr>
              <a:tr h="165989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2665" b="1">
                        <a:latin typeface="楷体_GB2312" panose="02010609030101010101" charset="-122"/>
                        <a:ea typeface="楷体_GB2312" panose="02010609030101010101" charset="-122"/>
                      </a:endParaRPr>
                    </a:p>
                    <a:p>
                      <a:pPr>
                        <a:buNone/>
                      </a:pPr>
                      <a:r>
                        <a:rPr lang="zh-CN" altLang="en-US" sz="2665" b="1" smtClean="0">
                          <a:latin typeface="楷体_GB2312" panose="02010609030101010101" charset="-122"/>
                          <a:ea typeface="楷体_GB2312" panose="02010609030101010101" charset="-122"/>
                        </a:rPr>
                        <a:t>惶</a:t>
                      </a:r>
                      <a:endParaRPr lang="zh-CN" altLang="en-US" sz="2665" b="1">
                        <a:latin typeface="楷体_GB2312" panose="02010609030101010101" charset="-122"/>
                        <a:ea typeface="楷体_GB2312" panose="02010609030101010101" charset="-122"/>
                      </a:endParaRPr>
                    </a:p>
                  </a:txBody>
                  <a:tcPr>
                    <a:solidFill>
                      <a:srgbClr val="FFE09D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665" b="1">
                        <a:latin typeface="楷体_GB2312" panose="02010609030101010101" charset="-122"/>
                        <a:ea typeface="楷体_GB2312" panose="02010609030101010101" charset="-122"/>
                        <a:sym typeface="+mn-ea"/>
                      </a:endParaRPr>
                    </a:p>
                    <a:p>
                      <a:pPr algn="ctr">
                        <a:buNone/>
                      </a:pPr>
                      <a:endParaRPr lang="zh-CN" altLang="en-US" sz="2665" b="1">
                        <a:latin typeface="楷体_GB2312" panose="02010609030101010101" charset="-122"/>
                        <a:ea typeface="楷体_GB2312" panose="02010609030101010101" charset="-122"/>
                        <a:sym typeface="+mn-ea"/>
                      </a:endParaRPr>
                    </a:p>
                    <a:p>
                      <a:pPr algn="l">
                        <a:buNone/>
                      </a:pPr>
                      <a:endParaRPr lang="en-US" altLang="zh-CN" sz="2665" b="1" smtClean="0">
                        <a:latin typeface="楷体_GB2312" panose="02010609030101010101" charset="-122"/>
                        <a:ea typeface="楷体_GB2312" panose="02010609030101010101" charset="-122"/>
                        <a:sym typeface="+mn-ea"/>
                      </a:endParaRPr>
                    </a:p>
                    <a:p>
                      <a:pPr algn="l">
                        <a:buNone/>
                      </a:pPr>
                      <a:r>
                        <a:rPr lang="zh-CN" altLang="en-US" sz="2665" b="1" smtClean="0">
                          <a:latin typeface="楷体_GB2312" panose="02010609030101010101" charset="-122"/>
                          <a:ea typeface="楷体_GB2312" panose="02010609030101010101" charset="-122"/>
                          <a:sym typeface="+mn-ea"/>
                        </a:rPr>
                        <a:t>指心理不安。</a:t>
                      </a:r>
                      <a:endParaRPr lang="zh-CN" altLang="en-US" sz="2665" b="1">
                        <a:latin typeface="楷体_GB2312" panose="02010609030101010101" charset="-122"/>
                        <a:ea typeface="楷体_GB2312" panose="02010609030101010101" charset="-122"/>
                        <a:sym typeface="+mn-ea"/>
                      </a:endParaRPr>
                    </a:p>
                  </a:txBody>
                  <a:tcPr>
                    <a:solidFill>
                      <a:srgbClr val="FFE09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en-US" altLang="zh-CN" sz="2665" b="1" smtClean="0">
                        <a:solidFill>
                          <a:srgbClr val="FF0000"/>
                        </a:solidFill>
                        <a:latin typeface="楷体_GB2312" panose="02010609030101010101" charset="-122"/>
                        <a:ea typeface="楷体_GB2312" panose="02010609030101010101" charset="-122"/>
                        <a:cs typeface="+mn-ea"/>
                        <a:sym typeface="+mn-ea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665" b="1" smtClean="0">
                          <a:solidFill>
                            <a:srgbClr val="FF0000"/>
                          </a:solidFill>
                          <a:latin typeface="楷体_GB2312" panose="02010609030101010101" charset="-122"/>
                          <a:ea typeface="楷体_GB2312" panose="02010609030101010101" charset="-122"/>
                          <a:cs typeface="+mn-ea"/>
                          <a:sym typeface="+mn-ea"/>
                        </a:rPr>
                        <a:t>惶</a:t>
                      </a:r>
                      <a:r>
                        <a:rPr lang="en-US" altLang="zh-CN" sz="2665" b="1" smtClean="0">
                          <a:solidFill>
                            <a:srgbClr val="FF0000"/>
                          </a:solidFill>
                          <a:latin typeface="楷体_GB2312" panose="02010609030101010101" charset="-122"/>
                          <a:ea typeface="楷体_GB2312" panose="02010609030101010101" charset="-122"/>
                          <a:cs typeface="+mn-ea"/>
                          <a:sym typeface="+mn-ea"/>
                        </a:rPr>
                        <a:t>——</a:t>
                      </a:r>
                      <a:r>
                        <a:rPr lang="zh-CN" altLang="en-US" sz="2665" b="1" smtClean="0">
                          <a:solidFill>
                            <a:srgbClr val="FF0000"/>
                          </a:solidFill>
                          <a:latin typeface="楷体_GB2312" panose="02010609030101010101" charset="-122"/>
                          <a:ea typeface="楷体_GB2312" panose="02010609030101010101" charset="-122"/>
                          <a:cs typeface="+mn-ea"/>
                          <a:sym typeface="+mn-ea"/>
                        </a:rPr>
                        <a:t>恐惧。</a:t>
                      </a:r>
                      <a:endParaRPr lang="zh-CN" altLang="en-US" sz="2665" b="1">
                        <a:solidFill>
                          <a:srgbClr val="FF0000"/>
                        </a:solidFill>
                        <a:latin typeface="楷体_GB2312" panose="02010609030101010101" charset="-122"/>
                        <a:ea typeface="楷体_GB2312" panose="02010609030101010101" charset="-122"/>
                        <a:cs typeface="+mn-ea"/>
                        <a:sym typeface="+mn-ea"/>
                      </a:endParaRPr>
                    </a:p>
                    <a:p>
                      <a:pPr>
                        <a:buNone/>
                      </a:pPr>
                      <a:endParaRPr lang="zh-CN" altLang="en-US" sz="2665" b="1">
                        <a:solidFill>
                          <a:srgbClr val="FF0000"/>
                        </a:solidFill>
                        <a:latin typeface="楷体_GB2312" panose="02010609030101010101" charset="-122"/>
                        <a:ea typeface="楷体_GB2312" panose="02010609030101010101" charset="-122"/>
                        <a:cs typeface="+mn-ea"/>
                        <a:sym typeface="+mn-ea"/>
                      </a:endParaRPr>
                    </a:p>
                  </a:txBody>
                  <a:tcPr>
                    <a:solidFill>
                      <a:srgbClr val="FFE09D"/>
                    </a:solidFill>
                  </a:tcPr>
                </a:tc>
              </a:tr>
              <a:tr h="122809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2665" b="1">
                        <a:latin typeface="楷体_GB2312" panose="02010609030101010101" charset="-122"/>
                        <a:ea typeface="楷体_GB2312" panose="02010609030101010101" charset="-122"/>
                      </a:endParaRPr>
                    </a:p>
                    <a:p>
                      <a:pPr>
                        <a:buNone/>
                      </a:pPr>
                      <a:r>
                        <a:rPr lang="zh-CN" altLang="en-US" sz="2665" b="1" smtClean="0">
                          <a:latin typeface="楷体_GB2312" panose="02010609030101010101" charset="-122"/>
                          <a:ea typeface="楷体_GB2312" panose="02010609030101010101" charset="-122"/>
                        </a:rPr>
                        <a:t>慌</a:t>
                      </a:r>
                      <a:endParaRPr lang="zh-CN" altLang="en-US" sz="2665" b="1">
                        <a:latin typeface="楷体_GB2312" panose="02010609030101010101" charset="-122"/>
                        <a:ea typeface="楷体_GB2312" panose="02010609030101010101" charset="-122"/>
                      </a:endParaRPr>
                    </a:p>
                  </a:txBody>
                  <a:tcPr>
                    <a:solidFill>
                      <a:srgbClr val="FFE09D"/>
                    </a:solidFill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zh-CN" sz="2665" b="1" smtClean="0">
                        <a:solidFill>
                          <a:srgbClr val="FF0000"/>
                        </a:solidFill>
                        <a:latin typeface="楷体_GB2312" panose="02010609030101010101" charset="-122"/>
                        <a:ea typeface="楷体_GB2312" panose="02010609030101010101" charset="-122"/>
                        <a:cs typeface="+mn-ea"/>
                        <a:sym typeface="+mn-ea"/>
                      </a:endParaRPr>
                    </a:p>
                    <a:p>
                      <a:pPr>
                        <a:buNone/>
                      </a:pPr>
                      <a:r>
                        <a:rPr lang="zh-CN" altLang="en-US" sz="2665" b="1" smtClean="0">
                          <a:solidFill>
                            <a:srgbClr val="FF0000"/>
                          </a:solidFill>
                          <a:latin typeface="楷体_GB2312" panose="02010609030101010101" charset="-122"/>
                          <a:ea typeface="楷体_GB2312" panose="02010609030101010101" charset="-122"/>
                          <a:cs typeface="+mn-ea"/>
                          <a:sym typeface="+mn-ea"/>
                        </a:rPr>
                        <a:t>慌</a:t>
                      </a:r>
                      <a:r>
                        <a:rPr lang="en-US" altLang="zh-CN" sz="2665" b="1" smtClean="0">
                          <a:solidFill>
                            <a:srgbClr val="FF0000"/>
                          </a:solidFill>
                          <a:latin typeface="楷体_GB2312" panose="02010609030101010101" charset="-122"/>
                          <a:ea typeface="楷体_GB2312" panose="02010609030101010101" charset="-122"/>
                          <a:cs typeface="+mn-ea"/>
                          <a:sym typeface="+mn-ea"/>
                        </a:rPr>
                        <a:t>——</a:t>
                      </a:r>
                      <a:r>
                        <a:rPr lang="zh-CN" altLang="en-US" sz="2665" b="1" smtClean="0">
                          <a:solidFill>
                            <a:srgbClr val="FF0000"/>
                          </a:solidFill>
                          <a:latin typeface="楷体_GB2312" panose="02010609030101010101" charset="-122"/>
                          <a:ea typeface="楷体_GB2312" panose="02010609030101010101" charset="-122"/>
                          <a:cs typeface="+mn-ea"/>
                          <a:sym typeface="+mn-ea"/>
                        </a:rPr>
                        <a:t>慌乱。</a:t>
                      </a:r>
                      <a:endParaRPr lang="zh-CN" altLang="en-US" sz="2665" b="1">
                        <a:solidFill>
                          <a:srgbClr val="FF0000"/>
                        </a:solidFill>
                        <a:latin typeface="楷体_GB2312" panose="02010609030101010101" charset="-122"/>
                        <a:ea typeface="楷体_GB2312" panose="02010609030101010101" charset="-122"/>
                        <a:cs typeface="+mn-ea"/>
                        <a:sym typeface="+mn-ea"/>
                      </a:endParaRPr>
                    </a:p>
                  </a:txBody>
                  <a:tcPr>
                    <a:solidFill>
                      <a:srgbClr val="FFE09D"/>
                    </a:solidFill>
                  </a:tcPr>
                </a:tc>
              </a:tr>
            </a:tbl>
          </a:graphicData>
        </a:graphic>
      </p:graphicFrame>
      <p:sp>
        <p:nvSpPr>
          <p:cNvPr id="22" name="文本框 21"/>
          <p:cNvSpPr txBox="1"/>
          <p:nvPr/>
        </p:nvSpPr>
        <p:spPr>
          <a:xfrm>
            <a:off x="1071538" y="4859451"/>
            <a:ext cx="7232678" cy="2062103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hangingPunct="1"/>
            <a:endParaRPr lang="zh-CN" altLang="en-US" sz="3200" b="1">
              <a:latin typeface="楷体_GB2312" panose="02010609030101010101" charset="-122"/>
              <a:ea typeface="楷体_GB2312" panose="02010609030101010101" charset="-122"/>
              <a:cs typeface="楷体_GB2312" panose="02010609030101010101" charset="-122"/>
              <a:sym typeface="+mn-ea"/>
            </a:endParaRPr>
          </a:p>
          <a:p>
            <a:r>
              <a:rPr lang="en-US" altLang="zh-CN" sz="3200" b="1">
                <a:latin typeface="楷体_GB2312" panose="02010609030101010101" charset="-122"/>
                <a:ea typeface="楷体_GB2312" panose="02010609030101010101" charset="-122"/>
                <a:cs typeface="黑体" panose="02010609060101010101" pitchFamily="2" charset="-122"/>
                <a:sym typeface="+mn-ea"/>
              </a:rPr>
              <a:t>1</a:t>
            </a:r>
            <a:r>
              <a:rPr lang="en-US" altLang="zh-CN" sz="3200" b="1" smtClean="0">
                <a:latin typeface="楷体_GB2312" panose="02010609030101010101" charset="-122"/>
                <a:ea typeface="楷体_GB2312" panose="02010609030101010101" charset="-122"/>
                <a:cs typeface="黑体" panose="02010609060101010101" pitchFamily="2" charset="-122"/>
                <a:sym typeface="+mn-ea"/>
              </a:rPr>
              <a:t>.</a:t>
            </a:r>
            <a:r>
              <a:rPr lang="zh-CN" altLang="en-US" sz="3200" b="1" smtClean="0">
                <a:latin typeface="楷体_GB2312" panose="02010609030101010101" charset="-122"/>
                <a:ea typeface="楷体_GB2312" panose="02010609030101010101" charset="-122"/>
                <a:cs typeface="黑体" panose="02010609060101010101" pitchFamily="2" charset="-122"/>
                <a:sym typeface="+mn-ea"/>
              </a:rPr>
              <a:t> 在老师面前不必诚（   ）诚恐</a:t>
            </a:r>
            <a:r>
              <a:rPr lang="zh-CN" altLang="en-US" sz="3200" b="1" smtClean="0">
                <a:latin typeface="楷体_GB2312" panose="02010609030101010101" charset="-122"/>
                <a:ea typeface="楷体_GB2312" panose="02010609030101010101" charset="-122"/>
                <a:cs typeface="楷体_GB2312" panose="02010609030101010101" charset="-122"/>
                <a:sym typeface="+mn-ea"/>
              </a:rPr>
              <a:t>。</a:t>
            </a:r>
            <a:endParaRPr lang="zh-CN" altLang="en-US" sz="3200" b="1">
              <a:latin typeface="楷体_GB2312" panose="02010609030101010101" charset="-122"/>
              <a:ea typeface="楷体_GB2312" panose="02010609030101010101" charset="-122"/>
              <a:cs typeface="楷体_GB2312" panose="02010609030101010101" charset="-122"/>
              <a:sym typeface="+mn-ea"/>
            </a:endParaRPr>
          </a:p>
          <a:p>
            <a:r>
              <a:rPr lang="en-US" altLang="zh-CN" sz="3200" b="1">
                <a:latin typeface="楷体_GB2312" panose="02010609030101010101" charset="-122"/>
                <a:ea typeface="楷体_GB2312" panose="02010609030101010101" charset="-122"/>
                <a:cs typeface="黑体" panose="02010609060101010101" pitchFamily="2" charset="-122"/>
                <a:sym typeface="+mn-ea"/>
              </a:rPr>
              <a:t>2</a:t>
            </a:r>
            <a:r>
              <a:rPr lang="en-US" altLang="zh-CN" sz="3200" b="1" smtClean="0">
                <a:latin typeface="楷体_GB2312" panose="02010609030101010101" charset="-122"/>
                <a:ea typeface="楷体_GB2312" panose="02010609030101010101" charset="-122"/>
                <a:cs typeface="黑体" panose="02010609060101010101" pitchFamily="2" charset="-122"/>
                <a:sym typeface="+mn-ea"/>
              </a:rPr>
              <a:t>.</a:t>
            </a:r>
            <a:r>
              <a:rPr lang="zh-CN" altLang="en-US" sz="3200" b="1" smtClean="0">
                <a:latin typeface="楷体_GB2312" panose="02010609030101010101" charset="-122"/>
                <a:ea typeface="楷体_GB2312" panose="02010609030101010101" charset="-122"/>
                <a:cs typeface="黑体" panose="02010609060101010101" pitchFamily="2" charset="-122"/>
                <a:sym typeface="+mn-ea"/>
              </a:rPr>
              <a:t> </a:t>
            </a:r>
            <a:r>
              <a:rPr lang="zh-CN" altLang="en-US" sz="3200" b="1" smtClean="0">
                <a:latin typeface="楷体_GB2312" panose="02010609030101010101" charset="-122"/>
                <a:ea typeface="楷体_GB2312" panose="02010609030101010101" charset="-122"/>
                <a:cs typeface="楷体_GB2312" panose="02010609030101010101" charset="-122"/>
                <a:sym typeface="+mn-ea"/>
              </a:rPr>
              <a:t>他像被雷击中一样</a:t>
            </a:r>
            <a:r>
              <a:rPr lang="en-US" altLang="zh-CN" sz="3200" b="1" smtClean="0">
                <a:latin typeface="楷体_GB2312" panose="02010609030101010101" charset="-122"/>
                <a:ea typeface="楷体_GB2312" panose="02010609030101010101" charset="-122"/>
                <a:cs typeface="楷体_GB2312" panose="02010609030101010101" charset="-122"/>
                <a:sym typeface="+mn-ea"/>
              </a:rPr>
              <a:t>,</a:t>
            </a:r>
            <a:r>
              <a:rPr lang="zh-CN" altLang="en-US" sz="3200" b="1" smtClean="0">
                <a:latin typeface="楷体_GB2312" panose="02010609030101010101" charset="-122"/>
                <a:ea typeface="楷体_GB2312" panose="02010609030101010101" charset="-122"/>
                <a:cs typeface="楷体_GB2312" panose="02010609030101010101" charset="-122"/>
                <a:sym typeface="+mn-ea"/>
              </a:rPr>
              <a:t> 手脚颧抖</a:t>
            </a:r>
            <a:r>
              <a:rPr lang="en-US" altLang="zh-CN" sz="3200" b="1" smtClean="0">
                <a:latin typeface="楷体_GB2312" panose="02010609030101010101" charset="-122"/>
                <a:ea typeface="楷体_GB2312" panose="02010609030101010101" charset="-122"/>
                <a:cs typeface="楷体_GB2312" panose="02010609030101010101" charset="-122"/>
                <a:sym typeface="+mn-ea"/>
              </a:rPr>
              <a:t>,</a:t>
            </a:r>
            <a:r>
              <a:rPr lang="zh-CN" altLang="en-US" sz="3200" b="1" smtClean="0">
                <a:latin typeface="楷体_GB2312" panose="02010609030101010101" charset="-122"/>
                <a:ea typeface="楷体_GB2312" panose="02010609030101010101" charset="-122"/>
                <a:cs typeface="楷体_GB2312" panose="02010609030101010101" charset="-122"/>
                <a:sym typeface="+mn-ea"/>
              </a:rPr>
              <a:t>（    ）作一团。</a:t>
            </a:r>
            <a:endParaRPr lang="zh-CN" altLang="en-US" sz="3200" b="1">
              <a:solidFill>
                <a:srgbClr val="FF00FF"/>
              </a:solidFill>
              <a:latin typeface="楷体_GB2312" panose="02010609030101010101" charset="-122"/>
              <a:ea typeface="楷体_GB2312" panose="02010609030101010101" charset="-122"/>
              <a:cs typeface="楷体_GB2312" panose="02010609030101010101" charset="-122"/>
              <a:sym typeface="+mn-ea"/>
            </a:endParaRPr>
          </a:p>
        </p:txBody>
      </p:sp>
      <p:sp>
        <p:nvSpPr>
          <p:cNvPr id="6" name="文本框 8"/>
          <p:cNvSpPr txBox="1"/>
          <p:nvPr/>
        </p:nvSpPr>
        <p:spPr>
          <a:xfrm>
            <a:off x="4375125" y="5306501"/>
            <a:ext cx="571504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32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ea"/>
                <a:sym typeface="+mn-ea"/>
              </a:rPr>
              <a:t>惶</a:t>
            </a:r>
            <a:endParaRPr lang="en-US" altLang="en-US" sz="32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+mn-ea"/>
              <a:sym typeface="+mn-ea"/>
            </a:endParaRPr>
          </a:p>
        </p:txBody>
      </p:sp>
      <p:sp>
        <p:nvSpPr>
          <p:cNvPr id="7" name="文本框 8"/>
          <p:cNvSpPr txBox="1"/>
          <p:nvPr/>
        </p:nvSpPr>
        <p:spPr>
          <a:xfrm>
            <a:off x="6089637" y="5878005"/>
            <a:ext cx="571504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32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ea"/>
                <a:sym typeface="+mn-ea"/>
              </a:rPr>
              <a:t>慌</a:t>
            </a:r>
            <a:endParaRPr lang="en-US" altLang="en-US" sz="32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+mn-ea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6" grpId="0"/>
      <p:bldP spid="7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文本框 10"/>
          <p:cNvSpPr txBox="1"/>
          <p:nvPr/>
        </p:nvSpPr>
        <p:spPr>
          <a:xfrm>
            <a:off x="511175" y="661956"/>
            <a:ext cx="265970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800" b="1" u="dbl" smtClean="0">
                <a:solidFill>
                  <a:srgbClr val="92D05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词语</a:t>
            </a:r>
            <a:r>
              <a:rPr lang="zh-CN" altLang="en-US" sz="4800" b="1" u="dbl" smtClean="0">
                <a:solidFill>
                  <a:srgbClr val="92D050"/>
                </a:solidFill>
                <a:latin typeface="黑体" panose="02010609060101010101" pitchFamily="2" charset="-122"/>
                <a:ea typeface="黑体" panose="02010609060101010101" pitchFamily="2" charset="-122"/>
                <a:sym typeface="+mn-ea"/>
              </a:rPr>
              <a:t>积累</a:t>
            </a:r>
            <a:endParaRPr lang="zh-CN" altLang="en-US" sz="4800" b="1" u="dbl" smtClean="0">
              <a:solidFill>
                <a:srgbClr val="92D05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128" name="TextBox 127"/>
          <p:cNvSpPr txBox="1"/>
          <p:nvPr/>
        </p:nvSpPr>
        <p:spPr>
          <a:xfrm>
            <a:off x="1428728" y="1523988"/>
            <a:ext cx="5572164" cy="3298339"/>
          </a:xfrm>
          <a:prstGeom prst="rect">
            <a:avLst/>
          </a:prstGeom>
          <a:noFill/>
          <a:ln w="9525"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ts val="5000"/>
              </a:lnSpc>
            </a:pPr>
            <a:r>
              <a:rPr lang="zh-CN" altLang="en-US" sz="3735" b="1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描写</a:t>
            </a:r>
            <a:r>
              <a:rPr lang="zh-CN" altLang="en-US" sz="3735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少年</a:t>
            </a:r>
            <a:r>
              <a:rPr lang="zh-CN" altLang="en-US" sz="3735" b="1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的词语：</a:t>
            </a:r>
            <a:endParaRPr lang="en-US" altLang="zh-CN" sz="3735" b="1" smtClean="0">
              <a:solidFill>
                <a:srgbClr val="00B0F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>
              <a:lnSpc>
                <a:spcPts val="5000"/>
              </a:lnSpc>
            </a:pPr>
            <a:endParaRPr lang="en-US" altLang="zh-CN" sz="3735" b="1" smtClean="0">
              <a:solidFill>
                <a:srgbClr val="150118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>
              <a:lnSpc>
                <a:spcPts val="5000"/>
              </a:lnSpc>
            </a:pPr>
            <a:r>
              <a:rPr lang="zh-CN" altLang="en-US" sz="3735" b="1" smtClean="0">
                <a:solidFill>
                  <a:srgbClr val="150118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后生可畏   意气风发  生机勃勃豆蔻年华   风华正茂  朝气蓬勃</a:t>
            </a:r>
            <a:endParaRPr lang="en-US" altLang="zh-CN" sz="3735" b="1" smtClean="0">
              <a:solidFill>
                <a:srgbClr val="150118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8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https://d.book118.com/746210005224010032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TEMPLATE_SUBCATEGORY" val="0"/>
  <p:tag name="KSO_WM_TEMPLATE_THUMBS_INDEX" val="1"/>
</p:tagLst>
</file>

<file path=ppt/tags/tag62.xml><?xml version="1.0" encoding="utf-8"?>
<p:tagLst xmlns:p="http://schemas.openxmlformats.org/presentationml/2006/main">
  <p:tag name="KSO_WM_UNIT_TABLE_BEAUTIFY" val="smartTable{eaa13177-a745-46c8-a265-5a6fa5e93295}"/>
</p:tagLst>
</file>

<file path=ppt/tags/tag6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0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ns0:objectDefaults xmlns:ns0="http://schemas.openxmlformats.org/drawingml/2006/main"/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ppt/theme/theme3.xml><?xml version="1.0" encoding="utf-8"?>
<a:theme xmlns:r="http://schemas.openxmlformats.org/officeDocument/2006/relationships" xmlns:a="http://schemas.openxmlformats.org/drawingml/2006/main" name="0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9">
      <a:majorFont>
        <a:latin typeface="Arial"/>
        <a:ea typeface="微软雅黑" panose="020b0503020204020204" charset="-122"/>
        <a:cs typeface="Arial"/>
      </a:majorFont>
      <a:minorFont>
        <a:latin typeface="Arial"/>
        <a:ea typeface="微软雅黑" panose="020b0503020204020204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ns0:objectDefaults xmlns:ns0="http://schemas.openxmlformats.org/drawingml/2006/main"/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162</Paragraphs>
  <Slides>31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baseType="lpstr" size="43">
      <vt:lpstr>Arial</vt:lpstr>
      <vt:lpstr>Calibri</vt:lpstr>
      <vt:lpstr>微软雅黑</vt:lpstr>
      <vt:lpstr>楷体</vt:lpstr>
      <vt:lpstr>华文行楷</vt:lpstr>
      <vt:lpstr>黑体</vt:lpstr>
      <vt:lpstr>宋体</vt:lpstr>
      <vt:lpstr>幼圆</vt:lpstr>
      <vt:lpstr>Times New Roman</vt:lpstr>
      <vt:lpstr>楷体_GB2312</vt:lpstr>
      <vt:lpstr>汉仪旗黑-55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2024-09-01T05:17:56.016</cp:lastPrinted>
  <dcterms:created xsi:type="dcterms:W3CDTF">2024-08-31T21:17:56Z</dcterms:created>
  <dcterms:modified xsi:type="dcterms:W3CDTF">2024-08-31T21:17:58Z</dcterms:modified>
</cp:coreProperties>
</file>