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655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64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8E9C5D-1874-4C2F-BAAB-B04C66A3C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28CE8-21D8-45CA-B0F3-9737B92E9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DC4C83-CB99-47DB-A6AF-B0F10AFD4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14F575-A6D8-4E73-9870-76B925AD06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EEA572-4F7F-4929-AA71-3866E7828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4E2870-D1B8-43B6-A922-3264B3F6B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E65FDF-ECC3-4867-ABC9-BC8E369BA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E289A4-F46C-4A80-96FB-9D8F5A057F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D82B31-F107-4362-BAC9-BBDE45784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31264-02C7-4B3B-81A9-EC873DF911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014DE-777F-4C09-9156-B85D4E378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tIns="144145" anchor="t" anchorCtr="0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11500" b="1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vert="horz" lIns="0" tIns="179705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tags" Target="../tags/tag72.xml" /><Relationship Id="rId16" Type="http://schemas.openxmlformats.org/officeDocument/2006/relationships/tags" Target="../tags/tag73.xml" /><Relationship Id="rId17" Type="http://schemas.openxmlformats.org/officeDocument/2006/relationships/tags" Target="../tags/tag74.xml" /><Relationship Id="rId18" Type="http://schemas.openxmlformats.org/officeDocument/2006/relationships/tags" Target="../tags/tag75.xml" /><Relationship Id="rId19" Type="http://schemas.openxmlformats.org/officeDocument/2006/relationships/tags" Target="../tags/tag7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96549" r:id="rId2"/>
    <p:sldLayoutId id="2147496550" r:id="rId3"/>
    <p:sldLayoutId id="2147496551" r:id="rId4"/>
    <p:sldLayoutId id="2147496552" r:id="rId5"/>
    <p:sldLayoutId id="2147496553" r:id="rId6"/>
    <p:sldLayoutId id="2147496554" r:id="rId7"/>
    <p:sldLayoutId id="2147496555" r:id="rId8"/>
    <p:sldLayoutId id="2147496556" r:id="rId9"/>
    <p:sldLayoutId id="2147496557" r:id="rId10"/>
    <p:sldLayoutId id="214749655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tags" Target="../tags/tag101.xml" /><Relationship Id="rId6" Type="http://schemas.openxmlformats.org/officeDocument/2006/relationships/tags" Target="../tags/tag102.xml" /><Relationship Id="rId7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5.xml" /><Relationship Id="rId11" Type="http://schemas.openxmlformats.org/officeDocument/2006/relationships/tags" Target="../tags/tag126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7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2310011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县级公立医院医疗废物登记交接制度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20X-XX-XX</a:t>
            </a:r>
            <a:endParaRPr lang="en-US" alt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24" name="序号"/>
          <p:cNvSpPr txBox="1"/>
          <p:nvPr>
            <p:custDataLst>
              <p:tags r:id="rId3"/>
            </p:custDataLst>
          </p:nvPr>
        </p:nvSpPr>
        <p:spPr>
          <a:xfrm>
            <a:off x="11715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4"/>
            </p:custDataLst>
          </p:nvPr>
        </p:nvSpPr>
        <p:spPr>
          <a:xfrm>
            <a:off x="11715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登记交接制度的目的和意义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5"/>
            </p:custDataLst>
          </p:nvPr>
        </p:nvSpPr>
        <p:spPr>
          <a:xfrm>
            <a:off x="487362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6"/>
            </p:custDataLst>
          </p:nvPr>
        </p:nvSpPr>
        <p:spPr>
          <a:xfrm>
            <a:off x="487362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登记交接制度的基本原则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7"/>
            </p:custDataLst>
          </p:nvPr>
        </p:nvSpPr>
        <p:spPr>
          <a:xfrm>
            <a:off x="8575675" y="1962150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8"/>
            </p:custDataLst>
          </p:nvPr>
        </p:nvSpPr>
        <p:spPr>
          <a:xfrm>
            <a:off x="8575675" y="2767965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登记交接的具体要求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9"/>
            </p:custDataLst>
          </p:nvPr>
        </p:nvSpPr>
        <p:spPr>
          <a:xfrm>
            <a:off x="302260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10"/>
            </p:custDataLst>
          </p:nvPr>
        </p:nvSpPr>
        <p:spPr>
          <a:xfrm>
            <a:off x="302260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登记交接的程序和方法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1"/>
            </p:custDataLst>
          </p:nvPr>
        </p:nvSpPr>
        <p:spPr>
          <a:xfrm>
            <a:off x="6724650" y="3674745"/>
            <a:ext cx="2447925" cy="1249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200" b="1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lang="en-US" sz="7200" b="1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2"/>
            </p:custDataLst>
          </p:nvPr>
        </p:nvSpPr>
        <p:spPr>
          <a:xfrm>
            <a:off x="6724650" y="4480560"/>
            <a:ext cx="2447925" cy="720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400"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登记交接的注意事项</a:t>
            </a:r>
            <a:endParaRPr lang="zh-CN" altLang="en-US" sz="2400" b="1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登记交接制度的目的和意义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确保医疗废物安全、规范地处理</a:t>
            </a:r>
            <a:endParaRPr lang="zh-CN" altLang="en-US"/>
          </a:p>
        </p:txBody>
      </p:sp>
      <p:sp>
        <p:nvSpPr>
          <p:cNvPr id="1048910" name="矩形 5"/>
          <p:cNvSpPr/>
          <p:nvPr>
            <p:custDataLst>
              <p:tags r:id="rId2"/>
            </p:custDataLst>
          </p:nvPr>
        </p:nvSpPr>
        <p:spPr>
          <a:xfrm>
            <a:off x="1020871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2" name="矩形 10"/>
          <p:cNvSpPr/>
          <p:nvPr>
            <p:custDataLst>
              <p:tags r:id="rId3"/>
            </p:custDataLst>
          </p:nvPr>
        </p:nvSpPr>
        <p:spPr>
          <a:xfrm>
            <a:off x="1670771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4"/>
            </p:custDataLst>
          </p:nvPr>
        </p:nvSpPr>
        <p:spPr>
          <a:xfrm>
            <a:off x="1305120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目的：确保医疗废物得到及时、安全、规范地处理，防止疾病传播和环境污染。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8916" name="矩形 6"/>
          <p:cNvSpPr/>
          <p:nvPr>
            <p:custDataLst>
              <p:tags r:id="rId5"/>
            </p:custDataLst>
          </p:nvPr>
        </p:nvSpPr>
        <p:spPr>
          <a:xfrm>
            <a:off x="6420950" y="1373590"/>
            <a:ext cx="4750180" cy="48043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18" name="矩形 11"/>
          <p:cNvSpPr/>
          <p:nvPr>
            <p:custDataLst>
              <p:tags r:id="rId6"/>
            </p:custDataLst>
          </p:nvPr>
        </p:nvSpPr>
        <p:spPr>
          <a:xfrm>
            <a:off x="7107612" y="1364400"/>
            <a:ext cx="975323" cy="505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7"/>
            </p:custDataLst>
          </p:nvPr>
        </p:nvSpPr>
        <p:spPr>
          <a:xfrm>
            <a:off x="6705199" y="2694398"/>
            <a:ext cx="4181844" cy="25370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意义：登记交接制度是医疗废物管理的重要环节，有利于提高医疗废物处理效率和管理水平，保障人民健康和环境安全。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防止医疗废物泄漏和扩散</a:t>
            </a:r>
            <a:endParaRPr lang="zh-CN" altLang="en-US"/>
          </a:p>
        </p:txBody>
      </p:sp>
      <p:sp>
        <p:nvSpPr>
          <p:cNvPr id="1048956" name="矩形 3"/>
          <p:cNvSpPr/>
          <p:nvPr>
            <p:custDataLst>
              <p:tags r:id="rId2"/>
            </p:custDataLst>
          </p:nvPr>
        </p:nvSpPr>
        <p:spPr>
          <a:xfrm>
            <a:off x="1391850" y="2152542"/>
            <a:ext cx="9961766" cy="1480593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58" name="矩形 13"/>
          <p:cNvSpPr/>
          <p:nvPr>
            <p:custDataLst>
              <p:tags r:id="rId3"/>
            </p:custDataLst>
          </p:nvPr>
        </p:nvSpPr>
        <p:spPr>
          <a:xfrm>
            <a:off x="838200" y="2152542"/>
            <a:ext cx="270160" cy="148059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0" name="文本框 4"/>
          <p:cNvSpPr txBox="1"/>
          <p:nvPr>
            <p:custDataLst>
              <p:tags r:id="rId4"/>
            </p:custDataLst>
          </p:nvPr>
        </p:nvSpPr>
        <p:spPr>
          <a:xfrm>
            <a:off x="1678048" y="2280019"/>
            <a:ext cx="9531658" cy="122481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目的：确保医疗废物得到安全、有效的管理和处置，防止其泄漏和扩散，保护环境和公众健康。</a:t>
            </a:r>
            <a:endParaRPr lang="zh-CN" altLang="en-US" sz="2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39"/>
          <p:cNvSpPr/>
          <p:nvPr>
            <p:custDataLst>
              <p:tags r:id="rId5"/>
            </p:custDataLst>
          </p:nvPr>
        </p:nvSpPr>
        <p:spPr>
          <a:xfrm>
            <a:off x="1391850" y="3909725"/>
            <a:ext cx="9961766" cy="1480593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4" name="矩形 5"/>
          <p:cNvSpPr/>
          <p:nvPr>
            <p:custDataLst>
              <p:tags r:id="rId6"/>
            </p:custDataLst>
          </p:nvPr>
        </p:nvSpPr>
        <p:spPr>
          <a:xfrm>
            <a:off x="838200" y="3909725"/>
            <a:ext cx="270160" cy="1480593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66" name="文本框 41"/>
          <p:cNvSpPr txBox="1"/>
          <p:nvPr>
            <p:custDataLst>
              <p:tags r:id="rId7"/>
            </p:custDataLst>
          </p:nvPr>
        </p:nvSpPr>
        <p:spPr>
          <a:xfrm>
            <a:off x="1678048" y="4037827"/>
            <a:ext cx="9531658" cy="122481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41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意义：登记交接制度是医疗废物管理的重要组成部分，通过规范化的管理流程，确保医疗废物的安全处置，降低环境污染和公共卫生风险。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保障医护人员和患者的健康</a:t>
            </a:r>
            <a:endParaRPr lang="zh-CN" altLang="en-US"/>
          </a:p>
        </p:txBody>
      </p:sp>
      <p:sp>
        <p:nvSpPr>
          <p:cNvPr id="104900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减少医疗废物对环境和健康的危害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保障医护人员的职业安全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提高医疗质量和安全水平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维护患者的健康权益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登记交接制度的基本原则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分类管理原则</a:t>
            </a:r>
            <a:endParaRPr lang="zh-CN" altLang="en-US"/>
          </a:p>
        </p:txBody>
      </p:sp>
      <p:sp>
        <p:nvSpPr>
          <p:cNvPr id="1049080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医疗废物分类：根据医疗废物的性质和危险程度，将其分为感染性、病理性、损伤性、药物性及化学性废物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分类管理：对不同类型的医疗废物进行分类收集、运输、暂存和处置，确保医疗废物得到安全、有效的处理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分类标识：对不同类别的医疗废物进行标识，以便识别和管理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分类处理：根据医疗废物的性质和危险程度，采取不同的处理方式，确保处理效果符合相关规定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及时登记原则</a:t>
            </a:r>
            <a:endParaRPr lang="zh-CN" altLang="en-US"/>
          </a:p>
        </p:txBody>
      </p:sp>
      <p:sp>
        <p:nvSpPr>
          <p:cNvPr id="1049138" name="任意多边形 20"/>
          <p:cNvSpPr/>
          <p:nvPr>
            <p:custDataLst>
              <p:tags r:id="rId2"/>
            </p:custDataLst>
          </p:nvPr>
        </p:nvSpPr>
        <p:spPr>
          <a:xfrm rot="2700000">
            <a:off x="2933171" y="1364400"/>
            <a:ext cx="1292038" cy="1294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2574595" y="3113281"/>
            <a:ext cx="2009654" cy="3065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医疗废物产生后，应当及时进行登记。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2"/>
          <p:cNvSpPr/>
          <p:nvPr>
            <p:custDataLst>
              <p:tags r:id="rId4"/>
            </p:custDataLst>
          </p:nvPr>
        </p:nvSpPr>
        <p:spPr>
          <a:xfrm>
            <a:off x="2707912" y="2733033"/>
            <a:ext cx="1743166" cy="123443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4" name="任意多边形 18"/>
          <p:cNvSpPr/>
          <p:nvPr>
            <p:custDataLst>
              <p:tags r:id="rId5"/>
            </p:custDataLst>
          </p:nvPr>
        </p:nvSpPr>
        <p:spPr>
          <a:xfrm rot="5400000">
            <a:off x="5450431" y="1364400"/>
            <a:ext cx="1292038" cy="1294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5091198" y="3113281"/>
            <a:ext cx="2009654" cy="3065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登记内容应当包括医疗废物的来源、种类、重量或者数量、交接时间、处置方式等信息。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3"/>
          <p:cNvSpPr/>
          <p:nvPr>
            <p:custDataLst>
              <p:tags r:id="rId7"/>
            </p:custDataLst>
          </p:nvPr>
        </p:nvSpPr>
        <p:spPr>
          <a:xfrm>
            <a:off x="5224515" y="2733033"/>
            <a:ext cx="1743166" cy="123443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7966377" y="1364400"/>
            <a:ext cx="1292038" cy="1294282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7607801" y="3113281"/>
            <a:ext cx="2009654" cy="3065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登记资料应当真实、完整、准确，并按照规定归档保存。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4"/>
          <p:cNvSpPr/>
          <p:nvPr>
            <p:custDataLst>
              <p:tags r:id="rId10"/>
            </p:custDataLst>
          </p:nvPr>
        </p:nvSpPr>
        <p:spPr>
          <a:xfrm>
            <a:off x="7740461" y="2733033"/>
            <a:ext cx="1743166" cy="123443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签字确认原则</a:t>
            </a:r>
            <a:endParaRPr lang="zh-CN" altLang="en-US"/>
          </a:p>
        </p:txBody>
      </p:sp>
      <p:sp>
        <p:nvSpPr>
          <p:cNvPr id="1049190" name="矩形 31"/>
          <p:cNvSpPr/>
          <p:nvPr>
            <p:custDataLst>
              <p:tags r:id="rId2"/>
            </p:custDataLst>
          </p:nvPr>
        </p:nvSpPr>
        <p:spPr>
          <a:xfrm>
            <a:off x="1430814" y="1364400"/>
            <a:ext cx="9331742" cy="143902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登记交接双方必须在交接单上签字确认，确保交接过程完整、准确。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"/>
          <p:cNvSpPr/>
          <p:nvPr>
            <p:custDataLst>
              <p:tags r:id="rId3"/>
            </p:custDataLst>
          </p:nvPr>
        </p:nvSpPr>
        <p:spPr>
          <a:xfrm>
            <a:off x="1430814" y="3051487"/>
            <a:ext cx="9331742" cy="143902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交接单应详细记录医疗废物的种类、数量、重量等信息，并由交接双方共同核对。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5"/>
          <p:cNvSpPr/>
          <p:nvPr>
            <p:custDataLst>
              <p:tags r:id="rId4"/>
            </p:custDataLst>
          </p:nvPr>
        </p:nvSpPr>
        <p:spPr>
          <a:xfrm>
            <a:off x="1430814" y="4738574"/>
            <a:ext cx="9331742" cy="143902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签字确认原则旨在确保医疗废物交接过程的规范性和准确性，防止出现漏洞和差错。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责任追究原则</a:t>
            </a:r>
            <a:endParaRPr lang="zh-CN" altLang="en-US"/>
          </a:p>
        </p:txBody>
      </p:sp>
      <p:sp>
        <p:nvSpPr>
          <p:cNvPr id="104923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3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对于违反登记交接制度的行为，应依法追究相关责任人的责任，包括但不限于行政处罚、刑事责任等。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登记交接制度要求对医疗废物的产生、收集、运输、处置等全过程进行详细记录，确保可追溯和可查证。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登记交接制度应明确责任追究的具体程序和标准，确保制度执行的公正性和透明度。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责任追究原则旨在强化相关人员的责任意识，提高医疗废物管理的规范性和有效性，保障公众健康和环境安全。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登记交接的具体要求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登记表格的制定和填写</a:t>
            </a:r>
            <a:endParaRPr lang="zh-CN" altLang="en-US"/>
          </a:p>
        </p:txBody>
      </p:sp>
      <p:sp>
        <p:nvSpPr>
          <p:cNvPr id="1049316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登记表格应定期更新，以适应医疗废物处理的新要求和变化。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登记表格的填写应规范、准确、完整，以便于数据的统计和分析。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登记表格应包括医疗废物的产生科室、种类、重量、处置方式等信息。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登记表格应简洁明了，方便填写和查看。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https://d.book118.com/746231001112010101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24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72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标题"/>
  <p:tag name="KSO_WM_UNIT_TYPE" val="a"/>
  <p:tag name="KSO_WM_UNIT_VALUE" val="3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2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1"/>
  <p:tag name="KSO_WM_UNIT_INDEX" val="1"/>
  <p:tag name="KSO_WM_UNIT_LAYERLEVEL" val="1"/>
  <p:tag name="KSO_WM_UNIT_NOCLEAR" val="0"/>
  <p:tag name="KSO_WM_UNIT_PRESET_TEXT" val="汇报时间：20X-XX-XX"/>
  <p:tag name="KSO_WM_UNIT_SUBTYPE" val="c"/>
  <p:tag name="KSO_WM_UNIT_TYPE" val="f"/>
  <p:tag name="KSO_WM_UNIT_VALUE" val="8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44"/>
</p:tagLst>
</file>

<file path=ppt/tags/tag82.xml><?xml version="1.0" encoding="utf-8"?>
<p:tagLst xmlns:p="http://schemas.openxmlformats.org/presentationml/2006/main">
  <p:tag name="KSO_WM_BEAUTIFY_FLAG" val="#wm#"/>
  <p:tag name="KSO_WM_SLIDE_ID" val="custom20230982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6.3,&quot;width&quot;:775.75}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2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1"/>
  <p:tag name="KSO_WM_UNIT_INDEX" val="1_1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1*l_h_i*1_1_2"/>
  <p:tag name="KSO_WM_UNIT_INDEX" val="1_1_2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1"/>
  <p:tag name="KSO_WM_UNIT_INDEX" val="1_2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1*l_h_i*1_2_2"/>
  <p:tag name="KSO_WM_UNIT_INDEX" val="1_2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1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16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2*l_h_i*1_1_1"/>
  <p:tag name="KSO_WM_UNIT_INDEX" val="1_1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2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2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2*l_h_i*1_2_1"/>
  <p:tag name="KSO_WM_UNIT_INDEX" val="1_2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2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2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2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2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2*l_h_i*1_3_2"/>
  <p:tag name="KSO_WM_UNIT_INDEX" val="1_3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2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2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2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0"/>
  <p:tag name="KSO_WM_UNIT_DIAGRAM_ISNUMVISUAL" val="0"/>
  <p:tag name="KSO_WM_UNIT_DIAGRAM_ISREFERUNIT" val="0"/>
  <p:tag name="KSO_WM_UNIT_HIGHLIGHT" val="0"/>
  <p:tag name="KSO_WM_UNIT_ID" val="custom2023098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4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2"/>
  <p:tag name="KSO_WM_UNIT_COMPATIBLE" val="1"/>
  <p:tag name="KSO_WM_UNIT_DIAGRAM_ISNUMVISUAL" val="0"/>
  <p:tag name="KSO_WM_UNIT_DIAGRAM_ISREFERUNIT" val="0"/>
  <p:tag name="KSO_WM_UNIT_HIGHLIGHT" val="0"/>
  <p:tag name="KSO_WM_UNIT_ID" val="custom20230982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1.xml><?xml version="1.0" encoding="utf-8"?>
<p:tagLst xmlns:p="http://schemas.openxmlformats.org/presentationml/2006/main">
  <p:tag name="KSO_WM_BEAUTIFY_FLAG" val="#wm#"/>
  <p:tag name="KSO_WM_SLIDE_ID" val="custom20230982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2"/>
  <p:tag name="KSO_WM_TEMPLATE_MASTER_TYPE" val="0"/>
  <p:tag name="KSO_WM_TEMPLATE_SUBCATEGORY" val="29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Wingdings</vt:lpstr>
      <vt:lpstr>Office Theme</vt:lpstr>
      <vt:lpstr>县级公立医院医疗废物登记交接制度</vt:lpstr>
      <vt:lpstr>目录</vt:lpstr>
      <vt:lpstr>登记交接制度的目的和意义</vt:lpstr>
      <vt:lpstr>确保医疗废物安全、规范地处理</vt:lpstr>
      <vt:lpstr>防止医疗废物泄漏和扩散</vt:lpstr>
      <vt:lpstr>保障医护人员和患者的健康</vt:lpstr>
      <vt:lpstr>登记交接制度的基本原则</vt:lpstr>
      <vt:lpstr>分类管理原则</vt:lpstr>
      <vt:lpstr>及时登记原则</vt:lpstr>
      <vt:lpstr>签字确认原则</vt:lpstr>
      <vt:lpstr>责任追究原则</vt:lpstr>
      <vt:lpstr>登记交接的具体要求</vt:lpstr>
      <vt:lpstr>登记表格的制定和填写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2024-09-25T21:57:13.915</cp:lastPrinted>
  <dcterms:created xsi:type="dcterms:W3CDTF">2024-09-25T13:57:13Z</dcterms:created>
  <dcterms:modified xsi:type="dcterms:W3CDTF">2024-09-25T13:57:15Z</dcterms:modified>
</cp:coreProperties>
</file>