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TUDJRI+MS-UIGothic"/>
      <p:regular r:id="rId15"/>
    </p:embeddedFont>
    <p:embeddedFont>
      <p:font typeface="IFOPIH+SLHQHU+ArialMT"/>
      <p:regular r:id="rId16"/>
    </p:embeddedFont>
    <p:embeddedFont>
      <p:font typeface="QVOKDV+RCCFPL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737E0-7D4A-42AE-A957-CB3D2440C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B5F41-EAF2-4D49-8FD2-879C1F8B6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6421F-FEFB-4BBC-8731-706E8A989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5DD72-89F3-4843-B239-CC25916F1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702945-8625-4C48-A8D5-365B0D44D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27FB4-3099-4026-A1CD-D1B70E985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03E6FD-8CC5-4A26-AFB8-3940C398C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60A99-E116-4AE3-8D53-DF824509E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F33CB-D8A7-47CE-8885-59B78B9C9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DF76E-6356-45A6-A0E9-EC3D498B1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C1F27-80FF-4002-A450-8FA455210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4020412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3884" y="2841509"/>
            <a:ext cx="1012126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TUDJRI+MS-UIGothic"/>
                <a:cs typeface="TUDJRI+MS-UIGothic"/>
              </a:rPr>
              <a:t>成本核算的要求和基本程序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608A"/>
                </a:solidFill>
                <a:latin typeface="TUDJRI+MS-UIGothic"/>
                <a:cs typeface="TUDJR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5269" y="2387155"/>
            <a:ext cx="3404620" cy="1343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IFOPIH+SLHQHU+ArialMT"/>
                <a:cs typeface="IFOPIH+SLHQHU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TUDJRI+MS-UIGothic"/>
                <a:cs typeface="TUDJRI+MS-UIGothic"/>
              </a:rPr>
              <a:t>成本核算的基本概念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IFOPIH+SLHQHU+ArialMT"/>
                <a:cs typeface="IFOPIH+SLHQHU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TUDJRI+MS-UIGothic"/>
                <a:cs typeface="TUDJRI+MS-UIGothic"/>
              </a:rPr>
              <a:t>成本核算的要求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5269" y="3506660"/>
            <a:ext cx="3404620" cy="1343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IFOPIH+SLHQHU+ArialMT"/>
                <a:cs typeface="IFOPIH+SLHQHU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TUDJRI+MS-UIGothic"/>
                <a:cs typeface="TUDJRI+MS-UIGothic"/>
              </a:rPr>
              <a:t>成本核算的基本程序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IFOPIH+SLHQHU+ArialMT"/>
                <a:cs typeface="IFOPIH+SLHQHU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TUDJRI+MS-UIGothic"/>
                <a:cs typeface="TUDJRI+MS-UIGothic"/>
              </a:rPr>
              <a:t>成本核算的方法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525269" y="4626165"/>
            <a:ext cx="4089341" cy="13435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IFOPIH+SLHQHU+ArialMT"/>
                <a:cs typeface="IFOPIH+SLHQHU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TUDJRI+MS-UIGothic"/>
                <a:cs typeface="TUDJRI+MS-UIGothic"/>
              </a:rPr>
              <a:t>成本核算的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608A"/>
                </a:solidFill>
                <a:latin typeface="TUDJRI+MS-UIGothic"/>
                <a:cs typeface="TUDJRI+MS-UIGothic"/>
              </a:rPr>
              <a:t>化建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IFOPIH+SLHQHU+ArialMT"/>
                <a:cs typeface="IFOPIH+SLHQHU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TUDJRI+MS-UIGothic"/>
                <a:cs typeface="TUDJRI+MS-UIGothic"/>
              </a:rPr>
              <a:t>成本核算的未来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608A"/>
                </a:solidFill>
                <a:latin typeface="TUDJRI+MS-UIGothic"/>
                <a:cs typeface="TUDJRI+MS-UIGothic"/>
              </a:rPr>
              <a:t>展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TUDJRI+MS-UIGothic"/>
                <a:cs typeface="TUDJRI+MS-UIGothic"/>
              </a:rPr>
              <a:t>成本核算的基本概念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TUDJRI+MS-UIGothic"/>
                <a:cs typeface="TUDJRI+MS-UIGothic"/>
              </a:rPr>
              <a:t>成本核算的定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TUDJRI+MS-UIGothic"/>
                <a:cs typeface="TUDJRI+MS-UIGothic"/>
              </a:rPr>
              <a:t>成本核算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54289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是指企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根据会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制度和企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管理要求，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产经营过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程中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实际发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生的成本、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用按照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定的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象和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8240" y="2435712"/>
            <a:ext cx="84104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集、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汇总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、分配、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算出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位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品的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成本和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成本，以确定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成本数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的一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核算工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98240" y="274432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20800" y="42282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TUDJRI+MS-UIGothic"/>
                <a:cs typeface="TUDJRI+MS-UIGothic"/>
              </a:rPr>
              <a:t>成本核算的分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20800" y="4675358"/>
            <a:ext cx="84104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根据不同的分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类标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准，成本核算可以分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不同的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型。例如，按照成本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性，成本核算可以分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固定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成本和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成本；按照可控性，成本核算可以分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可控成本和不可控成本；按照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决策，成本核算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可以分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相关成本和无关成本等。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TUDJRI+MS-UIGothic"/>
                <a:cs typeface="TUDJRI+MS-UIGothic"/>
              </a:rPr>
              <a:t>成本核算的重要性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421862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08A"/>
                </a:solidFill>
                <a:latin typeface="TUDJRI+MS-UIGothic"/>
                <a:cs typeface="TUDJRI+MS-UIGothic"/>
              </a:rPr>
              <a:t>准确反映企</a:t>
            </a:r>
            <a:r>
              <a:rPr sz="1600">
                <a:solidFill>
                  <a:srgbClr val="00608A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00608A"/>
                </a:solidFill>
                <a:latin typeface="TUDJRI+MS-UIGothic"/>
                <a:cs typeface="TUDJRI+MS-UIGothic"/>
              </a:rPr>
              <a:t>生</a:t>
            </a:r>
            <a:r>
              <a:rPr sz="1600">
                <a:solidFill>
                  <a:srgbClr val="00608A"/>
                </a:solidFill>
                <a:latin typeface="SimSun"/>
                <a:cs typeface="SimSun"/>
              </a:rPr>
              <a:t>产经营过</a:t>
            </a:r>
            <a:r>
              <a:rPr sz="1600">
                <a:solidFill>
                  <a:srgbClr val="00608A"/>
                </a:solidFill>
                <a:latin typeface="TUDJRI+MS-UIGothic"/>
                <a:cs typeface="TUDJRI+MS-UIGothic"/>
              </a:rPr>
              <a:t>程中的耗</a:t>
            </a:r>
            <a:r>
              <a:rPr sz="1600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1600">
                <a:solidFill>
                  <a:srgbClr val="00608A"/>
                </a:solidFill>
                <a:latin typeface="TUDJRI+MS-UIGothic"/>
                <a:cs typeface="TUDJRI+MS-UIGothic"/>
              </a:rPr>
              <a:t>水平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55706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科学的成本核算方法，可以准确反映企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在生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产经营过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程中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生的各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耗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229156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决策者提供科学的决策依据。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172459"/>
            <a:ext cx="257772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08A"/>
                </a:solidFill>
                <a:latin typeface="TUDJRI+MS-UIGothic"/>
                <a:cs typeface="TUDJRI+MS-UIGothic"/>
              </a:rPr>
              <a:t>有利于企</a:t>
            </a:r>
            <a:r>
              <a:rPr sz="1600">
                <a:solidFill>
                  <a:srgbClr val="00608A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00608A"/>
                </a:solidFill>
                <a:latin typeface="TUDJRI+MS-UIGothic"/>
                <a:cs typeface="TUDJRI+MS-UIGothic"/>
              </a:rPr>
              <a:t>加</a:t>
            </a:r>
            <a:r>
              <a:rPr sz="1600">
                <a:solidFill>
                  <a:srgbClr val="00608A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00608A"/>
                </a:solidFill>
                <a:latin typeface="TUDJRI+MS-UIGothic"/>
                <a:cs typeface="TUDJRI+MS-UIGothic"/>
              </a:rPr>
              <a:t>成本控制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3703173"/>
            <a:ext cx="75570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成本核算，企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可以了解自身在生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产经营过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程中的成本控制情况，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存在的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不足，采取相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的措施加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成本控制。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4892675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08A"/>
                </a:solidFill>
                <a:latin typeface="TUDJRI+MS-UIGothic"/>
                <a:cs typeface="TUDJRI+MS-UIGothic"/>
              </a:rPr>
              <a:t>提高企</a:t>
            </a:r>
            <a:r>
              <a:rPr sz="1600">
                <a:solidFill>
                  <a:srgbClr val="00608A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00608A"/>
                </a:solidFill>
                <a:latin typeface="TUDJRI+MS-UIGothic"/>
                <a:cs typeface="TUDJRI+MS-UIGothic"/>
              </a:rPr>
              <a:t>的</a:t>
            </a:r>
            <a:r>
              <a:rPr sz="1600">
                <a:solidFill>
                  <a:srgbClr val="00608A"/>
                </a:solidFill>
                <a:latin typeface="SimSun"/>
                <a:cs typeface="SimSun"/>
              </a:rPr>
              <a:t>经济</a:t>
            </a:r>
            <a:r>
              <a:rPr sz="1600">
                <a:solidFill>
                  <a:srgbClr val="00608A"/>
                </a:solidFill>
                <a:latin typeface="TUDJRI+MS-UIGothic"/>
                <a:cs typeface="TUDJRI+MS-UIGothic"/>
              </a:rPr>
              <a:t>效益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30725" y="5423387"/>
            <a:ext cx="742458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有效的成本核算，企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可以降低生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成本、提高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量、增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争力，从而提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高企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E0E07"/>
                </a:solidFill>
                <a:latin typeface="TUDJRI+MS-UIGothic"/>
                <a:cs typeface="TUDJRI+MS-UIGothic"/>
              </a:rPr>
              <a:t>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TUDJRI+MS-UIGothic"/>
                <a:cs typeface="TUDJRI+MS-UIGothic"/>
              </a:rPr>
              <a:t>成本核算的分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TUDJRI+MS-UIGothic"/>
                <a:cs typeface="TUDJRI+MS-UIGothic"/>
              </a:rPr>
              <a:t>直接成本和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2300" spc="25">
                <a:solidFill>
                  <a:srgbClr val="FFFFFF"/>
                </a:solidFill>
                <a:latin typeface="TUDJRI+MS-UIGothic"/>
                <a:cs typeface="TUDJRI+MS-UIGothic"/>
              </a:rPr>
              <a:t>接成本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根据是否直接用于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，成本核算可以分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直接成本和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接成本。直接成本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是指直接用于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的成本，如原材料、人工等；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接成本是指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接用于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的成本，如制造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用、管理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用等。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TUDJRI+MS-UIGothic"/>
                <a:cs typeface="TUDJRI+MS-UIGothic"/>
              </a:rPr>
              <a:t>生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FFFFFF"/>
                </a:solidFill>
                <a:latin typeface="TUDJRI+MS-UIGothic"/>
                <a:cs typeface="TUDJRI+MS-UIGothic"/>
              </a:rPr>
              <a:t>成本和非生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FFFFFF"/>
                </a:solidFill>
                <a:latin typeface="TUDJRI+MS-UIGothic"/>
                <a:cs typeface="TUDJRI+MS-UIGothic"/>
              </a:rPr>
              <a:t>成本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根据是否与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直接相关，成本核算可以分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成本和非生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成本。生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成本是指与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直接相关的成本，如直接材料、直接人工等；非生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成本是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指与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不直接相关的成本，如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用、管理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TUDJRI+MS-UIGothic"/>
                <a:cs typeface="TUDJRI+MS-UIGothic"/>
              </a:rPr>
              <a:t>用等。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TUDJRI+MS-UIGothic"/>
                <a:cs typeface="TUDJRI+MS-UIGothic"/>
              </a:rPr>
              <a:t>成本核算的要求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TUDJRI+MS-UIGothic"/>
                <a:cs typeface="TUDJRI+MS-UIGothic"/>
              </a:rPr>
              <a:t>准确性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成本核算必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、准确地反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成本核算的数据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当与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相符合，不能随意估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或捏造数据。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成本核算的方法和程序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当科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学、合理，符合企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业实际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情况，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不能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化或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于复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映企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产经营过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程中各种耗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TUDJRI+MS-UIGothic"/>
                <a:cs typeface="TUDJRI+MS-UIGothic"/>
              </a:rPr>
              <a:t>完整性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成本核算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当涵盖企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产经营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程中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生的所有耗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，不能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漏任何一部分。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成本核算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当包括企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所有部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的耗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，不能只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某个部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或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项业务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17658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成本核算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当包括直接成本和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接成本，不能只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TUDJRI+MS-UIGothic"/>
                <a:cs typeface="TUDJRI+MS-UIGothic"/>
              </a:rPr>
              <a:t>算其中一部分。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TUDJRI+MS-UIGothic"/>
                <a:cs typeface="TUDJRI+MS-UIGothic"/>
              </a:rPr>
              <a:t>及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00608A"/>
                </a:solidFill>
                <a:latin typeface="TUDJRI+MS-UIGothic"/>
                <a:cs typeface="TUDJRI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成本核算的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当及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相关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和人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，以便他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做出相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的决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728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成本核算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当及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完成，不能拖延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成本核算的数据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当及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更新，反映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最新的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DFD"/>
                </a:solidFill>
                <a:latin typeface="TUDJRI+MS-UIGothic"/>
                <a:cs typeface="TUDJRI+MS-UIGothic"/>
              </a:rPr>
              <a:t>情况。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https://d.book118.com/746240204125010102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TUDJRI+MS-UIGothic</vt:lpstr>
      <vt:lpstr>SimSun</vt:lpstr>
      <vt:lpstr>IFOPIH+SLHQHU+ArialMT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2024-09-27T10:06:00.832</cp:lastPrinted>
  <dcterms:created xsi:type="dcterms:W3CDTF">2024-09-27T02:06:00Z</dcterms:created>
  <dcterms:modified xsi:type="dcterms:W3CDTF">2024-09-27T02:06:02Z</dcterms:modified>
</cp:coreProperties>
</file>