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50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5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1BA59-B98A-4B4B-8274-68761279D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9130C-71F2-478C-AA51-82040416C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A2B0B-BB20-4D6B-9745-B11F10E04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1A428-4DE0-4F7A-9B6E-4B74E555D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7B023D-8972-4A10-860E-8CFA7DE16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1EA00F-3E88-48A3-83BA-A307F1CE2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BC729D-0204-470F-A9CC-F80123C9C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E32AC-5E5B-4508-9DD2-F7F91975F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4B11D-126E-4CD9-95AF-CF0CA8033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22C50-D938-4875-8F4C-26A13EDA1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B16EF-3A62-44A9-B3A1-0C1879C72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8495" r:id="rId2"/>
    <p:sldLayoutId id="2147508496" r:id="rId3"/>
    <p:sldLayoutId id="2147508497" r:id="rId4"/>
    <p:sldLayoutId id="2147508498" r:id="rId5"/>
    <p:sldLayoutId id="2147508499" r:id="rId6"/>
    <p:sldLayoutId id="2147508500" r:id="rId7"/>
    <p:sldLayoutId id="2147508501" r:id="rId8"/>
    <p:sldLayoutId id="2147508502" r:id="rId9"/>
    <p:sldLayoutId id="2147508503" r:id="rId10"/>
    <p:sldLayoutId id="214750850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16" Type="http://schemas.openxmlformats.org/officeDocument/2006/relationships/tags" Target="../tags/tag132.xml" /><Relationship Id="rId17" Type="http://schemas.openxmlformats.org/officeDocument/2006/relationships/tags" Target="../tags/tag13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4115001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5556"/>
          </a:bodyPr>
          <a:lstStyle/>
          <a:p>
            <a:r>
              <a:rPr lang="zh-CN" altLang="en-US"/>
              <a:t>岗前培训总结：如何成为一名优秀老师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岗前培训经历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优秀老师的标准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如何提升教育教学能力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如何提升班级管理能力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如何提升沟通能力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岗前培训经历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培训目标与内容</a:t>
            </a:r>
            <a:endParaRPr lang="zh-CN" altLang="en-US"/>
          </a:p>
        </p:txBody>
      </p:sp>
      <p:sp>
        <p:nvSpPr>
          <p:cNvPr id="104885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培训目标：提高教师专业素养，提升教学能力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培训内容：教育心理学、教学方法、教学设计、课堂管理、教育法规等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培训方式：讲座、研讨、案例分析、模拟教学等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培训效果：提高教师教学能力，增强教师职业认同感，为成为一名优秀老师打下坚实基础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培训方式与效果</a:t>
            </a:r>
            <a:endParaRPr lang="zh-CN" altLang="en-US"/>
          </a:p>
        </p:txBody>
      </p:sp>
      <p:sp>
        <p:nvSpPr>
          <p:cNvPr id="104891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培训效果：提高了教师的专业素养和教育教学能力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培训方式：线上与线下相结合，包括讲座、研讨会、实践操作等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培训内容：包括教育理论、教学方法、教育心理学等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培训反馈：教师们普遍认为培训内容丰富，形式多样，效果显著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培训中的收获与感悟</a:t>
            </a:r>
            <a:endParaRPr lang="zh-CN" altLang="en-US"/>
          </a:p>
        </p:txBody>
      </p:sp>
      <p:sp>
        <p:nvSpPr>
          <p:cNvPr id="104897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教学方法：学习了多种有效的教学方法，如启发式、探究式等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教育理念：理解了教育的本质，认识到教育不仅仅是传授知识，更是培养人的过程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师生关系：学会了如何建立良好的师生关系，尊重学生，理解学生，关心学生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自我提升：认识到终身学习的重要性，不断学习，不断提升自己的专业素养和教学能力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优秀老师的标准</a:t>
            </a:r>
            <a:endParaRPr lang="zh-CN" altLang="en-US"/>
          </a:p>
        </p:txBody>
      </p:sp>
      <p:sp>
        <p:nvSpPr>
          <p:cNvPr id="104903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专业素养</a:t>
            </a:r>
            <a:endParaRPr lang="zh-CN" altLang="en-US"/>
          </a:p>
        </p:txBody>
      </p:sp>
      <p:sp>
        <p:nvSpPr>
          <p:cNvPr id="104905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专业知识：具备扎实的学科知识，能够准确、深入地讲解教学内容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教学技能：掌握有效的教学方法和技巧，能够激发学生的学习兴趣和积极性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教育理念：理解并践行先进的教育理念，关注学生的全面发展和个性化需求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沟通能力：具备良好的沟通能力，能够与学生、家长和同事进行有效的沟通和合作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教育教学能力</a:t>
            </a:r>
            <a:endParaRPr lang="zh-CN" altLang="en-US"/>
          </a:p>
        </p:txBody>
      </p:sp>
      <p:sp>
        <p:nvSpPr>
          <p:cNvPr id="1049116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专业知识：具备扎实的学科知识，能够准确讲解知识点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教学技能：掌握有效的教学方法，能够激发学生的学习兴趣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课堂管理：能够有效地组织课堂教学，维持良好的课堂秩序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学生辅导：能够针对学生的不同需求，提供个性化的辅导和帮助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教育理念：具备先进的教育理念，能够引导学生全面发展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自我提升：不断学习和反思，提高自己的教育教学能力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班级管理能力</a:t>
            </a:r>
            <a:endParaRPr lang="zh-CN" altLang="en-US"/>
          </a:p>
        </p:txBody>
      </p:sp>
      <p:sp>
        <p:nvSpPr>
          <p:cNvPr id="1049186" name="矩形 38"/>
          <p:cNvSpPr/>
          <p:nvPr>
            <p:custDataLst>
              <p:tags r:id="rId2"/>
            </p:custDataLst>
          </p:nvPr>
        </p:nvSpPr>
        <p:spPr>
          <a:xfrm rot="204112">
            <a:off x="838200" y="1882583"/>
            <a:ext cx="3122314" cy="163041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39"/>
          <p:cNvSpPr/>
          <p:nvPr>
            <p:custDataLst>
              <p:tags r:id="rId3"/>
            </p:custDataLst>
          </p:nvPr>
        </p:nvSpPr>
        <p:spPr>
          <a:xfrm>
            <a:off x="841890" y="1883198"/>
            <a:ext cx="3122314" cy="16304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TextBox 2"/>
          <p:cNvSpPr txBox="1"/>
          <p:nvPr>
            <p:custDataLst>
              <p:tags r:id="rId4"/>
            </p:custDataLst>
          </p:nvPr>
        </p:nvSpPr>
        <p:spPr>
          <a:xfrm>
            <a:off x="1022706" y="2010507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建立良好的师生关系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92" name="矩形 100"/>
          <p:cNvSpPr/>
          <p:nvPr>
            <p:custDataLst>
              <p:tags r:id="rId5"/>
            </p:custDataLst>
          </p:nvPr>
        </p:nvSpPr>
        <p:spPr>
          <a:xfrm rot="204112">
            <a:off x="4533236" y="1882583"/>
            <a:ext cx="3122314" cy="163041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101"/>
          <p:cNvSpPr/>
          <p:nvPr>
            <p:custDataLst>
              <p:tags r:id="rId6"/>
            </p:custDataLst>
          </p:nvPr>
        </p:nvSpPr>
        <p:spPr>
          <a:xfrm>
            <a:off x="4536926" y="1883198"/>
            <a:ext cx="3122314" cy="16304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TextBox 2"/>
          <p:cNvSpPr txBox="1"/>
          <p:nvPr>
            <p:custDataLst>
              <p:tags r:id="rId7"/>
            </p:custDataLst>
          </p:nvPr>
        </p:nvSpPr>
        <p:spPr>
          <a:xfrm>
            <a:off x="4718357" y="2010507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制定合理的班级规则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98" name="矩形 122"/>
          <p:cNvSpPr/>
          <p:nvPr>
            <p:custDataLst>
              <p:tags r:id="rId8"/>
            </p:custDataLst>
          </p:nvPr>
        </p:nvSpPr>
        <p:spPr>
          <a:xfrm rot="204112">
            <a:off x="8228272" y="1882583"/>
            <a:ext cx="3122314" cy="163041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123"/>
          <p:cNvSpPr/>
          <p:nvPr>
            <p:custDataLst>
              <p:tags r:id="rId9"/>
            </p:custDataLst>
          </p:nvPr>
        </p:nvSpPr>
        <p:spPr>
          <a:xfrm>
            <a:off x="8231962" y="1883198"/>
            <a:ext cx="3122314" cy="16304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TextBox 2"/>
          <p:cNvSpPr txBox="1"/>
          <p:nvPr>
            <p:custDataLst>
              <p:tags r:id="rId10"/>
            </p:custDataLst>
          </p:nvPr>
        </p:nvSpPr>
        <p:spPr>
          <a:xfrm>
            <a:off x="8412163" y="2010507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激发学生的学习兴趣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04" name="矩形 89"/>
          <p:cNvSpPr/>
          <p:nvPr>
            <p:custDataLst>
              <p:tags r:id="rId11"/>
            </p:custDataLst>
          </p:nvPr>
        </p:nvSpPr>
        <p:spPr>
          <a:xfrm rot="204112">
            <a:off x="838200" y="4029001"/>
            <a:ext cx="3122314" cy="163041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90"/>
          <p:cNvSpPr/>
          <p:nvPr>
            <p:custDataLst>
              <p:tags r:id="rId12"/>
            </p:custDataLst>
          </p:nvPr>
        </p:nvSpPr>
        <p:spPr>
          <a:xfrm>
            <a:off x="841890" y="4029616"/>
            <a:ext cx="3122314" cy="163041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TextBox 2"/>
          <p:cNvSpPr txBox="1"/>
          <p:nvPr>
            <p:custDataLst>
              <p:tags r:id="rId13"/>
            </p:custDataLst>
          </p:nvPr>
        </p:nvSpPr>
        <p:spPr>
          <a:xfrm>
            <a:off x="1022706" y="4156925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处理学生之间的矛盾和冲突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10" name="矩形 111"/>
          <p:cNvSpPr/>
          <p:nvPr>
            <p:custDataLst>
              <p:tags r:id="rId14"/>
            </p:custDataLst>
          </p:nvPr>
        </p:nvSpPr>
        <p:spPr>
          <a:xfrm rot="204112">
            <a:off x="4533236" y="4029001"/>
            <a:ext cx="3122314" cy="1630416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112"/>
          <p:cNvSpPr/>
          <p:nvPr>
            <p:custDataLst>
              <p:tags r:id="rId15"/>
            </p:custDataLst>
          </p:nvPr>
        </p:nvSpPr>
        <p:spPr>
          <a:xfrm>
            <a:off x="4536926" y="4029616"/>
            <a:ext cx="3122314" cy="163041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214" name="TextBox 2"/>
          <p:cNvSpPr txBox="1"/>
          <p:nvPr>
            <p:custDataLst>
              <p:tags r:id="rId16"/>
            </p:custDataLst>
          </p:nvPr>
        </p:nvSpPr>
        <p:spPr>
          <a:xfrm>
            <a:off x="4718357" y="4156925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关注学生的心理健康和成长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16" name="矩形 8"/>
          <p:cNvSpPr/>
          <p:nvPr>
            <p:custDataLst>
              <p:tags r:id="rId17"/>
            </p:custDataLst>
          </p:nvPr>
        </p:nvSpPr>
        <p:spPr>
          <a:xfrm rot="204112">
            <a:off x="8228272" y="4029001"/>
            <a:ext cx="3122314" cy="1630416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9"/>
          <p:cNvSpPr/>
          <p:nvPr>
            <p:custDataLst>
              <p:tags r:id="rId18"/>
            </p:custDataLst>
          </p:nvPr>
        </p:nvSpPr>
        <p:spPr>
          <a:xfrm>
            <a:off x="8231962" y="4029616"/>
            <a:ext cx="3122314" cy="163041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220" name="TextBox 2"/>
          <p:cNvSpPr txBox="1"/>
          <p:nvPr>
            <p:custDataLst>
              <p:tags r:id="rId19"/>
            </p:custDataLst>
          </p:nvPr>
        </p:nvSpPr>
        <p:spPr>
          <a:xfrm>
            <a:off x="8413393" y="4156925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提高班级的凝聚力和向心力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沟通能力</a:t>
            </a:r>
            <a:endParaRPr lang="zh-CN" altLang="en-US"/>
          </a:p>
        </p:txBody>
      </p:sp>
      <p:sp>
        <p:nvSpPr>
          <p:cNvPr id="10492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倾听：理解学生的需求和困惑，给予适当的回应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表达：清晰、准确地传达教学内容和信息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引导：引导学生积极参与课堂讨论，激发他们的思考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反馈：及时给予学生反馈，帮助他们改进和提高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如何提升教育教学能力</a:t>
            </a:r>
            <a:endParaRPr lang="zh-CN" altLang="en-US"/>
          </a:p>
        </p:txBody>
      </p:sp>
      <p:sp>
        <p:nvSpPr>
          <p:cNvPr id="104931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备课与上课</a:t>
            </a:r>
            <a:endParaRPr lang="zh-CN" altLang="en-US"/>
          </a:p>
        </p:txBody>
      </p:sp>
      <p:sp>
        <p:nvSpPr>
          <p:cNvPr id="104933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课后反思：总结教学经验，改进教学方法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备课：充分准备，了解学生需求，设计教学活动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上课：注重互动，激发学生兴趣，提高课堂效率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持续学习：关注教育动态，不断提升自身素质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作业布置与批改</a:t>
            </a:r>
            <a:endParaRPr lang="zh-CN" altLang="en-US"/>
          </a:p>
        </p:txBody>
      </p:sp>
      <p:sp>
        <p:nvSpPr>
          <p:cNvPr id="104940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作业评价：对学生的作业进行评价，鼓励优秀，激励进步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作业反馈：与学生沟通，了解作业情况，调整作业内容和难度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作业布置：根据课程内容和学生水平，合理设计作业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作业批改：认真批改作业，及时反馈，帮助学生改正错误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学生评价与反馈</a:t>
            </a:r>
            <a:endParaRPr lang="zh-CN" altLang="en-US"/>
          </a:p>
        </p:txBody>
      </p:sp>
      <p:sp>
        <p:nvSpPr>
          <p:cNvPr id="10494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定期进行学生评价，了解学生的学习情况和需求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鼓励学生提出反馈，了解他们的意见和建议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针对学生的评价和反馈，调整教学方法和内容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关注学生的成长和进步，给予适当的鼓励和表扬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https://d.book118.com/746241150014010043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Office Theme</vt:lpstr>
      <vt:lpstr>岗前培训总结：如何成为一名优秀老师</vt:lpstr>
      <vt:lpstr>目录</vt:lpstr>
      <vt:lpstr>岗前培训经历</vt:lpstr>
      <vt:lpstr>培训目标与内容</vt:lpstr>
      <vt:lpstr>培训方式与效果</vt:lpstr>
      <vt:lpstr>培训中的收获与感悟</vt:lpstr>
      <vt:lpstr>优秀老师的标准</vt:lpstr>
      <vt:lpstr>专业素养</vt:lpstr>
      <vt:lpstr>教育教学能力</vt:lpstr>
      <vt:lpstr>班级管理能力</vt:lpstr>
      <vt:lpstr>沟通能力</vt:lpstr>
      <vt:lpstr>如何提升教育教学能力</vt:lpstr>
      <vt:lpstr>备课与上课</vt:lpstr>
      <vt:lpstr>作业布置与批改</vt:lpstr>
      <vt:lpstr>学生评价与反馈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2024-09-10T20:38:22.867</cp:lastPrinted>
  <dcterms:created xsi:type="dcterms:W3CDTF">2024-09-10T12:38:22Z</dcterms:created>
  <dcterms:modified xsi:type="dcterms:W3CDTF">2024-09-10T12:38:25Z</dcterms:modified>
</cp:coreProperties>
</file>