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2B74BD0A-5524-4B6A-902A-65FBF0B43877}"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2" name="PlaceHolder 1"/>
          <p:cNvSpPr>
            <a:spLocks noGrp="1"/>
          </p:cNvSpPr>
          <p:nvPr>
            <p:ph type="sldImg"/>
          </p:nvPr>
        </p:nvSpPr>
        <p:spPr>
          <a:xfrm>
            <a:off x="685800" y="1143000"/>
            <a:ext cx="5486040" cy="3085920"/>
          </a:xfrm>
          <a:prstGeom prst="rect">
            <a:avLst/>
          </a:prstGeom>
          <a:ln w="0">
            <a:noFill/>
          </a:ln>
        </p:spPr>
      </p:sp>
      <p:sp>
        <p:nvSpPr>
          <p:cNvPr id="35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8" name="PlaceHolder 1"/>
          <p:cNvSpPr>
            <a:spLocks noGrp="1"/>
          </p:cNvSpPr>
          <p:nvPr>
            <p:ph type="sldImg"/>
          </p:nvPr>
        </p:nvSpPr>
        <p:spPr>
          <a:xfrm>
            <a:off x="685800" y="1143000"/>
            <a:ext cx="5486040" cy="3085920"/>
          </a:xfrm>
          <a:prstGeom prst="rect">
            <a:avLst/>
          </a:prstGeom>
          <a:ln w="0">
            <a:noFill/>
          </a:ln>
        </p:spPr>
      </p:sp>
      <p:sp>
        <p:nvSpPr>
          <p:cNvPr id="35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1" name="PlaceHolder 1"/>
          <p:cNvSpPr>
            <a:spLocks noGrp="1"/>
          </p:cNvSpPr>
          <p:nvPr>
            <p:ph type="sldImg"/>
          </p:nvPr>
        </p:nvSpPr>
        <p:spPr>
          <a:xfrm>
            <a:off x="685800" y="1143000"/>
            <a:ext cx="5486040" cy="3085920"/>
          </a:xfrm>
          <a:prstGeom prst="rect">
            <a:avLst/>
          </a:prstGeom>
          <a:ln w="0">
            <a:noFill/>
          </a:ln>
        </p:spPr>
      </p:sp>
      <p:sp>
        <p:nvSpPr>
          <p:cNvPr id="36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7" name="PlaceHolder 1"/>
          <p:cNvSpPr>
            <a:spLocks noGrp="1"/>
          </p:cNvSpPr>
          <p:nvPr>
            <p:ph type="sldImg"/>
          </p:nvPr>
        </p:nvSpPr>
        <p:spPr>
          <a:xfrm>
            <a:off x="685800" y="1143000"/>
            <a:ext cx="5486040" cy="3085920"/>
          </a:xfrm>
          <a:prstGeom prst="rect">
            <a:avLst/>
          </a:prstGeom>
          <a:ln w="0">
            <a:noFill/>
          </a:ln>
        </p:spPr>
      </p:sp>
      <p:sp>
        <p:nvSpPr>
          <p:cNvPr id="368"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9"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0" name="PlaceHolder 1"/>
          <p:cNvSpPr>
            <a:spLocks noGrp="1"/>
          </p:cNvSpPr>
          <p:nvPr>
            <p:ph type="sldImg"/>
          </p:nvPr>
        </p:nvSpPr>
        <p:spPr>
          <a:xfrm>
            <a:off x="685800" y="1143000"/>
            <a:ext cx="5486040" cy="3085920"/>
          </a:xfrm>
          <a:prstGeom prst="rect">
            <a:avLst/>
          </a:prstGeom>
          <a:ln w="0">
            <a:noFill/>
          </a:ln>
        </p:spPr>
      </p:sp>
      <p:sp>
        <p:nvSpPr>
          <p:cNvPr id="371"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2"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AF6451-C3E0-4D6B-83C8-AE20139C69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30F320-5A8E-4C3B-9F74-9599A1B0BC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B501B8-7D7C-48DD-B2CE-2F2C5D45C6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3974829-0402-4318-ADE0-F3092E9A91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3878E2-1D81-4806-B9F3-25F5155C3A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67B818-2F46-4EC6-B054-BF14A470D8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B81CD4-B049-425D-9CC4-7FA3EF71856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1FDE395-5FF9-4CC5-AC8E-A287A9DFBB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490A15-A9A7-4AFD-9E3E-EF894A92D9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B5010D-6E3F-4B78-B46D-5CC20B2A4F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69C701-E10D-4D30-A122-DB26543508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62D110E-8A14-449E-B917-45511408A618}"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C4757FEE-98BC-4DDB-A972-AA905FBC78B7}"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7001036033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学校安全管理培训的方式和途径</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学校安全管理培训的重要性</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学校安全管理培训的方式</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学校安全管理培训的途径</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学校安全管理培训的效果评估</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学校安全管理培训的案例分析</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学校安全管理培训的重要性</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为什么学校安全管理培训至关重要？</a:t>
            </a:r>
            <a:endParaRPr lang="en-US" sz="3600" b="0" strike="noStrike" spc="-1">
              <a:solidFill>
                <a:schemeClr val="dk1"/>
              </a:solidFill>
              <a:latin typeface="Arial"/>
            </a:endParaRPr>
          </a:p>
        </p:txBody>
      </p:sp>
      <p:sp>
        <p:nvSpPr>
          <p:cNvPr id="81"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学校安全管理培训对于提升学校整体安全意识至关重要。通过培训，师生可以减少安全事故发生的可能性，提升应急响应能力，确保学校安全环境的稳定和安全。</a:t>
            </a:r>
            <a:endParaRPr lang="en-US" sz="25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学校安全管理培训的目标</a:t>
            </a:r>
            <a:endParaRPr lang="en-US" sz="3600" b="0" strike="noStrike" spc="-1">
              <a:solidFill>
                <a:schemeClr val="dk1"/>
              </a:solidFill>
              <a:latin typeface="Arial"/>
            </a:endParaRPr>
          </a:p>
        </p:txBody>
      </p:sp>
      <p:sp>
        <p:nvSpPr>
          <p:cNvPr id="8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提高师生的安全意识，减少安全隐患</a:t>
            </a:r>
            <a:endParaRPr lang="en-US" sz="1500" b="0" strike="noStrike" spc="-1">
              <a:solidFill>
                <a:srgbClr val="000000"/>
              </a:solidFill>
              <a:latin typeface="Arial"/>
            </a:endParaRPr>
          </a:p>
        </p:txBody>
      </p:sp>
      <p:sp>
        <p:nvSpPr>
          <p:cNvPr id="8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确保师生安全</a:t>
            </a:r>
            <a:endParaRPr lang="en-US" sz="2200" b="0" strike="noStrike" spc="-1">
              <a:solidFill>
                <a:srgbClr val="000000"/>
              </a:solidFill>
              <a:latin typeface="Arial"/>
            </a:endParaRPr>
          </a:p>
        </p:txBody>
      </p:sp>
      <p:sp>
        <p:nvSpPr>
          <p:cNvPr id="8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营造安全氛围，建设和谐校园环境</a:t>
            </a:r>
            <a:endParaRPr lang="en-US" sz="1500" b="0" strike="noStrike" spc="-1">
              <a:solidFill>
                <a:srgbClr val="000000"/>
              </a:solidFill>
              <a:latin typeface="Arial"/>
            </a:endParaRPr>
          </a:p>
        </p:txBody>
      </p:sp>
      <p:sp>
        <p:nvSpPr>
          <p:cNvPr id="8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建立安全文化</a:t>
            </a:r>
            <a:endParaRPr lang="en-US" sz="2200" b="0" strike="noStrike" spc="-1">
              <a:solidFill>
                <a:srgbClr val="000000"/>
              </a:solidFill>
              <a:latin typeface="Arial"/>
            </a:endParaRPr>
          </a:p>
        </p:txBody>
      </p:sp>
      <p:sp>
        <p:nvSpPr>
          <p:cNvPr id="8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培训师生预警意识，提升应急处理能力</a:t>
            </a:r>
            <a:endParaRPr lang="en-US" sz="1500" b="0" strike="noStrike" spc="-1">
              <a:solidFill>
                <a:srgbClr val="000000"/>
              </a:solidFill>
              <a:latin typeface="Arial"/>
            </a:endParaRPr>
          </a:p>
        </p:txBody>
      </p:sp>
      <p:sp>
        <p:nvSpPr>
          <p:cNvPr id="8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预防和应对安全风险</a:t>
            </a:r>
            <a:endParaRPr lang="en-US" sz="2200" b="0" strike="noStrike" spc="-1">
              <a:solidFill>
                <a:srgbClr val="000000"/>
              </a:solidFill>
              <a:latin typeface="Arial"/>
            </a:endParaRPr>
          </a:p>
        </p:txBody>
      </p:sp>
      <p:sp>
        <p:nvSpPr>
          <p:cNvPr id="8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学校安全管理培训的受众群体</a:t>
            </a:r>
            <a:endParaRPr lang="en-US" sz="3600" b="0" strike="noStrike" spc="-1">
              <a:solidFill>
                <a:schemeClr val="dk1"/>
              </a:solidFill>
              <a:latin typeface="Arial"/>
            </a:endParaRPr>
          </a:p>
        </p:txBody>
      </p:sp>
      <p:sp>
        <p:nvSpPr>
          <p:cNvPr id="9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提升师资队伍的安全管理能力</a:t>
            </a:r>
            <a:endParaRPr lang="en-US" sz="2000" b="0" strike="noStrike" spc="-1">
              <a:solidFill>
                <a:srgbClr val="000000"/>
              </a:solidFill>
              <a:latin typeface="Arial"/>
            </a:endParaRPr>
          </a:p>
        </p:txBody>
      </p:sp>
      <p:sp>
        <p:nvSpPr>
          <p:cNvPr id="9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教职员工</a:t>
            </a:r>
            <a:endParaRPr lang="en-US" sz="3000" b="0" strike="noStrike" spc="-1">
              <a:solidFill>
                <a:srgbClr val="000000"/>
              </a:solidFill>
              <a:latin typeface="Arial"/>
            </a:endParaRPr>
          </a:p>
        </p:txBody>
      </p:sp>
      <p:sp>
        <p:nvSpPr>
          <p:cNvPr id="9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95" name="椭圆 14"/>
          <p:cNvSpPr/>
          <p:nvPr/>
        </p:nvSpPr>
        <p:spPr>
          <a:xfrm>
            <a:off x="669240" y="52488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9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加强家长对学校安全管理的支持与配合</a:t>
            </a:r>
            <a:endParaRPr lang="en-US" sz="2000" b="0" strike="noStrike" spc="-1">
              <a:solidFill>
                <a:srgbClr val="000000"/>
              </a:solidFill>
              <a:latin typeface="Arial"/>
            </a:endParaRPr>
          </a:p>
        </p:txBody>
      </p:sp>
      <p:sp>
        <p:nvSpPr>
          <p:cNvPr id="9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家长</a:t>
            </a:r>
            <a:endParaRPr lang="en-US" sz="3000" b="0" strike="noStrike" spc="-1">
              <a:solidFill>
                <a:srgbClr val="000000"/>
              </a:solidFill>
              <a:latin typeface="Arial"/>
            </a:endParaRPr>
          </a:p>
        </p:txBody>
      </p:sp>
      <p:sp>
        <p:nvSpPr>
          <p:cNvPr id="9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9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培养学生的安全自救和互救意识</a:t>
            </a:r>
            <a:endParaRPr lang="en-US" sz="2000" b="0" strike="noStrike" spc="-1">
              <a:solidFill>
                <a:srgbClr val="000000"/>
              </a:solidFill>
              <a:latin typeface="Arial"/>
            </a:endParaRPr>
          </a:p>
        </p:txBody>
      </p:sp>
      <p:sp>
        <p:nvSpPr>
          <p:cNvPr id="10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学生</a:t>
            </a:r>
            <a:endParaRPr lang="en-US" sz="3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学校安全管理培训的内容</a:t>
            </a:r>
            <a:endParaRPr lang="en-US" sz="3500" b="0" strike="noStrike" spc="-1">
              <a:solidFill>
                <a:srgbClr val="000000"/>
              </a:solidFill>
              <a:latin typeface="Arial"/>
            </a:endParaRPr>
          </a:p>
        </p:txBody>
      </p:sp>
      <p:sp>
        <p:nvSpPr>
          <p:cNvPr id="10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学校安全管理培训内容涵盖火灾逃生演练、地震防护知识、暴力事件处理策略、食品安全管理等方面。通过这些内容的培训，学校能够提升应急处理能力，有效预防和应对各类安全风险。</a:t>
            </a:r>
            <a:endParaRPr lang="en-US" sz="2500" b="0" strike="noStrike" spc="-1">
              <a:solidFill>
                <a:srgbClr val="000000"/>
              </a:solidFill>
              <a:latin typeface="Arial"/>
            </a:endParaRPr>
          </a:p>
        </p:txBody>
      </p:sp>
      <p:sp>
        <p:nvSpPr>
          <p:cNvPr id="10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火灾逃生演练</a:t>
            </a:r>
            <a:endParaRPr lang="en-US" sz="3600" b="0" strike="noStrike" spc="-1">
              <a:solidFill>
                <a:schemeClr val="dk1"/>
              </a:solidFill>
              <a:latin typeface="Arial"/>
            </a:endParaRPr>
          </a:p>
        </p:txBody>
      </p:sp>
      <p:sp>
        <p:nvSpPr>
          <p:cNvPr id="10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了解火灾隐患的种类和常见位置</a:t>
            </a:r>
            <a:endParaRPr lang="en-US" sz="1500" b="0" strike="noStrike" spc="-1">
              <a:solidFill>
                <a:srgbClr val="000000"/>
              </a:solidFill>
              <a:latin typeface="Arial"/>
            </a:endParaRPr>
          </a:p>
        </p:txBody>
      </p:sp>
      <p:sp>
        <p:nvSpPr>
          <p:cNvPr id="10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火灾隐患识别</a:t>
            </a:r>
            <a:endParaRPr lang="en-US" sz="2200" b="0" strike="noStrike" spc="-1">
              <a:solidFill>
                <a:srgbClr val="000000"/>
              </a:solidFill>
              <a:latin typeface="Arial"/>
            </a:endParaRPr>
          </a:p>
        </p:txBody>
      </p:sp>
      <p:sp>
        <p:nvSpPr>
          <p:cNvPr id="10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学习逃生通道的位置和标识方式</a:t>
            </a:r>
            <a:endParaRPr lang="en-US" sz="1500" b="0" strike="noStrike" spc="-1">
              <a:solidFill>
                <a:srgbClr val="000000"/>
              </a:solidFill>
              <a:latin typeface="Arial"/>
            </a:endParaRPr>
          </a:p>
        </p:txBody>
      </p:sp>
      <p:sp>
        <p:nvSpPr>
          <p:cNvPr id="10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逃生通道标识</a:t>
            </a:r>
            <a:endParaRPr lang="en-US" sz="2200" b="0" strike="noStrike" spc="-1">
              <a:solidFill>
                <a:srgbClr val="000000"/>
              </a:solidFill>
              <a:latin typeface="Arial"/>
            </a:endParaRPr>
          </a:p>
        </p:txBody>
      </p:sp>
      <p:sp>
        <p:nvSpPr>
          <p:cNvPr id="11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进行逃生演练，提升应急反应能力</a:t>
            </a:r>
            <a:endParaRPr lang="en-US" sz="1500" b="0" strike="noStrike" spc="-1">
              <a:solidFill>
                <a:srgbClr val="000000"/>
              </a:solidFill>
              <a:latin typeface="Arial"/>
            </a:endParaRPr>
          </a:p>
        </p:txBody>
      </p:sp>
      <p:sp>
        <p:nvSpPr>
          <p:cNvPr id="11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逃生演练实操</a:t>
            </a:r>
            <a:endParaRPr lang="en-US" sz="2200" b="0" strike="noStrike" spc="-1">
              <a:solidFill>
                <a:srgbClr val="000000"/>
              </a:solidFill>
              <a:latin typeface="Arial"/>
            </a:endParaRPr>
          </a:p>
        </p:txBody>
      </p:sp>
      <p:sp>
        <p:nvSpPr>
          <p:cNvPr id="11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危险品和应急装备</a:t>
            </a:r>
            <a:endParaRPr lang="en-US" sz="2200" b="0" strike="noStrike" spc="-1">
              <a:solidFill>
                <a:srgbClr val="000000"/>
              </a:solidFill>
              <a:latin typeface="Arial"/>
            </a:endParaRPr>
          </a:p>
        </p:txBody>
      </p:sp>
      <p:sp>
        <p:nvSpPr>
          <p:cNvPr id="11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学习危险品的种类和防范方法</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准备地震应急装备，保障安全</a:t>
            </a:r>
            <a:endParaRPr lang="en-US" sz="1500" b="0" strike="noStrike" spc="-1">
              <a:solidFill>
                <a:srgbClr val="000000"/>
              </a:solidFill>
              <a:latin typeface="Arial"/>
            </a:endParaRPr>
          </a:p>
        </p:txBody>
      </p:sp>
      <p:sp>
        <p:nvSpPr>
          <p:cNvPr id="11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人员疏散组织</a:t>
            </a:r>
            <a:endParaRPr lang="en-US" sz="2200" b="0" strike="noStrike" spc="-1">
              <a:solidFill>
                <a:srgbClr val="000000"/>
              </a:solidFill>
              <a:latin typeface="Arial"/>
            </a:endParaRPr>
          </a:p>
        </p:txBody>
      </p:sp>
      <p:sp>
        <p:nvSpPr>
          <p:cNvPr id="11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制定疏散计划和组织原则</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有效指挥和疏散师生</a:t>
            </a:r>
            <a:endParaRPr lang="en-US" sz="1500" b="0" strike="noStrike" spc="-1">
              <a:solidFill>
                <a:srgbClr val="000000"/>
              </a:solidFill>
              <a:latin typeface="Arial"/>
            </a:endParaRPr>
          </a:p>
        </p:txBody>
      </p:sp>
      <p:sp>
        <p:nvSpPr>
          <p:cNvPr id="12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安全防护设施</a:t>
            </a:r>
            <a:endParaRPr lang="en-US" sz="2200" b="0" strike="noStrike" spc="-1">
              <a:solidFill>
                <a:srgbClr val="000000"/>
              </a:solidFill>
              <a:latin typeface="Arial"/>
            </a:endParaRPr>
          </a:p>
        </p:txBody>
      </p:sp>
      <p:sp>
        <p:nvSpPr>
          <p:cNvPr id="12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维护地震安全设施的完好性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提高防护设施的使用效率</a:t>
            </a:r>
            <a:endParaRPr lang="en-US" sz="1500" b="0" strike="noStrike" spc="-1">
              <a:solidFill>
                <a:srgbClr val="000000"/>
              </a:solidFill>
              <a:latin typeface="Arial"/>
            </a:endParaRPr>
          </a:p>
        </p:txBody>
      </p:sp>
      <p:sp>
        <p:nvSpPr>
          <p:cNvPr id="12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地震防护知识</a:t>
            </a:r>
            <a:endParaRPr lang="en-US" sz="3600" b="0" strike="noStrike" spc="-1">
              <a:solidFill>
                <a:schemeClr val="dk1"/>
              </a:solidFill>
              <a:latin typeface="Arial"/>
            </a:endParaRPr>
          </a:p>
        </p:txBody>
      </p:sp>
      <p:sp>
        <p:nvSpPr>
          <p:cNvPr id="12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地震震级和等级</a:t>
            </a:r>
            <a:endParaRPr lang="en-US" sz="2200" b="0" strike="noStrike" spc="-1">
              <a:solidFill>
                <a:srgbClr val="000000"/>
              </a:solidFill>
              <a:latin typeface="Arial"/>
            </a:endParaRPr>
          </a:p>
        </p:txBody>
      </p:sp>
      <p:sp>
        <p:nvSpPr>
          <p:cNvPr id="12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了解地震震级和等级的定义和区别</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掌握地震发生时的应急预案</a:t>
            </a:r>
            <a:endParaRPr lang="en-US" sz="15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7"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暴力事件处理策略</a:t>
            </a:r>
            <a:endParaRPr lang="en-US" sz="3600" b="0" strike="noStrike" spc="-1">
              <a:solidFill>
                <a:schemeClr val="dk1"/>
              </a:solidFill>
              <a:latin typeface="Arial"/>
            </a:endParaRPr>
          </a:p>
        </p:txBody>
      </p:sp>
      <p:sp>
        <p:nvSpPr>
          <p:cNvPr id="128"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预防暴力事件，保障校园安全</a:t>
            </a:r>
            <a:endParaRPr lang="en-US" sz="2000" b="0" strike="noStrike" spc="-1">
              <a:solidFill>
                <a:srgbClr val="000000"/>
              </a:solidFill>
              <a:latin typeface="Arial"/>
            </a:endParaRPr>
          </a:p>
        </p:txBody>
      </p:sp>
      <p:sp>
        <p:nvSpPr>
          <p:cNvPr id="129"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暴力事件防范</a:t>
            </a:r>
            <a:endParaRPr lang="en-US" sz="3000" b="0" strike="noStrike" spc="-1">
              <a:solidFill>
                <a:srgbClr val="000000"/>
              </a:solidFill>
              <a:latin typeface="Arial"/>
            </a:endParaRPr>
          </a:p>
        </p:txBody>
      </p:sp>
      <p:sp>
        <p:nvSpPr>
          <p:cNvPr id="130"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1" name="椭圆 14"/>
          <p:cNvSpPr/>
          <p:nvPr/>
        </p:nvSpPr>
        <p:spPr>
          <a:xfrm>
            <a:off x="669240" y="52488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3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提供师生心理疏导支持服务</a:t>
            </a:r>
            <a:endParaRPr lang="en-US" sz="2000" b="0" strike="noStrike" spc="-1">
              <a:solidFill>
                <a:srgbClr val="000000"/>
              </a:solidFill>
              <a:latin typeface="Arial"/>
            </a:endParaRPr>
          </a:p>
        </p:txBody>
      </p:sp>
      <p:sp>
        <p:nvSpPr>
          <p:cNvPr id="13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心理疏导支持</a:t>
            </a:r>
            <a:endParaRPr lang="en-US" sz="3000" b="0" strike="noStrike" spc="-1">
              <a:solidFill>
                <a:srgbClr val="000000"/>
              </a:solidFill>
              <a:latin typeface="Arial"/>
            </a:endParaRPr>
          </a:p>
        </p:txBody>
      </p:sp>
      <p:sp>
        <p:nvSpPr>
          <p:cNvPr id="13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建立危机处理机制，应对突发事件</a:t>
            </a:r>
            <a:endParaRPr lang="en-US" sz="2000" b="0" strike="noStrike" spc="-1">
              <a:solidFill>
                <a:srgbClr val="000000"/>
              </a:solidFill>
              <a:latin typeface="Arial"/>
            </a:endParaRPr>
          </a:p>
        </p:txBody>
      </p:sp>
      <p:sp>
        <p:nvSpPr>
          <p:cNvPr id="13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危机处理流程</a:t>
            </a:r>
            <a:endParaRPr lang="en-US" sz="30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食品安全管理</a:t>
            </a:r>
            <a:endParaRPr lang="en-US" sz="3600" b="0" strike="noStrike" spc="-1">
              <a:solidFill>
                <a:schemeClr val="dk1"/>
              </a:solidFill>
              <a:latin typeface="Arial"/>
            </a:endParaRPr>
          </a:p>
        </p:txBody>
      </p:sp>
      <p:sp>
        <p:nvSpPr>
          <p:cNvPr id="13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学校食品安全管理培训主要包括食品安全知识普及、食品储存与加工卫生、食品中毒预防等内容。通过食品安全管理培训，学校可以提升学生的食品安全意识，确保食品安全，保障师生健康。</a:t>
            </a:r>
            <a:endParaRPr lang="en-US" sz="25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4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学校安全管理培训的方式</a:t>
            </a:r>
            <a:endParaRPr lang="en-US" sz="3600" b="0" strike="noStrike" spc="-1">
              <a:solidFill>
                <a:schemeClr val="dk1"/>
              </a:solidFill>
              <a:latin typeface="Arial"/>
            </a:endParaRPr>
          </a:p>
        </p:txBody>
      </p:sp>
      <p:sp>
        <p:nvSpPr>
          <p:cNvPr id="14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示范演示</a:t>
            </a:r>
            <a:endParaRPr lang="en-US" sz="2200" b="0" strike="noStrike" spc="-1">
              <a:solidFill>
                <a:srgbClr val="000000"/>
              </a:solidFill>
              <a:latin typeface="Arial"/>
            </a:endParaRPr>
          </a:p>
        </p:txBody>
      </p:sp>
      <p:sp>
        <p:nvSpPr>
          <p:cNvPr id="14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通过实际操作演示正确的安全管理方法和流程</a:t>
            </a:r>
            <a:endParaRPr lang="en-US" sz="1500" b="0" strike="noStrike" spc="-1">
              <a:solidFill>
                <a:srgbClr val="000000"/>
              </a:solidFill>
              <a:latin typeface="Arial"/>
            </a:endParaRPr>
          </a:p>
        </p:txBody>
      </p:sp>
      <p:sp>
        <p:nvSpPr>
          <p:cNvPr id="14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危机处理模拟</a:t>
            </a:r>
            <a:endParaRPr lang="en-US" sz="2200" b="0" strike="noStrike" spc="-1">
              <a:solidFill>
                <a:srgbClr val="000000"/>
              </a:solidFill>
              <a:latin typeface="Arial"/>
            </a:endParaRPr>
          </a:p>
        </p:txBody>
      </p:sp>
      <p:sp>
        <p:nvSpPr>
          <p:cNvPr id="14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模拟真实危机场景，培养学员处理紧急情况的能力</a:t>
            </a:r>
            <a:endParaRPr lang="en-US" sz="1500" b="0" strike="noStrike" spc="-1">
              <a:solidFill>
                <a:srgbClr val="000000"/>
              </a:solidFill>
              <a:latin typeface="Arial"/>
            </a:endParaRPr>
          </a:p>
        </p:txBody>
      </p:sp>
      <p:sp>
        <p:nvSpPr>
          <p:cNvPr id="14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传统教学方式</a:t>
            </a:r>
            <a:endParaRPr lang="en-US" sz="3600" b="0" strike="noStrike" spc="-1">
              <a:solidFill>
                <a:schemeClr val="dk1"/>
              </a:solidFill>
              <a:latin typeface="Arial"/>
            </a:endParaRPr>
          </a:p>
        </p:txBody>
      </p:sp>
      <p:sp>
        <p:nvSpPr>
          <p:cNvPr id="15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课堂讲解</a:t>
            </a:r>
            <a:endParaRPr lang="en-US" sz="2200" b="0" strike="noStrike" spc="-1">
              <a:solidFill>
                <a:srgbClr val="000000"/>
              </a:solidFill>
              <a:latin typeface="Arial"/>
            </a:endParaRPr>
          </a:p>
        </p:txBody>
      </p:sp>
      <p:sp>
        <p:nvSpPr>
          <p:cNvPr id="15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由专业讲师进行面对面的知识传授和讲解</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互动式培训</a:t>
            </a:r>
            <a:endParaRPr lang="en-US" sz="3500" b="0" strike="noStrike" spc="-1">
              <a:solidFill>
                <a:srgbClr val="000000"/>
              </a:solidFill>
              <a:latin typeface="Arial"/>
            </a:endParaRPr>
          </a:p>
        </p:txBody>
      </p:sp>
      <p:sp>
        <p:nvSpPr>
          <p:cNvPr id="15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互动式培训强调学员参与度，通过角色扮演、案例分析和团队合作游戏等形式，激发学员学习的兴趣和动力，加深对安全管理知识的理解和应用。</a:t>
            </a:r>
            <a:endParaRPr lang="en-US" sz="2500" b="0" strike="noStrike" spc="-1">
              <a:solidFill>
                <a:srgbClr val="000000"/>
              </a:solidFill>
              <a:latin typeface="Arial"/>
            </a:endParaRPr>
          </a:p>
        </p:txBody>
      </p:sp>
      <p:sp>
        <p:nvSpPr>
          <p:cNvPr id="15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在线培训平台</a:t>
            </a:r>
            <a:endParaRPr lang="en-US" sz="3600" b="0" strike="noStrike" spc="-1">
              <a:solidFill>
                <a:schemeClr val="dk1"/>
              </a:solidFill>
              <a:latin typeface="Arial"/>
            </a:endParaRPr>
          </a:p>
        </p:txBody>
      </p:sp>
      <p:sp>
        <p:nvSpPr>
          <p:cNvPr id="16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灵活学习方式</a:t>
            </a:r>
            <a:endParaRPr lang="en-US" sz="1500" b="0" strike="noStrike" spc="-1">
              <a:solidFill>
                <a:srgbClr val="000000"/>
              </a:solidFill>
              <a:latin typeface="Arial"/>
            </a:endParaRPr>
          </a:p>
        </p:txBody>
      </p:sp>
      <p:sp>
        <p:nvSpPr>
          <p:cNvPr id="16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视频教学</a:t>
            </a:r>
            <a:endParaRPr lang="en-US" sz="2200" b="0" strike="noStrike" spc="-1">
              <a:solidFill>
                <a:srgbClr val="000000"/>
              </a:solidFill>
              <a:latin typeface="Arial"/>
            </a:endParaRPr>
          </a:p>
        </p:txBody>
      </p:sp>
      <p:sp>
        <p:nvSpPr>
          <p:cNvPr id="16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检验学习效果</a:t>
            </a:r>
            <a:endParaRPr lang="en-US" sz="1500" b="0" strike="noStrike" spc="-1">
              <a:solidFill>
                <a:srgbClr val="000000"/>
              </a:solidFill>
              <a:latin typeface="Arial"/>
            </a:endParaRPr>
          </a:p>
        </p:txBody>
      </p:sp>
      <p:sp>
        <p:nvSpPr>
          <p:cNvPr id="16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互动测试</a:t>
            </a:r>
            <a:endParaRPr lang="en-US" sz="2200" b="0" strike="noStrike" spc="-1">
              <a:solidFill>
                <a:srgbClr val="000000"/>
              </a:solidFill>
              <a:latin typeface="Arial"/>
            </a:endParaRPr>
          </a:p>
        </p:txBody>
      </p:sp>
      <p:sp>
        <p:nvSpPr>
          <p:cNvPr id="16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快速解决疑问</a:t>
            </a:r>
            <a:endParaRPr lang="en-US" sz="1500" b="0" strike="noStrike" spc="-1">
              <a:solidFill>
                <a:srgbClr val="000000"/>
              </a:solidFill>
              <a:latin typeface="Arial"/>
            </a:endParaRPr>
          </a:p>
        </p:txBody>
      </p:sp>
      <p:sp>
        <p:nvSpPr>
          <p:cNvPr id="16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实时答疑</a:t>
            </a:r>
            <a:endParaRPr lang="en-US" sz="2200" b="0" strike="noStrike" spc="-1">
              <a:solidFill>
                <a:srgbClr val="000000"/>
              </a:solidFill>
              <a:latin typeface="Arial"/>
            </a:endParaRPr>
          </a:p>
        </p:txBody>
      </p:sp>
      <p:sp>
        <p:nvSpPr>
          <p:cNvPr id="16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集中培训与分散培训</a:t>
            </a:r>
            <a:endParaRPr lang="en-US" sz="3600" b="0" strike="noStrike" spc="-1">
              <a:solidFill>
                <a:schemeClr val="dk1"/>
              </a:solidFill>
              <a:latin typeface="Arial"/>
            </a:endParaRPr>
          </a:p>
        </p:txBody>
      </p:sp>
      <p:sp>
        <p:nvSpPr>
          <p:cNvPr id="16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集中进行培训课程</a:t>
            </a:r>
            <a:endParaRPr lang="en-US" sz="2000" b="0" strike="noStrike" spc="-1">
              <a:solidFill>
                <a:srgbClr val="000000"/>
              </a:solidFill>
              <a:latin typeface="Arial"/>
            </a:endParaRPr>
          </a:p>
        </p:txBody>
      </p:sp>
      <p:sp>
        <p:nvSpPr>
          <p:cNvPr id="17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集中培训</a:t>
            </a:r>
            <a:endParaRPr lang="en-US" sz="3000" b="0" strike="noStrike" spc="-1">
              <a:solidFill>
                <a:srgbClr val="000000"/>
              </a:solidFill>
              <a:latin typeface="Arial"/>
            </a:endParaRPr>
          </a:p>
        </p:txBody>
      </p:sp>
      <p:sp>
        <p:nvSpPr>
          <p:cNvPr id="17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2" name="椭圆 14"/>
          <p:cNvSpPr/>
          <p:nvPr/>
        </p:nvSpPr>
        <p:spPr>
          <a:xfrm>
            <a:off x="669240" y="52488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73"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74"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17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76"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按阶段、部门分别培训</a:t>
            </a:r>
            <a:endParaRPr lang="en-US" sz="2000" b="0" strike="noStrike" spc="-1">
              <a:solidFill>
                <a:srgbClr val="000000"/>
              </a:solidFill>
              <a:latin typeface="Arial"/>
            </a:endParaRPr>
          </a:p>
        </p:txBody>
      </p:sp>
      <p:sp>
        <p:nvSpPr>
          <p:cNvPr id="177"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分散培训</a:t>
            </a:r>
            <a:endParaRPr lang="en-US" sz="30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7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学校安全管理培训的途径</a:t>
            </a:r>
            <a:endParaRPr lang="en-US" sz="3600" b="0" strike="noStrike" spc="-1">
              <a:solidFill>
                <a:schemeClr val="dk1"/>
              </a:solidFill>
              <a:latin typeface="Arial"/>
            </a:endParaRPr>
          </a:p>
        </p:txBody>
      </p:sp>
      <p:sp>
        <p:nvSpPr>
          <p:cNvPr id="18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学校内部培训</a:t>
            </a:r>
            <a:endParaRPr lang="en-US" sz="3500" b="0" strike="noStrike" spc="-1">
              <a:solidFill>
                <a:srgbClr val="000000"/>
              </a:solidFill>
              <a:latin typeface="Arial"/>
            </a:endParaRPr>
          </a:p>
        </p:txBody>
      </p:sp>
      <p:sp>
        <p:nvSpPr>
          <p:cNvPr id="18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学校内部培训是通过学校自行组织的培训课程来提升安全管理的能力。通过利用学校资源进行培训，可以更有效地传达安全管理知识，提高师生的安全意识。</a:t>
            </a:r>
            <a:endParaRPr lang="en-US" sz="2500" b="0" strike="noStrike" spc="-1">
              <a:solidFill>
                <a:srgbClr val="000000"/>
              </a:solidFill>
              <a:latin typeface="Arial"/>
            </a:endParaRPr>
          </a:p>
        </p:txBody>
      </p:sp>
      <p:sp>
        <p:nvSpPr>
          <p:cNvPr id="18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外部专业培训机构</a:t>
            </a:r>
            <a:endParaRPr lang="en-US" sz="3600" b="0" strike="noStrike" spc="-1">
              <a:solidFill>
                <a:schemeClr val="dk1"/>
              </a:solidFill>
              <a:latin typeface="Arial"/>
            </a:endParaRPr>
          </a:p>
        </p:txBody>
      </p:sp>
      <p:sp>
        <p:nvSpPr>
          <p:cNvPr id="18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从专业机构获得权威安全管理知识</a:t>
            </a:r>
            <a:endParaRPr lang="en-US" sz="1500" b="0" strike="noStrike" spc="-1">
              <a:solidFill>
                <a:srgbClr val="000000"/>
              </a:solidFill>
              <a:latin typeface="Arial"/>
            </a:endParaRPr>
          </a:p>
        </p:txBody>
      </p:sp>
      <p:sp>
        <p:nvSpPr>
          <p:cNvPr id="18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聘请专业安全管理机构进行培训</a:t>
            </a:r>
            <a:endParaRPr lang="en-US" sz="2200" b="0" strike="noStrike" spc="-1">
              <a:solidFill>
                <a:srgbClr val="000000"/>
              </a:solidFill>
              <a:latin typeface="Arial"/>
            </a:endParaRPr>
          </a:p>
        </p:txBody>
      </p:sp>
      <p:sp>
        <p:nvSpPr>
          <p:cNvPr id="18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与行业专家交流安全管理经验</a:t>
            </a:r>
            <a:endParaRPr lang="en-US" sz="1500" b="0" strike="noStrike" spc="-1">
              <a:solidFill>
                <a:srgbClr val="000000"/>
              </a:solidFill>
              <a:latin typeface="Arial"/>
            </a:endParaRPr>
          </a:p>
        </p:txBody>
      </p:sp>
      <p:sp>
        <p:nvSpPr>
          <p:cNvPr id="18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参加安全管理培训会议和研讨会</a:t>
            </a:r>
            <a:endParaRPr lang="en-US" sz="2200" b="0" strike="noStrike" spc="-1">
              <a:solidFill>
                <a:srgbClr val="000000"/>
              </a:solidFill>
              <a:latin typeface="Arial"/>
            </a:endParaRPr>
          </a:p>
        </p:txBody>
      </p:sp>
      <p:sp>
        <p:nvSpPr>
          <p:cNvPr id="19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9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参与政府主办的安全管理培训活动</a:t>
            </a:r>
            <a:endParaRPr lang="en-US" sz="2200" b="0" strike="noStrike" spc="-1">
              <a:solidFill>
                <a:srgbClr val="000000"/>
              </a:solidFill>
              <a:latin typeface="Arial"/>
            </a:endParaRPr>
          </a:p>
        </p:txBody>
      </p:sp>
      <p:sp>
        <p:nvSpPr>
          <p:cNvPr id="19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学校教职员工可以参与相关活动</a:t>
            </a:r>
            <a:endParaRPr lang="en-US" sz="1500" b="0" strike="noStrike" spc="-1">
              <a:solidFill>
                <a:srgbClr val="000000"/>
              </a:solidFill>
              <a:latin typeface="Arial"/>
            </a:endParaRPr>
          </a:p>
        </p:txBody>
      </p:sp>
      <p:sp>
        <p:nvSpPr>
          <p:cNvPr id="19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社区合作</a:t>
            </a:r>
            <a:endParaRPr lang="en-US" sz="2200" b="0" strike="noStrike" spc="-1">
              <a:solidFill>
                <a:srgbClr val="000000"/>
              </a:solidFill>
              <a:latin typeface="Arial"/>
            </a:endParaRPr>
          </a:p>
        </p:txBody>
      </p:sp>
      <p:sp>
        <p:nvSpPr>
          <p:cNvPr id="19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通过与社区安全组织合作，学校可以获得更多的安全管理资源</a:t>
            </a:r>
            <a:endParaRPr lang="en-US" sz="1500" b="0" strike="noStrike" spc="-1">
              <a:solidFill>
                <a:srgbClr val="000000"/>
              </a:solidFill>
              <a:latin typeface="Arial"/>
            </a:endParaRPr>
          </a:p>
        </p:txBody>
      </p:sp>
      <p:sp>
        <p:nvSpPr>
          <p:cNvPr id="20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参与社区安全培训项目</a:t>
            </a:r>
            <a:endParaRPr lang="en-US" sz="2200" b="0" strike="noStrike" spc="-1">
              <a:solidFill>
                <a:srgbClr val="000000"/>
              </a:solidFill>
              <a:latin typeface="Arial"/>
            </a:endParaRPr>
          </a:p>
        </p:txBody>
      </p:sp>
      <p:sp>
        <p:nvSpPr>
          <p:cNvPr id="20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帮助学校更好地融入社区安全体系</a:t>
            </a:r>
            <a:endParaRPr lang="en-US" sz="1500" b="0" strike="noStrike" spc="-1">
              <a:solidFill>
                <a:srgbClr val="000000"/>
              </a:solidFill>
              <a:latin typeface="Arial"/>
            </a:endParaRPr>
          </a:p>
        </p:txBody>
      </p:sp>
      <p:sp>
        <p:nvSpPr>
          <p:cNvPr id="20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政府部门支持</a:t>
            </a:r>
            <a:endParaRPr lang="en-US" sz="3600" b="0" strike="noStrike" spc="-1">
              <a:solidFill>
                <a:schemeClr val="dk1"/>
              </a:solidFill>
              <a:latin typeface="Arial"/>
            </a:endParaRPr>
          </a:p>
        </p:txBody>
      </p:sp>
      <p:sp>
        <p:nvSpPr>
          <p:cNvPr id="20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获得政府部门提供的安全管理培训资源</a:t>
            </a:r>
            <a:endParaRPr lang="en-US" sz="2200" b="0" strike="noStrike" spc="-1">
              <a:solidFill>
                <a:srgbClr val="000000"/>
              </a:solidFill>
              <a:latin typeface="Arial"/>
            </a:endParaRPr>
          </a:p>
        </p:txBody>
      </p:sp>
      <p:sp>
        <p:nvSpPr>
          <p:cNvPr id="20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政府提供的资源包括培训资料、讲师等</a:t>
            </a:r>
            <a:endParaRPr lang="en-US" sz="1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0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社区合作的意义</a:t>
            </a:r>
            <a:endParaRPr lang="en-US" sz="3600" b="0" strike="noStrike" spc="-1">
              <a:solidFill>
                <a:schemeClr val="dk1"/>
              </a:solidFill>
              <a:latin typeface="Arial"/>
            </a:endParaRPr>
          </a:p>
        </p:txBody>
      </p:sp>
      <p:sp>
        <p:nvSpPr>
          <p:cNvPr id="20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通过与社区安全组织合作，学校可以建立起与社区紧密联系的安全管理网络，促进社区安全资源的共享和整合，提高学校安全管理的效率和水平。</a:t>
            </a:r>
            <a:endParaRPr lang="en-US" sz="25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https://d.book118.com/747001036033006054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133</Paragraphs>
  <Slides>22</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学校安全管理培训的方式和途径</vt:lpstr>
      <vt:lpstr>目录</vt:lpstr>
      <vt:lpstr>第1章 学校安全管理培训的重要性</vt:lpstr>
      <vt:lpstr>为什么学校安全管理培训至关重要？</vt:lpstr>
      <vt:lpstr>学校安全管理培训的目标</vt:lpstr>
      <vt:lpstr>学校安全管理培训的受众群体</vt:lpstr>
      <vt:lpstr> </vt:lpstr>
      <vt:lpstr>火灾逃生演练</vt:lpstr>
      <vt:lpstr>地震防护知识</vt:lpstr>
      <vt:lpstr>暴力事件处理策略</vt:lpstr>
      <vt:lpstr>食品安全管理</vt:lpstr>
      <vt:lpstr>第2章 学校安全管理培训的方式</vt:lpstr>
      <vt:lpstr>传统教学方式</vt:lpstr>
      <vt:lpstr> </vt:lpstr>
      <vt:lpstr>在线培训平台</vt:lpstr>
      <vt:lpstr>集中培训与分散培训</vt:lpstr>
      <vt:lpstr>第3章 学校安全管理培训的途径</vt:lpstr>
      <vt:lpstr> </vt:lpstr>
      <vt:lpstr>外部专业培训机构</vt:lpstr>
      <vt:lpstr>政府部门支持</vt:lpstr>
      <vt:lpstr>社区合作的意义</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2024-09-28T09:39:07.877</cp:lastPrinted>
  <dcterms:created xsi:type="dcterms:W3CDTF">2024-09-28T01:39:07Z</dcterms:created>
  <dcterms:modified xsi:type="dcterms:W3CDTF">2024-09-28T01:39:09Z</dcterms:modified>
</cp:coreProperties>
</file>