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A8DB3B-7B7B-406F-9FAE-CDF2EC2BA7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D59945-4202-454B-B201-2A6AF4FA11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A722D43-B06D-4830-8A9E-4AFE4D93A1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5EF07C3-5AF3-47EE-85BE-1628787CDF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0BAEE1-4E80-4412-860B-E3FFA95EC0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75E2C5-6201-4152-B935-F2EBE474EA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32E837-BA4E-459E-8ACC-FC5D2DA1BD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29CE3C-83DD-498C-BD7D-124FF96BF9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17D3DE-8759-4865-8532-03CCAEB5CB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995251-38B3-4F20-9487-B43E9429EF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BBCEA0-224A-4307-906B-D262A1A8C8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1210101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52425" y="2559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
        <p:nvSpPr>
          <p:cNvPr id="3" name="TextBox 3"/>
          <p:cNvSpPr txBox="1"/>
          <p:nvPr/>
        </p:nvSpPr>
        <p:spPr>
          <a:xfrm>
            <a:off x="1032908" y="1995037"/>
            <a:ext cx="6249900" cy="19773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rgbClr val="754807">
                    <a:alpha val="100000"/>
                  </a:srgbClr>
                </a:solidFill>
                <a:latin typeface="Microsoft Yahei"/>
                <a:ea typeface="Microsoft Yahei"/>
                <a:cs typeface="Microsoft Yahei"/>
              </a:rPr>
              <a:t>顾客感知服务质量与顾客满意相关关系实证研究</a:t>
            </a:r>
          </a:p>
        </p:txBody>
      </p:sp>
      <p:sp>
        <p:nvSpPr>
          <p:cNvPr id="4" name="TextBox 4"/>
          <p:cNvSpPr txBox="1"/>
          <p:nvPr/>
        </p:nvSpPr>
        <p:spPr>
          <a:xfrm>
            <a:off x="1631828" y="4629987"/>
            <a:ext cx="2411730" cy="3867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800">
                <a:solidFill>
                  <a:srgbClr val="754807">
                    <a:alpha val="100000"/>
                  </a:srgbClr>
                </a:solidFill>
                <a:latin typeface="Microsoft Yahei"/>
                <a:ea typeface="Microsoft Yahei"/>
                <a:cs typeface="Microsoft Yahei"/>
              </a:rPr>
              <a:t>汇报人：AA</a:t>
            </a:r>
          </a:p>
        </p:txBody>
      </p:sp>
      <p:sp>
        <p:nvSpPr>
          <p:cNvPr id="5" name="TextBox 5"/>
          <p:cNvSpPr txBox="1"/>
          <p:nvPr/>
        </p:nvSpPr>
        <p:spPr>
          <a:xfrm>
            <a:off x="4532395" y="4606174"/>
            <a:ext cx="24117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800">
                <a:solidFill>
                  <a:srgbClr val="754807">
                    <a:alpha val="100000"/>
                  </a:srgbClr>
                </a:solidFill>
                <a:latin typeface="Microsoft Yahei"/>
                <a:ea typeface="Microsoft Yahei"/>
                <a:cs typeface="Microsoft Yahei"/>
              </a:rPr>
              <a:t>xx年xx月xx日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579590" y="309453"/>
            <a:ext cx="2040255" cy="117729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rgbClr val="754807">
                    <a:alpha val="100000"/>
                  </a:srgbClr>
                </a:solidFill>
                <a:latin typeface="Microsoft Yahei"/>
                <a:ea typeface="Microsoft Yahei"/>
                <a:cs typeface="Microsoft Yahei"/>
              </a:rPr>
              <a:t>目 录</a:t>
            </a:r>
          </a:p>
        </p:txBody>
      </p:sp>
      <p:sp>
        <p:nvSpPr>
          <p:cNvPr id="4" name="TextBox 4"/>
          <p:cNvSpPr txBox="1"/>
          <p:nvPr/>
        </p:nvSpPr>
        <p:spPr>
          <a:xfrm>
            <a:off x="9584732" y="1439118"/>
            <a:ext cx="2127531" cy="35645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DE9A39">
                    <a:alpha val="60000"/>
                  </a:srgbClr>
                </a:solidFill>
                <a:latin typeface="Microsoft Yahei"/>
                <a:ea typeface="Microsoft Yahei"/>
                <a:cs typeface="Microsoft Yahei"/>
              </a:rPr>
              <a:t>CATALOGUE</a:t>
            </a:r>
          </a:p>
        </p:txBody>
      </p:sp>
      <p:sp>
        <p:nvSpPr>
          <p:cNvPr id="5" name="TextBox 5"/>
          <p:cNvSpPr txBox="1"/>
          <p:nvPr/>
        </p:nvSpPr>
        <p:spPr>
          <a:xfrm>
            <a:off x="4470410" y="1406395"/>
            <a:ext cx="4818538"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引言</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顾客感知服务质量理论</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顾客满意理论</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实证研究设计</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实证结果分析</a:t>
            </a:r>
          </a:p>
          <a:p>
            <a:pPr marL="203200" lvl="0" indent="-203200">
              <a:lnSpc>
                <a:spcPct val="140000"/>
              </a:lnSpc>
              <a:buFont typeface="Arial"/>
              <a:buChar char="•"/>
            </a:pPr>
            <a:r>
              <a:rPr lang="en-US" sz="2400" b="1">
                <a:solidFill>
                  <a:srgbClr val="754807">
                    <a:alpha val="100000"/>
                  </a:srgbClr>
                </a:solidFill>
                <a:latin typeface="Microsoft Yahei"/>
                <a:ea typeface="Microsoft Yahei"/>
                <a:cs typeface="Microsoft Yahei"/>
              </a:rPr>
              <a:t>结论与讨论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01</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引言</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125" r="81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随着全球经济的服务化趋势，服务业在各国经济中的地位日益重要，对服务质量的关注也日益提高。</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服务业的快速发展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顾客满意是企业赢得顾客忠诚、保持竞争优势的关键因素，而服务质量是影响顾客满意的重要因素之一。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顾客满意的重要性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尽管关于服务质量的研究已有丰富成果，但如何将理论应用于实践、指导企业提高服务质量仍是一个亟待解决的问题。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理论与实践的脱节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研究目的：本研究旨在探讨顾客感知服务质量与顾客满意之间的相关关系，为企业提高服务质量、提升顾客满意度提供理论支持和实践指导。</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研究问题：本研究将围绕以下几个问题展开</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顾客感知服务质量的维度和测量方法是什么？</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顾客满意的形成机制和影响因素有哪些？</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顾客感知服务质量与顾客满意之间存在怎样的相关关系？</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如何通过提高服务质量来提升顾客满意度？</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本研究将采用文献研究、问卷调查和统计分析等方法，对顾客感知服务质量和顾客满意进行定量和定性分析。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本研究将以某行业或某企业为例，探讨顾客感知服务质量与顾客满意之间的相关关系。具体研究范围将根据研究目的和问题来确定，可能涉及不同行业、不同类型的企业以及不同层次的顾客群体。</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02</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顾客感知服务质量理论</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服务质量是指服务满足规定或潜在需要的特征和特性的总和，是指服务工作能够满足被服务者需求的程度。是企业为使目标顾客满意而提供的最低服务水平，也是企业保持这一预定服务水平的连贯性程度。</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服务质量的定义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服务质量不局限于有形产品的质量，更包括无形的服务过程和服务结果的质量。它强调的是顾客的感知和期望，以及服务提供者的实际表现。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服务质量的内涵</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服务质量定义及内涵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期望-实绩模型</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该模型认为服务质量取决于顾客的期望与实际服务绩效之间的比较。如果实际服务绩效超过期望，则顾客感知服务质量高；反之，则感知服务质量低。</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差距模型</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该模型强调服务质量是由顾客感知到的服务提供者的实际表现与顾客期望之间的差距所决定的。差距越小，服务质量越高。</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SERVQUAL模型</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该模型是一种多维度的服务质量评价工具，包括可靠性、响应性、保证性、移情性和有形性五个维度。通过测量这五个维度的期望和实际表现，可以计算出服务质量的总分数。</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顾客感知服务质量模型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顾客因素</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包括顾客的个性、文化背景、消费经验等。这些因素会影响顾客的期望和对服务的评价。</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服务提供者因素</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包括服务人员的态度、技能、知识水平等，以及服务设施、设备的质量等。这些因素直接影响顾客的感知和期望。</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服务环境因素</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包括服务场所的环境、氛围、布局等。这些因素会影响顾客的感知和情绪，从而影响对服务质量的评价。</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服务结果因素</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包括服务的结果、效果、价值等。这些因素是顾客评价服务质量的重要依据之一。</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服务过程因素</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包括服务的流程、时间、效率等。这些因素会影响顾客的体验和满意度，从而影响对服务质量的评价。</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影响因素及形成机制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990464" y="2536882"/>
            <a:ext cx="2922600" cy="712314"/>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975" b="1">
                <a:solidFill>
                  <a:srgbClr val="754807">
                    <a:alpha val="100000"/>
                  </a:srgbClr>
                </a:solidFill>
                <a:latin typeface="Microsoft Yahei"/>
                <a:ea typeface="Microsoft Yahei"/>
                <a:cs typeface="Microsoft Yahei"/>
              </a:rPr>
              <a:t>03</a:t>
            </a:r>
          </a:p>
        </p:txBody>
      </p:sp>
      <p:sp>
        <p:nvSpPr>
          <p:cNvPr id="3" name="TextBox 3"/>
          <p:cNvSpPr txBox="1"/>
          <p:nvPr/>
        </p:nvSpPr>
        <p:spPr>
          <a:xfrm>
            <a:off x="1863348" y="3329232"/>
            <a:ext cx="6574155" cy="18059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rgbClr val="754807">
                    <a:alpha val="100000"/>
                  </a:srgbClr>
                </a:solidFill>
                <a:latin typeface="Microsoft Yahei"/>
                <a:ea typeface="Microsoft Yahei"/>
                <a:cs typeface="Microsoft Yahei"/>
              </a:rPr>
              <a:t>顾客满意理论</a:t>
            </a:r>
          </a:p>
        </p:txBody>
      </p:sp>
      <p:sp>
        <p:nvSpPr>
          <p:cNvPr id="4" name="AutoShape 4"/>
          <p:cNvSpPr/>
          <p:nvPr/>
        </p:nvSpPr>
        <p:spPr>
          <a:xfrm>
            <a:off x="352425" y="6254177"/>
            <a:ext cx="5497697"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DE9A39">
                    <a:alpha val="100000"/>
                  </a:srgbClr>
                </a:solidFill>
                <a:latin typeface="Microsoft Yahei"/>
                <a:ea typeface="Microsoft Yahei"/>
                <a:cs typeface="Microsoft Yahei"/>
              </a:rPr>
              <a:t>AA</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顾客满意定义及内涵</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顾客满意是一种心理状态，指顾客对某一事项已满足其需求和期望的程度的感受。</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顾客满意是顾客对企业和员工提供的产品和服务的直接性综合评价，是顾客对企业、产品、服务和员工的认可。</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顾客满意是企业的目标，也是企业赢得顾客、占领和扩大市场、提高效益的关键。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顾客的满意程度取决于其对产品或服务的期望与实际感受之间的比较。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期望模型</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顾客的满意程度取决于其对产品或服务绩效的感知。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绩效模型</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顾客的满意程度取决于其对交易过程公平性的感知。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公平模型</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顾客满意模型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环境因素</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包括购物环境、消费氛围、社会环境等，影响顾客的购物体验和满意度。</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品牌因素</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品牌知名度和美誉度的高低，影响顾客对产品的信任和满意度。</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价格因素</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价格合理与否以及性价比的高低，影响顾客的购买意愿和满意度。</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产品因素</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包括产品质量、功能、设计、包装等，直接影响顾客的使用体验和满意度。</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服务因素</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包括售前、售中、售后服务的质量、态度和效率等，影响顾客的购买决策和满意度。</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影响因素及形成机制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https://d.book118.com/747012101012006040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CFB"/>
      </a:lt1>
      <a:dk2>
        <a:srgbClr val="000000"/>
      </a:dk2>
      <a:lt2>
        <a:srgbClr val="FFFFFF"/>
      </a:lt2>
      <a:accent1>
        <a:srgbClr val="754807"/>
      </a:accent1>
      <a:accent2>
        <a:srgbClr val="B57016"/>
      </a:accent2>
      <a:accent3>
        <a:srgbClr val="DE9A39"/>
      </a:accent3>
      <a:accent4>
        <a:srgbClr val="F2B168"/>
      </a:accent4>
      <a:accent5>
        <a:srgbClr val="FDBE00"/>
      </a:accent5>
      <a:accent6>
        <a:srgbClr val="D16A1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2024-09-12T06:16:48.632</cp:lastPrinted>
  <dcterms:created xsi:type="dcterms:W3CDTF">2024-09-11T22:16:48Z</dcterms:created>
  <dcterms:modified xsi:type="dcterms:W3CDTF">2024-09-11T22:16:50Z</dcterms:modified>
</cp:coreProperties>
</file>