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0937B-356F-4CD5-9309-91AB8F7D2D7A}" type="datetimeFigureOut">
              <a:rPr lang="zh-CN" altLang="en-US" smtClean="0"/>
              <a:t>2023/12/20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346C4B-5636-44D4-ADA0-EA0ED6189C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805985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7803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84305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9410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1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23059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3474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33896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4221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782400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AA8B6-2A9C-45D5-9813-6BB9D5BE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28DCB-FE93-4A67-A0C7-D485E388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85DA6-9BC2-46E9-923E-7DF0A107E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05197-D317-4DC5-B498-5A3408FB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E9AE1-6507-4293-B09D-C9D504FA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97D0E-2C1B-4F0F-BB0A-3540D25A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EBAAF-BD61-474A-B2A6-C1CFA072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D4266-0994-45AF-A86C-0B18CE774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E7396-1D19-49B0-9207-71379180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05F81-03BE-4F8A-B79A-D0D5149A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A4727-C94C-4E61-8B75-EA2E53C2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20BD8D-8CEA-4901-8281-B5E918932AA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9618700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900000"/>
            <a:ext cx="8229600" cy="648000"/>
          </a:xfrm>
        </p:spPr>
        <p:txBody>
          <a:bodyPr/>
          <a:lstStyle>
            <a:lvl1pPr>
              <a:defRPr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457200">
              <a:lnSpc>
                <a:spcPct val="130000"/>
              </a:lnSpc>
              <a:spcBef>
                <a:spcPct val="0"/>
              </a:spcBef>
              <a:buFontTx/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0" indent="457200">
              <a:lnSpc>
                <a:spcPct val="130000"/>
              </a:lnSpc>
              <a:spcBef>
                <a:spcPct val="0"/>
              </a:spcBef>
              <a:buFontTx/>
              <a:buNone/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6E0FB9-B34B-4B63-9D5A-234CBE06EAF7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7" name="矩形 6"/>
          <p:cNvSpPr/>
          <p:nvPr userDrawn="1"/>
        </p:nvSpPr>
        <p:spPr>
          <a:xfrm>
            <a:off x="5900003" y="180000"/>
            <a:ext cx="305724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1pPr>
            <a:lvl2pPr marL="4572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2pPr>
            <a:lvl3pPr marL="9144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3pPr>
            <a:lvl4pPr marL="1371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4pPr>
            <a:lvl5pPr marL="18288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0" i="1">
                <a:solidFill>
                  <a:srgbClr val="00B0F0"/>
                </a:solidFill>
                <a:latin typeface="方正粗倩简体" panose="03000509000000000000" pitchFamily="65" charset="-122"/>
                <a:ea typeface="方正粗倩简体" panose="03000509000000000000" pitchFamily="65" charset="-122"/>
              </a:rPr>
              <a:t>钢结构施工图识读</a:t>
            </a:r>
          </a:p>
        </p:txBody>
      </p:sp>
    </p:spTree>
    <p:extLst>
      <p:ext uri="{BB962C8B-B14F-4D97-AF65-F5344CB8AC3E}">
        <p14:creationId xmlns:p14="http://schemas.microsoft.com/office/powerpoint/2010/main" val="119139520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065416-324C-4505-8A4A-39147780173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5499694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C6C49B-65EE-4C05-A11B-6109DE582A1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5692069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FB5E51-64E2-422E-BB3F-93CB088B0D7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3103010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E741C5-9CE6-4F5F-9645-BC185C1BB2C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3558672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419A4F-13D5-46FA-89CD-77951A2CFDC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6356102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924424-B074-4CE1-AC33-147A43D9CEE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1170999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DB9BFE-7E98-4C10-89CE-B5B8F7B4511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7657320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5A2381-0E3C-4715-9E6C-37ACA3A5403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6847596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5824C2-BB88-4654-BDDA-0B37BCD15B2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1185767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bl">
  <p:cSld name="标题和表格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31"/>
          <p:cNvPicPr>
            <a:picLocks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9470" y="412751"/>
            <a:ext cx="1556238" cy="7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34"/>
          <p:cNvSpPr>
            <a:spLocks noChangeArrowheads="1"/>
          </p:cNvSpPr>
          <p:nvPr/>
        </p:nvSpPr>
        <p:spPr bwMode="auto">
          <a:xfrm rot="5400000" flipH="1" flipV="1">
            <a:off x="4533900" y="-4000500"/>
            <a:ext cx="76200" cy="9144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00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742950" indent="-28575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1143000" indent="-228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600200" indent="-228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2057400" indent="-228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FF00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 eaLnBrk="1" hangingPunct="1"/>
            <a:endParaRPr lang="zh-CN" altLang="en-US" sz="2585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80946212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b="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2pPr>
            <a:lvl3pPr marL="9144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3pPr>
            <a:lvl4pPr marL="1371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4pPr>
            <a:lvl5pPr marL="18288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400" b="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2pPr>
            <a:lvl3pPr marL="9144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3pPr>
            <a:lvl4pPr marL="1371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4pPr>
            <a:lvl5pPr marL="18288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400" b="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2pPr>
            <a:lvl3pPr marL="9144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3pPr>
            <a:lvl4pPr marL="1371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4pPr>
            <a:lvl5pPr marL="18288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fld id="{36383198-A385-4BF8-B5FC-C185B8FC5FF2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2111402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0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51920" y="2030611"/>
            <a:ext cx="5295564" cy="822325"/>
          </a:xfrm>
          <a:effectLst>
            <a:outerShdw dist="63500" dir="2212194" algn="ctr" rotWithShape="0">
              <a:schemeClr val="tx1"/>
            </a:outerShdw>
          </a:effectLst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rgbClr val="00B0F0"/>
                </a:solidFill>
                <a:latin typeface="方正粗倩简体" panose="03000509000000000000" pitchFamily="65" charset="-122"/>
                <a:ea typeface="方正粗倩简体" panose="03000509000000000000" pitchFamily="65" charset="-122"/>
              </a:rPr>
              <a:t>钢结构施工图识读</a:t>
            </a:r>
          </a:p>
        </p:txBody>
      </p:sp>
      <p:sp>
        <p:nvSpPr>
          <p:cNvPr id="2" name="矩形 1"/>
          <p:cNvSpPr/>
          <p:nvPr/>
        </p:nvSpPr>
        <p:spPr>
          <a:xfrm>
            <a:off x="4603991" y="3140968"/>
            <a:ext cx="379142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1pPr>
            <a:lvl2pPr marL="4572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2pPr>
            <a:lvl3pPr marL="9144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3pPr>
            <a:lvl4pPr marL="1371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4pPr>
            <a:lvl5pPr marL="18288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chemeClr val="tx1"/>
                </a:solidFill>
                <a:latin typeface="Verdan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92D050"/>
                </a:solidFill>
                <a:latin typeface="方正粗倩简体" panose="03000509000000000000" pitchFamily="65" charset="-122"/>
                <a:ea typeface="方正粗倩简体" panose="03000509000000000000" pitchFamily="65" charset="-122"/>
              </a:rPr>
              <a:t>轻型门式钢架结构概述</a:t>
            </a:r>
            <a:endParaRPr lang="en-US" altLang="zh-CN">
              <a:solidFill>
                <a:srgbClr val="92D050"/>
              </a:solidFill>
              <a:latin typeface="方正粗倩简体" panose="03000509000000000000" pitchFamily="65" charset="-122"/>
              <a:ea typeface="方正粗倩简体" panose="03000509000000000000" pitchFamily="65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0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应用背景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150000"/>
              </a:lnSpc>
            </a:pPr>
            <a:r>
              <a:rPr lang="zh-CN" altLang="en-US">
                <a:latin typeface="Times New Roman" panose="02020603050405020304" pitchFamily="18" charset="0"/>
              </a:rPr>
              <a:t>在欧美国家的</a:t>
            </a:r>
            <a:r>
              <a:rPr lang="zh-CN" altLang="en-US">
                <a:solidFill>
                  <a:srgbClr val="00B0F0"/>
                </a:solidFill>
              </a:rPr>
              <a:t>大型工业厂房、商业建筑、交通设施</a:t>
            </a:r>
            <a:r>
              <a:rPr lang="zh-CN" altLang="en-US">
                <a:latin typeface="Times New Roman" panose="02020603050405020304" pitchFamily="18" charset="0"/>
              </a:rPr>
              <a:t>等非居住单层建筑中</a:t>
            </a:r>
            <a:r>
              <a:rPr lang="en-US" altLang="zh-CN"/>
              <a:t>50%</a:t>
            </a:r>
            <a:r>
              <a:rPr lang="zh-CN" altLang="en-US"/>
              <a:t>以上为轻型门式刚架钢结构体系。</a:t>
            </a:r>
            <a:endParaRPr lang="en-US" altLang="zh-CN"/>
          </a:p>
          <a:p>
            <a:pPr eaLnBrk="1" hangingPunct="1">
              <a:lnSpc>
                <a:spcPct val="150000"/>
              </a:lnSpc>
            </a:pPr>
            <a:r>
              <a:rPr lang="zh-CN" altLang="en-US"/>
              <a:t>我国轻型门</a:t>
            </a:r>
            <a:r>
              <a:rPr lang="zh-CN" altLang="en-US">
                <a:latin typeface="Times New Roman" panose="02020603050405020304" pitchFamily="18" charset="0"/>
              </a:rPr>
              <a:t>式刚架钢结构房屋结构越来越广泛应用于</a:t>
            </a:r>
            <a:r>
              <a:rPr lang="zh-CN" altLang="en-US">
                <a:solidFill>
                  <a:srgbClr val="00B0F0"/>
                </a:solidFill>
              </a:rPr>
              <a:t>各类轻型厂房及仓库、物流中心、交易市场、超市、体育场馆、车站候车大厅、码头建筑、展览厅、加层建筑</a:t>
            </a:r>
            <a:r>
              <a:rPr lang="zh-CN" altLang="en-US">
                <a:latin typeface="Times New Roman" panose="02020603050405020304" pitchFamily="18" charset="0"/>
              </a:rPr>
              <a:t>等民用建筑中。 </a:t>
            </a:r>
          </a:p>
          <a:p>
            <a:pPr eaLnBrk="1" hangingPunct="1"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60309444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工程实例一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150000"/>
              </a:lnSpc>
            </a:pPr>
            <a:r>
              <a:rPr lang="zh-CN" altLang="en-US"/>
              <a:t>某集团，</a:t>
            </a:r>
            <a:r>
              <a:rPr lang="en-US" altLang="zh-CN"/>
              <a:t>2015</a:t>
            </a:r>
            <a:r>
              <a:rPr lang="zh-CN" altLang="en-US"/>
              <a:t>年</a:t>
            </a:r>
            <a:r>
              <a:rPr lang="en-US" altLang="zh-CN"/>
              <a:t>4</a:t>
            </a:r>
            <a:r>
              <a:rPr lang="zh-CN" altLang="en-US"/>
              <a:t>月投资新建了一座轻钢结构生产车间，建筑面积</a:t>
            </a:r>
            <a:r>
              <a:rPr lang="en-US" altLang="zh-CN"/>
              <a:t>5000</a:t>
            </a:r>
            <a:r>
              <a:rPr lang="zh-CN" altLang="en-US"/>
              <a:t>平方米。于</a:t>
            </a:r>
            <a:r>
              <a:rPr lang="en-US" altLang="zh-CN"/>
              <a:t>2015</a:t>
            </a:r>
            <a:r>
              <a:rPr lang="zh-CN" altLang="en-US"/>
              <a:t>年</a:t>
            </a:r>
            <a:r>
              <a:rPr lang="en-US" altLang="zh-CN"/>
              <a:t>7</a:t>
            </a:r>
            <a:r>
              <a:rPr lang="zh-CN" altLang="en-US"/>
              <a:t>月竣工。主体结构采用轻型单跨门式刚架形式，吊车最大起重量为</a:t>
            </a:r>
            <a:r>
              <a:rPr lang="en-US" altLang="zh-CN"/>
              <a:t>20</a:t>
            </a:r>
            <a:r>
              <a:rPr lang="zh-CN" altLang="en-US"/>
              <a:t>吨，中级工作制。</a:t>
            </a:r>
            <a:endParaRPr lang="en-US" altLang="zh-CN"/>
          </a:p>
          <a:p>
            <a:pPr eaLnBrk="1" hangingPunct="1"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</a:rPr>
              <a:t>思考：</a:t>
            </a:r>
            <a:r>
              <a:rPr lang="en-US" altLang="zh-CN" b="1">
                <a:solidFill>
                  <a:srgbClr val="FF0000"/>
                </a:solidFill>
              </a:rPr>
              <a:t>1</a:t>
            </a:r>
            <a:r>
              <a:rPr lang="zh-CN" altLang="en-US" b="1">
                <a:solidFill>
                  <a:srgbClr val="FF0000"/>
                </a:solidFill>
              </a:rPr>
              <a:t>、下图中，有哪些构件时大家认识的？</a:t>
            </a:r>
            <a:endParaRPr lang="en-US" altLang="zh-CN" b="1">
              <a:solidFill>
                <a:srgbClr val="FF0000"/>
              </a:solidFill>
            </a:endParaRPr>
          </a:p>
          <a:p>
            <a:pPr eaLnBrk="1" hangingPunct="1">
              <a:lnSpc>
                <a:spcPct val="120000"/>
              </a:lnSpc>
            </a:pPr>
            <a:r>
              <a:rPr lang="en-US" altLang="zh-CN" b="1">
                <a:solidFill>
                  <a:srgbClr val="FF0000"/>
                </a:solidFill>
              </a:rPr>
              <a:t>          2</a:t>
            </a:r>
            <a:r>
              <a:rPr lang="zh-CN" altLang="en-US" b="1">
                <a:solidFill>
                  <a:srgbClr val="FF0000"/>
                </a:solidFill>
              </a:rPr>
              <a:t>、轻钢门式刚架的特点？</a:t>
            </a:r>
          </a:p>
          <a:p>
            <a:pPr eaLnBrk="1" hangingPunct="1"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6974645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工程实例一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1187624" y="1548000"/>
            <a:ext cx="6768752" cy="4689312"/>
            <a:chOff x="873125" y="495300"/>
            <a:chExt cx="7531100" cy="5648325"/>
          </a:xfrm>
        </p:grpSpPr>
        <p:pic>
          <p:nvPicPr>
            <p:cNvPr id="6" name="Picture 2" descr="调整大小 IMG_0561"/>
            <p:cNvPicPr>
              <a:picLocks noChangeAspect="1" noChangeArrowheads="1"/>
            </p:cNvPicPr>
            <p:nvPr/>
          </p:nvPicPr>
          <p:blipFill>
            <a:blip r:embed="rId3">
              <a:lum bright="18000" contras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73125" y="495300"/>
              <a:ext cx="7531100" cy="5648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5634038" y="4736176"/>
              <a:ext cx="2381250" cy="4819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FF9900"/>
                      </a:gs>
                      <a:gs pos="50000">
                        <a:srgbClr val="FFFFFF"/>
                      </a:gs>
                      <a:gs pos="100000">
                        <a:srgbClr val="FF9900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kumimoji="1" lang="zh-CN" altLang="en-US" sz="200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山墙抗风柱</a:t>
              </a:r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>
              <a:off x="4924425" y="4927600"/>
              <a:ext cx="711200" cy="115888"/>
            </a:xfrm>
            <a:prstGeom prst="rightArrow">
              <a:avLst>
                <a:gd name="adj1" fmla="val 50000"/>
                <a:gd name="adj2" fmla="val 76712"/>
              </a:avLst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0000FF"/>
                </a:solidFill>
              </a:endParaRP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2625725" y="2085051"/>
              <a:ext cx="1552575" cy="4819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FF9900"/>
                      </a:gs>
                      <a:gs pos="50000">
                        <a:srgbClr val="FFFFFF"/>
                      </a:gs>
                      <a:gs pos="100000">
                        <a:srgbClr val="FF9900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zh-CN" altLang="en-US" sz="200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吊车梁</a:t>
              </a:r>
            </a:p>
          </p:txBody>
        </p: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>
              <a:off x="2487613" y="2035175"/>
              <a:ext cx="138112" cy="696913"/>
            </a:xfrm>
            <a:custGeom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2147483647 w 21600"/>
                <a:gd name="T5" fmla="*/ 2147483647 h 21600"/>
                <a:gd name="T6" fmla="*/ 2147483647 w 21600"/>
                <a:gd name="T7" fmla="*/ 2147483647 h 21600"/>
                <a:gd name="T8" fmla="*/ 2147483647 w 21600"/>
                <a:gd name="T9" fmla="*/ 2147483647 h 21600"/>
                <a:gd name="T10" fmla="*/ 17694720 60000 65536"/>
                <a:gd name="T11" fmla="*/ 5898240 60000 65536"/>
                <a:gd name="T12" fmla="*/ 5898240 60000 65536"/>
                <a:gd name="T13" fmla="*/ 5898240 60000 65536"/>
                <a:gd name="T14" fmla="*/ 0 60000 65536"/>
                <a:gd name="T15" fmla="*/ 0 w 21600"/>
                <a:gd name="T16" fmla="*/ 8310 h 21600"/>
                <a:gd name="T17" fmla="*/ 6110 w 21600"/>
                <a:gd name="T18" fmla="*/ 21600 h 2160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600" h="21600">
                  <a:moveTo>
                    <a:pt x="15662" y="14285"/>
                  </a:moveTo>
                  <a:lnTo>
                    <a:pt x="21600" y="8310"/>
                  </a:lnTo>
                  <a:lnTo>
                    <a:pt x="18630" y="8310"/>
                  </a:lnTo>
                  <a:cubicBezTo>
                    <a:pt x="18630" y="3721"/>
                    <a:pt x="14430" y="0"/>
                    <a:pt x="9250" y="0"/>
                  </a:cubicBezTo>
                  <a:cubicBezTo>
                    <a:pt x="4141" y="0"/>
                    <a:pt x="0" y="3799"/>
                    <a:pt x="0" y="8485"/>
                  </a:cubicBezTo>
                  <a:lnTo>
                    <a:pt x="0" y="21600"/>
                  </a:lnTo>
                  <a:lnTo>
                    <a:pt x="6110" y="21600"/>
                  </a:lnTo>
                  <a:lnTo>
                    <a:pt x="6110" y="8310"/>
                  </a:lnTo>
                  <a:cubicBezTo>
                    <a:pt x="6110" y="6947"/>
                    <a:pt x="7362" y="5842"/>
                    <a:pt x="8907" y="5842"/>
                  </a:cubicBezTo>
                  <a:lnTo>
                    <a:pt x="9725" y="5842"/>
                  </a:lnTo>
                  <a:cubicBezTo>
                    <a:pt x="11269" y="5842"/>
                    <a:pt x="12520" y="6947"/>
                    <a:pt x="12520" y="8310"/>
                  </a:cubicBezTo>
                  <a:lnTo>
                    <a:pt x="9725" y="8310"/>
                  </a:lnTo>
                  <a:lnTo>
                    <a:pt x="15662" y="1428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1pPr>
              <a:lvl2pPr marL="4572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2pPr>
              <a:lvl3pPr marL="9144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3pPr>
              <a:lvl4pPr marL="1371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4pPr>
              <a:lvl5pPr marL="18288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6575425" y="588038"/>
              <a:ext cx="1450975" cy="4819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FF9900"/>
                      </a:gs>
                      <a:gs pos="50000">
                        <a:srgbClr val="FFFFFF"/>
                      </a:gs>
                      <a:gs pos="100000">
                        <a:srgbClr val="FF9900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kumimoji="1" lang="zh-CN" altLang="en-US" sz="200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天窗架</a:t>
              </a:r>
            </a:p>
          </p:txBody>
        </p:sp>
        <p:sp>
          <p:nvSpPr>
            <p:cNvPr id="12" name="AutoShape 10"/>
            <p:cNvSpPr>
              <a:spLocks noChangeArrowheads="1"/>
            </p:cNvSpPr>
            <p:nvPr/>
          </p:nvSpPr>
          <p:spPr bwMode="auto">
            <a:xfrm>
              <a:off x="5994400" y="725488"/>
              <a:ext cx="682625" cy="117475"/>
            </a:xfrm>
            <a:prstGeom prst="leftArrow">
              <a:avLst>
                <a:gd name="adj1" fmla="val 50000"/>
                <a:gd name="adj2" fmla="val 72635"/>
              </a:avLst>
            </a:prstGeom>
            <a:solidFill>
              <a:srgbClr val="F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3" name="直接箭头连接符 12"/>
            <p:cNvCxnSpPr/>
            <p:nvPr/>
          </p:nvCxnSpPr>
          <p:spPr>
            <a:xfrm flipH="1" flipV="1">
              <a:off x="6637338" y="1509713"/>
              <a:ext cx="374650" cy="52546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 Box 9"/>
            <p:cNvSpPr txBox="1">
              <a:spLocks noChangeArrowheads="1"/>
            </p:cNvSpPr>
            <p:nvPr/>
          </p:nvSpPr>
          <p:spPr bwMode="auto">
            <a:xfrm>
              <a:off x="6881813" y="1840575"/>
              <a:ext cx="1450975" cy="4819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FF9900"/>
                      </a:gs>
                      <a:gs pos="50000">
                        <a:srgbClr val="FFFFFF"/>
                      </a:gs>
                      <a:gs pos="100000">
                        <a:srgbClr val="FF9900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kumimoji="1" lang="zh-CN" altLang="en-US" sz="200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檩条</a:t>
              </a:r>
            </a:p>
          </p:txBody>
        </p:sp>
        <p:cxnSp>
          <p:nvCxnSpPr>
            <p:cNvPr id="15" name="直接箭头连接符 14"/>
            <p:cNvCxnSpPr/>
            <p:nvPr/>
          </p:nvCxnSpPr>
          <p:spPr>
            <a:xfrm flipH="1" flipV="1">
              <a:off x="1206500" y="2857500"/>
              <a:ext cx="374650" cy="52546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 Box 9"/>
            <p:cNvSpPr txBox="1">
              <a:spLocks noChangeArrowheads="1"/>
            </p:cNvSpPr>
            <p:nvPr/>
          </p:nvSpPr>
          <p:spPr bwMode="auto">
            <a:xfrm>
              <a:off x="1698625" y="3402676"/>
              <a:ext cx="1450975" cy="4819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FF9900"/>
                      </a:gs>
                      <a:gs pos="50000">
                        <a:srgbClr val="FFFFFF"/>
                      </a:gs>
                      <a:gs pos="100000">
                        <a:srgbClr val="FF9900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kumimoji="1" lang="zh-CN" altLang="en-US" sz="200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墙梁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86117805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工程实例</a:t>
            </a:r>
            <a:r>
              <a:rPr lang="zh-CN" altLang="en-US"/>
              <a:t>二</a:t>
            </a:r>
            <a:endParaRPr lang="zh-CN" altLang="en-US" sz="32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150000"/>
              </a:lnSpc>
            </a:pPr>
            <a:r>
              <a:rPr lang="zh-CN" altLang="en-US"/>
              <a:t>某大型厂房在施工时轰然倒塌，倒塌面积约两万平米，造成一人死亡两人重伤。</a:t>
            </a:r>
            <a:endParaRPr lang="en-US" altLang="zh-CN"/>
          </a:p>
          <a:p>
            <a:pPr eaLnBrk="1" hangingPunct="1"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思考：结构坍塌的原因？</a:t>
            </a:r>
            <a:endParaRPr lang="en-US" altLang="zh-CN" b="1">
              <a:solidFill>
                <a:srgbClr val="FF0000"/>
              </a:solidFill>
            </a:endParaRPr>
          </a:p>
          <a:p>
            <a:pPr eaLnBrk="1" hangingPunct="1"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123579" y="2996952"/>
            <a:ext cx="4896842" cy="3491161"/>
            <a:chOff x="854075" y="1573213"/>
            <a:chExt cx="6886575" cy="4914900"/>
          </a:xfrm>
        </p:grpSpPr>
        <p:pic>
          <p:nvPicPr>
            <p:cNvPr id="4" name="Picture 2" descr="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54075" y="1573213"/>
              <a:ext cx="6886575" cy="4892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椭圆 4"/>
            <p:cNvSpPr/>
            <p:nvPr/>
          </p:nvSpPr>
          <p:spPr>
            <a:xfrm rot="2647641">
              <a:off x="4621213" y="4475163"/>
              <a:ext cx="1557337" cy="201295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85289508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工程实例</a:t>
            </a:r>
            <a:r>
              <a:rPr lang="zh-CN" altLang="en-US"/>
              <a:t>二</a:t>
            </a:r>
            <a:endParaRPr lang="zh-CN" altLang="en-US" sz="32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/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/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/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/>
              <a:t>该厂房设有大型吊车，钢架柱很大，但柱脚仅采用四个小锚栓固定，存在很大的设计缺陷。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835696" y="1700808"/>
            <a:ext cx="5760640" cy="3482432"/>
            <a:chOff x="611188" y="44450"/>
            <a:chExt cx="8243887" cy="5857875"/>
          </a:xfrm>
        </p:grpSpPr>
        <p:pic>
          <p:nvPicPr>
            <p:cNvPr id="7" name="Picture 2" descr="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1188" y="44450"/>
              <a:ext cx="8243887" cy="5857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椭圆 7"/>
            <p:cNvSpPr/>
            <p:nvPr/>
          </p:nvSpPr>
          <p:spPr>
            <a:xfrm rot="5083488">
              <a:off x="2817812" y="2795588"/>
              <a:ext cx="1558925" cy="238125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 rot="5083488">
              <a:off x="3466306" y="311944"/>
              <a:ext cx="1557338" cy="238125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041402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工程实例</a:t>
            </a:r>
            <a:r>
              <a:rPr lang="zh-CN" altLang="en-US"/>
              <a:t>二</a:t>
            </a:r>
            <a:endParaRPr lang="zh-CN" altLang="en-US" sz="32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/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/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/>
          </a:p>
          <a:p>
            <a:pPr marL="0" indent="4572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953852" y="1600200"/>
            <a:ext cx="7236296" cy="4443834"/>
            <a:chOff x="395288" y="0"/>
            <a:chExt cx="8748712" cy="6216650"/>
          </a:xfrm>
        </p:grpSpPr>
        <p:pic>
          <p:nvPicPr>
            <p:cNvPr id="10" name="Picture 2" descr="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95288" y="0"/>
              <a:ext cx="8748712" cy="6216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3"/>
            <p:cNvSpPr>
              <a:spLocks noChangeArrowheads="1"/>
            </p:cNvSpPr>
            <p:nvPr/>
          </p:nvSpPr>
          <p:spPr bwMode="auto">
            <a:xfrm>
              <a:off x="3882798" y="5400641"/>
              <a:ext cx="1773693" cy="5597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kumimoji="1" lang="zh-CN" altLang="en-US" sz="2000">
                  <a:solidFill>
                    <a:srgbClr val="0000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锚栓被拉断</a:t>
              </a:r>
            </a:p>
          </p:txBody>
        </p:sp>
        <p:sp>
          <p:nvSpPr>
            <p:cNvPr id="12" name="椭圆 11"/>
            <p:cNvSpPr/>
            <p:nvPr/>
          </p:nvSpPr>
          <p:spPr>
            <a:xfrm rot="5083488">
              <a:off x="3835400" y="2273300"/>
              <a:ext cx="2019300" cy="238125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ctr" rtl="0" eaLnBrk="0" fontAlgn="t" hangingPunct="0">
                <a:spcBef>
                  <a:spcPct val="50000"/>
                </a:spcBef>
                <a:spcAft>
                  <a:spcPct val="0"/>
                </a:spcAft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b="1"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529673014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/>
              <a:t>轻型单层门式钢架的分类与组成</a:t>
            </a:r>
            <a:endParaRPr lang="zh-CN" altLang="en-US" sz="32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50072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50000"/>
              </a:lnSpc>
            </a:pPr>
            <a:r>
              <a:rPr lang="zh-CN" altLang="en-US"/>
              <a:t>门式刚架的形式分为单跨、双跨和多跨、带挑檐和带毗屋的刚架等。</a:t>
            </a:r>
            <a:endParaRPr lang="en-US" altLang="zh-CN"/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>
              <a:latin typeface="Times New Roman" panose="02020603050405020304" pitchFamily="18" charset="0"/>
            </a:endParaRPr>
          </a:p>
          <a:p>
            <a:pPr indent="0" algn="ctr">
              <a:lnSpc>
                <a:spcPct val="120000"/>
              </a:lnSpc>
            </a:pPr>
            <a:r>
              <a:rPr lang="en-US" altLang="zh-CN" sz="1800"/>
              <a:t>a</a:t>
            </a:r>
            <a:r>
              <a:rPr lang="zh-CN" altLang="en-US" sz="1800"/>
              <a:t>）单跨刚架；</a:t>
            </a:r>
            <a:r>
              <a:rPr lang="en-US" altLang="zh-CN" sz="1800"/>
              <a:t> b</a:t>
            </a:r>
            <a:r>
              <a:rPr lang="zh-CN" altLang="en-US" sz="1800"/>
              <a:t>）双跨刚架；</a:t>
            </a:r>
            <a:r>
              <a:rPr lang="en-US" altLang="zh-CN" sz="1800"/>
              <a:t>c</a:t>
            </a:r>
            <a:r>
              <a:rPr lang="zh-CN" altLang="en-US" sz="1800"/>
              <a:t>）多跨刚架；</a:t>
            </a:r>
            <a:r>
              <a:rPr lang="en-US" altLang="zh-CN" sz="1800"/>
              <a:t>d</a:t>
            </a:r>
            <a:r>
              <a:rPr lang="zh-CN" altLang="en-US" sz="1800"/>
              <a:t>）带挑檐刚架；</a:t>
            </a:r>
            <a:endParaRPr lang="en-US" altLang="zh-CN" sz="1800"/>
          </a:p>
          <a:p>
            <a:pPr indent="0" algn="ctr">
              <a:lnSpc>
                <a:spcPct val="120000"/>
              </a:lnSpc>
            </a:pPr>
            <a:r>
              <a:rPr lang="en-US" altLang="zh-CN" sz="1800"/>
              <a:t>e</a:t>
            </a:r>
            <a:r>
              <a:rPr lang="zh-CN" altLang="en-US" sz="1800"/>
              <a:t>）带毗屋的刚架；</a:t>
            </a:r>
            <a:r>
              <a:rPr lang="en-US" altLang="zh-CN" sz="1800"/>
              <a:t>f</a:t>
            </a:r>
            <a:r>
              <a:rPr lang="zh-CN" altLang="en-US" sz="1800"/>
              <a:t>）单坡刚架；</a:t>
            </a:r>
            <a:r>
              <a:rPr lang="en-US" altLang="zh-CN" sz="1800"/>
              <a:t>g</a:t>
            </a:r>
            <a:r>
              <a:rPr lang="zh-CN" altLang="en-US" sz="1800"/>
              <a:t>）双坡单跨相连的多跨刚架</a:t>
            </a:r>
            <a:endParaRPr lang="en-US" altLang="zh-CN">
              <a:latin typeface="Times New Roman" panose="02020603050405020304" pitchFamily="18" charset="0"/>
            </a:endParaRPr>
          </a:p>
          <a:p>
            <a:pPr marL="0" indent="4572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227" y="2276872"/>
            <a:ext cx="5553546" cy="342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336892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/>
              <a:t>轻型单层门式钢架的分类与组成</a:t>
            </a:r>
            <a:endParaRPr lang="zh-CN" altLang="en-US" sz="32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50072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主结构</a:t>
            </a:r>
            <a:r>
              <a:rPr lang="en-US" altLang="zh-CN"/>
              <a:t>——</a:t>
            </a:r>
            <a:r>
              <a:rPr lang="zh-CN" altLang="en-US"/>
              <a:t>横向刚架、楼面梁（如有夹层）、吊车梁、托梁</a:t>
            </a:r>
            <a:r>
              <a:rPr lang="en-US" altLang="zh-CN"/>
              <a:t>/</a:t>
            </a:r>
            <a:r>
              <a:rPr lang="zh-CN" altLang="en-US"/>
              <a:t>托架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次结构</a:t>
            </a:r>
            <a:r>
              <a:rPr lang="en-US" altLang="zh-CN"/>
              <a:t>——</a:t>
            </a:r>
            <a:r>
              <a:rPr lang="zh-CN" altLang="en-US"/>
              <a:t>檩条、墙梁、墙架柱、抗风柱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支撑结构</a:t>
            </a:r>
            <a:r>
              <a:rPr lang="en-US" altLang="zh-CN"/>
              <a:t>——</a:t>
            </a:r>
            <a:r>
              <a:rPr lang="zh-CN" altLang="en-US"/>
              <a:t>屋面支撑、柱间支撑、刚性系杆、拉条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维护结构</a:t>
            </a:r>
            <a:r>
              <a:rPr lang="en-US" altLang="zh-CN"/>
              <a:t>——</a:t>
            </a:r>
            <a:r>
              <a:rPr lang="zh-CN" altLang="en-US"/>
              <a:t>屋面结构、墙面结构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辅助结构</a:t>
            </a:r>
            <a:r>
              <a:rPr lang="en-US" altLang="zh-CN"/>
              <a:t>——</a:t>
            </a:r>
            <a:r>
              <a:rPr lang="zh-CN" altLang="en-US"/>
              <a:t>楼梯、平台、栏杆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</a:rPr>
              <a:t>基础结构</a:t>
            </a:r>
            <a:r>
              <a:rPr lang="en-US" altLang="zh-CN"/>
              <a:t>——</a:t>
            </a:r>
            <a:r>
              <a:rPr lang="zh-CN" altLang="en-US"/>
              <a:t>钢筋混凝土独立基础、钢筋混凝土条形基础</a:t>
            </a:r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左大括号 4"/>
          <p:cNvSpPr/>
          <p:nvPr/>
        </p:nvSpPr>
        <p:spPr>
          <a:xfrm>
            <a:off x="611560" y="1844823"/>
            <a:ext cx="302840" cy="2345039"/>
          </a:xfrm>
          <a:prstGeom prst="leftBrac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ctr" rtl="0" eaLnBrk="0" fontAlgn="t" hangingPunct="0">
              <a:spcBef>
                <a:spcPct val="5000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13164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/>
              <a:t>轻型单层门式钢架的分类与组成</a:t>
            </a:r>
            <a:endParaRPr lang="zh-CN" altLang="en-US" sz="32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0"/>
            <a:ext cx="8250072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4406" tIns="42203" rIns="84406" bIns="42203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005" y="1489868"/>
            <a:ext cx="8239125" cy="474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661069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https://d.book118.com/747021114026006052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80147" tIns="40074" rIns="80147" bIns="40074" numCol="1" anchor="t" anchorCtr="0" compatLnSpc="1">
        <a:prstTxWarp prst="textNoShape">
          <a:avLst/>
        </a:prstTxWarp>
        <a:spAutoFit/>
      </a:bodyPr>
      <a:lstStyle>
        <a:defPPr marL="0" marR="0" indent="0" algn="ctr" defTabSz="873125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80147" tIns="40074" rIns="80147" bIns="40074" numCol="1" anchor="t" anchorCtr="0" compatLnSpc="1">
        <a:prstTxWarp prst="textNoShape">
          <a:avLst/>
        </a:prstTxWarp>
        <a:spAutoFit/>
      </a:bodyPr>
      <a:lstStyle>
        <a:defPPr marL="0" marR="0" indent="0" algn="ctr" defTabSz="873125" rtl="0" eaLnBrk="0" fontAlgn="t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方正粗倩简体</vt:lpstr>
      <vt:lpstr>Times New Roman</vt:lpstr>
      <vt:lpstr>隶书</vt:lpstr>
      <vt:lpstr>Verdana</vt:lpstr>
      <vt:lpstr>Calibri Light</vt:lpstr>
      <vt:lpstr>Office Theme</vt:lpstr>
      <vt:lpstr>钢结构施工图识读</vt:lpstr>
      <vt:lpstr>应用背景</vt:lpstr>
      <vt:lpstr>工程实例一</vt:lpstr>
      <vt:lpstr>工程实例一</vt:lpstr>
      <vt:lpstr>工程实例二</vt:lpstr>
      <vt:lpstr>工程实例二</vt:lpstr>
      <vt:lpstr>工程实例二</vt:lpstr>
      <vt:lpstr>轻型单层门式钢架的分类与组成</vt:lpstr>
      <vt:lpstr>轻型单层门式钢架的分类与组成</vt:lpstr>
      <vt:lpstr>轻型单层门式钢架的分类与组成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2024-09-25T14:17:20.641</cp:lastPrinted>
  <dcterms:created xsi:type="dcterms:W3CDTF">2024-09-25T06:17:20Z</dcterms:created>
  <dcterms:modified xsi:type="dcterms:W3CDTF">2024-09-25T06:17:22Z</dcterms:modified>
</cp:coreProperties>
</file>