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4ABEE0E-B6CE-40B2-B83F-1FB32EF9BA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DFA224-DF0D-44BC-ADF5-3FAE1B6A8B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5E98EBC-D4D2-49A5-B734-C22150416C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1AC13C3-B8F9-477A-8BC0-C71F8E5609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AAE058B-332B-4157-B31E-BEC74A2871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6772491-24D6-4301-917F-C3B9A1BAC9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9C0FD6F-53FA-4715-B372-3590310E10B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D392F8-B340-45E9-BB6D-8E1C1340FE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BB0ADF-C409-4FCF-9664-BA9AC907D8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F5F1E8-592A-4F85-BBDD-E15085B997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816508-25D9-4F97-B157-234D045001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7036015165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《成本会计学》ppt课件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成本会计学概述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成本会计的基本概念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成本会计的核算方法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成本会计的应用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成本会计的发展趋势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成本会计学概述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一门研究企业成本核算和管理方法的学科，旨在为企业提供准确的成本信息，帮助企业做出科学的管理决策。</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成本会计学</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成本会计学是财务会计学和管理会计学的重要基础，它为企业提供有关产品成本的信息，这些信息被用于制定价格、做出经营决策以及进行成本控制。</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成本会计学与财务会计学、管理会计学的关系</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成本会计学的定义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为企业提供有关产品成本的信息，帮助企业做出科学的管理决策，提高企业的经济效益。</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按照一定的程序和方法，对企业的生产成本进行记录、计算和分析，编制成本报表，为企业的经营决策提供依据。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成本会计学的目的和任务</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任务</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目的</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8125" r="8125"/>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要求成本信息必须真实、可靠，不能虚报、瞒报。</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可靠性原则</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相关性原则</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可比性原则</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一致性原则</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要求成本信息必须与决策相关，能够帮助决策者做出科学的决策。</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要求不同企业之间的成本信息具有可比性，以便于对企业的经营绩效进行比较和评估。</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要求成本核算方法和程序必须保持一致，不得随意更改。</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成本会计学的基本原则</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成本会计的基本概念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465" r="10465"/>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5305" r="15305"/>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t="18901" b="18901"/>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TextBox 21"/>
          <p:cNvSpPr txBox="1"/>
          <p:nvPr/>
        </p:nvSpPr>
        <p:spPr>
          <a:xfrm>
            <a:off x="705451"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01</a:t>
            </a:r>
          </a:p>
        </p:txBody>
      </p:sp>
      <p:sp>
        <p:nvSpPr>
          <p:cNvPr id="22" name="TextBox 22"/>
          <p:cNvSpPr txBox="1"/>
          <p:nvPr/>
        </p:nvSpPr>
        <p:spPr>
          <a:xfrm>
            <a:off x="3571418" y="3467100"/>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02</a:t>
            </a:r>
          </a:p>
        </p:txBody>
      </p:sp>
      <p:sp>
        <p:nvSpPr>
          <p:cNvPr id="23" name="TextBox 23"/>
          <p:cNvSpPr txBox="1"/>
          <p:nvPr/>
        </p:nvSpPr>
        <p:spPr>
          <a:xfrm>
            <a:off x="9265251" y="3471017"/>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04</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a:t>
              </a:r>
            </a:p>
          </p:txBody>
        </p:sp>
      </p:grpSp>
      <p:grpSp>
        <p:nvGrpSpPr>
          <p:cNvPr id="46" name="Group 46"/>
          <p:cNvGrpSpPr/>
          <p:nvPr/>
        </p:nvGrpSpPr>
        <p:grpSpPr>
          <a:xfrm>
            <a:off x="756455" y="4477571"/>
            <a:ext cx="2164942" cy="1552257"/>
            <a:chOff x="756455" y="4477571"/>
            <a:chExt cx="2164942" cy="1552257"/>
          </a:xfrm>
        </p:grpSpPr>
        <p:sp>
          <p:nvSpPr>
            <p:cNvPr id="47" name="TextBox 4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成本是商品经济的产物，是商品经济中的一个经济范畴。</a:t>
              </a:r>
            </a:p>
          </p:txBody>
        </p:sp>
      </p:grpSp>
      <p:grpSp>
        <p:nvGrpSpPr>
          <p:cNvPr id="48" name="Group 48"/>
          <p:cNvGrpSpPr/>
          <p:nvPr/>
        </p:nvGrpSpPr>
        <p:grpSpPr>
          <a:xfrm>
            <a:off x="3628568" y="4477571"/>
            <a:ext cx="2164942" cy="1552257"/>
            <a:chOff x="3628568" y="4477571"/>
            <a:chExt cx="2164942" cy="1552257"/>
          </a:xfrm>
        </p:grpSpPr>
        <p:sp>
          <p:nvSpPr>
            <p:cNvPr id="49" name="TextBox 49"/>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成本是取得资产的耗费，是对象化的费用。</a:t>
              </a:r>
            </a:p>
          </p:txBody>
        </p:sp>
      </p:grpSp>
      <p:grpSp>
        <p:nvGrpSpPr>
          <p:cNvPr id="50" name="Group 50"/>
          <p:cNvGrpSpPr/>
          <p:nvPr/>
        </p:nvGrpSpPr>
        <p:grpSpPr>
          <a:xfrm>
            <a:off x="6466794" y="4477571"/>
            <a:ext cx="2164942" cy="1552257"/>
            <a:chOff x="6466794" y="4477571"/>
            <a:chExt cx="2164942" cy="1552257"/>
          </a:xfrm>
        </p:grpSpPr>
        <p:sp>
          <p:nvSpPr>
            <p:cNvPr id="51" name="TextBox 51"/>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成本是综合反映企业工作质量的一个指标。</a:t>
              </a:r>
            </a:p>
          </p:txBody>
        </p:sp>
      </p:grpSp>
      <p:grpSp>
        <p:nvGrpSpPr>
          <p:cNvPr id="52" name="Group 52"/>
          <p:cNvGrpSpPr/>
          <p:nvPr/>
        </p:nvGrpSpPr>
        <p:grpSpPr>
          <a:xfrm>
            <a:off x="9318371" y="4477571"/>
            <a:ext cx="2164942" cy="1552257"/>
            <a:chOff x="9318371" y="4477571"/>
            <a:chExt cx="2164942" cy="1552257"/>
          </a:xfrm>
        </p:grpSpPr>
        <p:sp>
          <p:nvSpPr>
            <p:cNvPr id="53" name="TextBox 53"/>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成本是补偿生产耗费的尺度。</a:t>
              </a:r>
            </a:p>
          </p:txBody>
        </p:sp>
      </p:grpSp>
      <p:sp>
        <p:nvSpPr>
          <p:cNvPr id="54" name="TextBox 54"/>
          <p:cNvSpPr txBox="1"/>
          <p:nvPr/>
        </p:nvSpPr>
        <p:spPr>
          <a:xfrm>
            <a:off x="6416218"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03</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3369379" y="1610750"/>
            <a:ext cx="2457450" cy="2457450"/>
          </a:xfrm>
          <a:prstGeom prst="rect">
            <a:avLst/>
          </a:prstGeom>
        </p:spPr>
      </p:pic>
      <p:pic>
        <p:nvPicPr>
          <p:cNvPr id="3" name="Picture 3"/>
          <p:cNvPicPr>
            <a:picLocks noChangeAspect="1"/>
          </p:cNvPicPr>
          <p:nvPr/>
        </p:nvPicPr>
        <p:blipFill>
          <a:blip r:embed="rId3"/>
          <a:srcRect l="3042" r="3042"/>
          <a:stretch>
            <a:fillRect/>
          </a:stretch>
        </p:blipFill>
        <p:spPr>
          <a:xfrm>
            <a:off x="6391291" y="1610750"/>
            <a:ext cx="2457450" cy="2457450"/>
          </a:xfrm>
          <a:prstGeom prst="rect">
            <a:avLst/>
          </a:prstGeom>
        </p:spPr>
      </p:pic>
      <p:sp>
        <p:nvSpPr>
          <p:cNvPr id="4" name="AutoShape 4"/>
          <p:cNvSpPr/>
          <p:nvPr/>
        </p:nvSpPr>
        <p:spPr>
          <a:xfrm>
            <a:off x="3558348" y="1839199"/>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Freeform 5"/>
          <p:cNvSpPr/>
          <p:nvPr/>
        </p:nvSpPr>
        <p:spPr>
          <a:xfrm>
            <a:off x="3738188" y="2024673"/>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002045" y="1839199"/>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8181885" y="2024673"/>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269241" y="3681618"/>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4449081" y="3867091"/>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291153" y="3681618"/>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7470993" y="3867091"/>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63829" y="1610750"/>
            <a:ext cx="2553871" cy="1315135"/>
            <a:chOff x="763829" y="1610750"/>
            <a:chExt cx="2553871" cy="1315135"/>
          </a:xfrm>
        </p:grpSpPr>
        <p:sp>
          <p:nvSpPr>
            <p:cNvPr id="13" name="AutoShape 13"/>
            <p:cNvSpPr/>
            <p:nvPr/>
          </p:nvSpPr>
          <p:spPr>
            <a:xfrm>
              <a:off x="763829" y="1610750"/>
              <a:ext cx="2553871" cy="131513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成本会计的对象是指成本会计反映和监督的内容。</a:t>
              </a:r>
              <a:endParaRPr lang="en-US" sz="1100"/>
            </a:p>
          </p:txBody>
        </p:sp>
      </p:grpSp>
      <p:grpSp>
        <p:nvGrpSpPr>
          <p:cNvPr id="14" name="Group 14"/>
          <p:cNvGrpSpPr/>
          <p:nvPr/>
        </p:nvGrpSpPr>
        <p:grpSpPr>
          <a:xfrm>
            <a:off x="8888726" y="1610750"/>
            <a:ext cx="2569478" cy="1377562"/>
            <a:chOff x="8888726" y="1610750"/>
            <a:chExt cx="2569478" cy="1377562"/>
          </a:xfrm>
        </p:grpSpPr>
        <p:sp>
          <p:nvSpPr>
            <p:cNvPr id="15" name="AutoShape 15"/>
            <p:cNvSpPr/>
            <p:nvPr/>
          </p:nvSpPr>
          <p:spPr>
            <a:xfrm>
              <a:off x="8888726" y="1610750"/>
              <a:ext cx="2569478" cy="13775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这一对象，实质上是工业企业在一定时期内为生产一定种类、一定数量的产品所支出的各种生产费用的总和。</a:t>
              </a:r>
              <a:endParaRPr lang="en-US" sz="1100"/>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成本会计的对象</a:t>
              </a:r>
            </a:p>
          </p:txBody>
        </p:sp>
      </p:grpSp>
      <p:sp>
        <p:nvSpPr>
          <p:cNvPr id="38" name="AutoShape 38"/>
          <p:cNvSpPr/>
          <p:nvPr/>
        </p:nvSpPr>
        <p:spPr>
          <a:xfrm>
            <a:off x="1957021" y="4386298"/>
            <a:ext cx="2552700" cy="117126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350">
                <a:solidFill>
                  <a:schemeClr val="dk1">
                    <a:alpha val="100000"/>
                  </a:schemeClr>
                </a:solidFill>
                <a:latin typeface="Microsoft Yahei"/>
                <a:ea typeface="Microsoft Yahei"/>
                <a:cs typeface="Microsoft Yahei"/>
              </a:rPr>
              <a:t>在社会主义工业企业中，产品制造成本是成本会计最主要的对象。</a:t>
            </a:r>
            <a:endParaRPr lang="en-US" sz="1100"/>
          </a:p>
        </p:txBody>
      </p:sp>
      <p:sp>
        <p:nvSpPr>
          <p:cNvPr id="39" name="AutoShape 39"/>
          <p:cNvSpPr/>
          <p:nvPr/>
        </p:nvSpPr>
        <p:spPr>
          <a:xfrm>
            <a:off x="7830517" y="4406623"/>
            <a:ext cx="2552700" cy="141997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成本会计只对产品的制造成本实施管理和监督。</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8353219" y="3266375"/>
            <a:ext cx="519494" cy="1016032"/>
          </a:xfrm>
          <a:custGeom>
            <a:rect l="l" t="t" r="r" b="b"/>
            <a:pathLst>
              <a:path w="281" h="1123">
                <a:moveTo>
                  <a:pt x="281" y="278"/>
                </a:moveTo>
                <a:lnTo>
                  <a:pt x="281" y="1123"/>
                </a:lnTo>
                <a:lnTo>
                  <a:pt x="0" y="842"/>
                </a:lnTo>
                <a:lnTo>
                  <a:pt x="0" y="0"/>
                </a:lnTo>
                <a:lnTo>
                  <a:pt x="279" y="278"/>
                </a:lnTo>
                <a:lnTo>
                  <a:pt x="281" y="278"/>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768259" y="3266375"/>
            <a:ext cx="519494" cy="1016032"/>
          </a:xfrm>
          <a:custGeom>
            <a:rect l="l" t="t" r="r" b="b"/>
            <a:pathLst>
              <a:path w="281" h="1123">
                <a:moveTo>
                  <a:pt x="281" y="278"/>
                </a:moveTo>
                <a:lnTo>
                  <a:pt x="281" y="1123"/>
                </a:lnTo>
                <a:lnTo>
                  <a:pt x="0" y="842"/>
                </a:lnTo>
                <a:lnTo>
                  <a:pt x="0" y="0"/>
                </a:lnTo>
                <a:lnTo>
                  <a:pt x="278" y="278"/>
                </a:lnTo>
                <a:lnTo>
                  <a:pt x="281" y="278"/>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183299" y="3266375"/>
            <a:ext cx="517779" cy="1016032"/>
          </a:xfrm>
          <a:custGeom>
            <a:rect l="l" t="t" r="r" b="b"/>
            <a:pathLst>
              <a:path w="280" h="1123">
                <a:moveTo>
                  <a:pt x="280" y="278"/>
                </a:moveTo>
                <a:lnTo>
                  <a:pt x="280" y="1123"/>
                </a:lnTo>
                <a:lnTo>
                  <a:pt x="0" y="842"/>
                </a:lnTo>
                <a:lnTo>
                  <a:pt x="0" y="0"/>
                </a:lnTo>
                <a:lnTo>
                  <a:pt x="278" y="278"/>
                </a:lnTo>
                <a:lnTo>
                  <a:pt x="280" y="278"/>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597482" y="3266375"/>
            <a:ext cx="517779" cy="1016032"/>
          </a:xfrm>
          <a:custGeom>
            <a:rect l="l" t="t" r="r" b="b"/>
            <a:pathLst>
              <a:path w="280" h="1123">
                <a:moveTo>
                  <a:pt x="280" y="278"/>
                </a:moveTo>
                <a:lnTo>
                  <a:pt x="280" y="1123"/>
                </a:lnTo>
                <a:lnTo>
                  <a:pt x="0" y="842"/>
                </a:lnTo>
                <a:lnTo>
                  <a:pt x="0" y="0"/>
                </a:lnTo>
                <a:lnTo>
                  <a:pt x="278" y="278"/>
                </a:lnTo>
                <a:lnTo>
                  <a:pt x="280" y="278"/>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012522" y="3266375"/>
            <a:ext cx="517779" cy="1016032"/>
          </a:xfrm>
          <a:custGeom>
            <a:rect l="l" t="t" r="r" b="b"/>
            <a:pathLst>
              <a:path w="280" h="1123">
                <a:moveTo>
                  <a:pt x="280" y="278"/>
                </a:moveTo>
                <a:lnTo>
                  <a:pt x="280" y="1123"/>
                </a:lnTo>
                <a:lnTo>
                  <a:pt x="0" y="842"/>
                </a:lnTo>
                <a:lnTo>
                  <a:pt x="0" y="0"/>
                </a:lnTo>
                <a:lnTo>
                  <a:pt x="278" y="278"/>
                </a:lnTo>
                <a:lnTo>
                  <a:pt x="280" y="278"/>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945436" y="3266375"/>
            <a:ext cx="1067181" cy="1012793"/>
          </a:xfrm>
          <a:custGeom>
            <a:rect l="l" t="t" r="r" b="b"/>
            <a:pathLst>
              <a:path w="577" h="1119">
                <a:moveTo>
                  <a:pt x="577" y="0"/>
                </a:moveTo>
                <a:lnTo>
                  <a:pt x="577" y="1119"/>
                </a:lnTo>
                <a:lnTo>
                  <a:pt x="288" y="840"/>
                </a:lnTo>
                <a:lnTo>
                  <a:pt x="0" y="1118"/>
                </a:lnTo>
                <a:lnTo>
                  <a:pt x="0" y="0"/>
                </a:lnTo>
                <a:lnTo>
                  <a:pt x="577"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530301" y="3266375"/>
            <a:ext cx="1067181" cy="101603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115261" y="3266375"/>
            <a:ext cx="1067181" cy="101603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01078" y="3266375"/>
            <a:ext cx="1067181" cy="101603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287848" y="3266375"/>
            <a:ext cx="1065371" cy="101603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8873665" y="3266375"/>
            <a:ext cx="1067181" cy="101603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764028" y="3543978"/>
            <a:ext cx="599483" cy="457207"/>
          </a:xfrm>
          <a:custGeom>
            <a:rect l="l" t="t"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55322" y="3419587"/>
            <a:ext cx="587403" cy="581530"/>
          </a:xfrm>
          <a:custGeom>
            <a:rect l="l" t="t"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561542" y="3514667"/>
            <a:ext cx="518709" cy="440902"/>
          </a:xfrm>
          <a:custGeom>
            <a:rect l="l" t="t"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975145" y="3514915"/>
            <a:ext cx="519146" cy="519146"/>
          </a:xfrm>
          <a:custGeom>
            <a:rect l="l" t="t"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185844" y="3550564"/>
            <a:ext cx="585547" cy="444038"/>
          </a:xfrm>
          <a:custGeom>
            <a:rect l="l" t="t"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9113819" y="3513098"/>
            <a:ext cx="585547" cy="444038"/>
          </a:xfrm>
          <a:custGeom>
            <a:rect l="l" t="t"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成本会计的分类</a:t>
              </a:r>
            </a:p>
          </p:txBody>
        </p:sp>
      </p:grpSp>
      <p:sp>
        <p:nvSpPr>
          <p:cNvPr id="41" name="AutoShape 41"/>
          <p:cNvSpPr/>
          <p:nvPr/>
        </p:nvSpPr>
        <p:spPr>
          <a:xfrm>
            <a:off x="772371" y="1572639"/>
            <a:ext cx="2591140" cy="151560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2" name="Group 42"/>
          <p:cNvGrpSpPr/>
          <p:nvPr/>
        </p:nvGrpSpPr>
        <p:grpSpPr>
          <a:xfrm>
            <a:off x="869006" y="1713859"/>
            <a:ext cx="2376786" cy="1233162"/>
            <a:chOff x="869006" y="1713859"/>
            <a:chExt cx="2376786" cy="1233162"/>
          </a:xfrm>
        </p:grpSpPr>
        <p:sp>
          <p:nvSpPr>
            <p:cNvPr id="43" name="TextBox 43"/>
            <p:cNvSpPr txBox="1"/>
            <p:nvPr/>
          </p:nvSpPr>
          <p:spPr>
            <a:xfrm>
              <a:off x="869006" y="1713859"/>
              <a:ext cx="2376786" cy="123316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DFCFC">
                      <a:alpha val="100000"/>
                    </a:srgbClr>
                  </a:solidFill>
                  <a:latin typeface="Microsoft Yahei"/>
                  <a:ea typeface="Microsoft Yahei"/>
                  <a:cs typeface="Microsoft Yahei"/>
                </a:rPr>
                <a:t>根据成本会计工作的内容、特点和任务，可以分为以下三种</a:t>
              </a:r>
            </a:p>
          </p:txBody>
        </p:sp>
      </p:grpSp>
      <p:sp>
        <p:nvSpPr>
          <p:cNvPr id="44" name="AutoShape 44"/>
          <p:cNvSpPr/>
          <p:nvPr/>
        </p:nvSpPr>
        <p:spPr>
          <a:xfrm>
            <a:off x="4115261" y="1572639"/>
            <a:ext cx="2591140" cy="151560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5" name="Group 45"/>
          <p:cNvGrpSpPr/>
          <p:nvPr/>
        </p:nvGrpSpPr>
        <p:grpSpPr>
          <a:xfrm>
            <a:off x="4211896" y="1713859"/>
            <a:ext cx="2376786" cy="1233162"/>
            <a:chOff x="4211896" y="1713859"/>
            <a:chExt cx="2376786" cy="1233162"/>
          </a:xfrm>
        </p:grpSpPr>
        <p:sp>
          <p:nvSpPr>
            <p:cNvPr id="46" name="TextBox 46"/>
            <p:cNvSpPr txBox="1"/>
            <p:nvPr/>
          </p:nvSpPr>
          <p:spPr>
            <a:xfrm>
              <a:off x="4211896" y="1713859"/>
              <a:ext cx="2376786" cy="123316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DFCFC">
                      <a:alpha val="100000"/>
                    </a:srgbClr>
                  </a:solidFill>
                  <a:latin typeface="Microsoft Yahei"/>
                  <a:ea typeface="Microsoft Yahei"/>
                  <a:cs typeface="Microsoft Yahei"/>
                </a:rPr>
                <a:t>根据成本核算和监督的不同要求，可以分为以下两种</a:t>
              </a:r>
            </a:p>
          </p:txBody>
        </p:sp>
      </p:grpSp>
      <p:sp>
        <p:nvSpPr>
          <p:cNvPr id="47" name="AutoShape 47"/>
          <p:cNvSpPr/>
          <p:nvPr/>
        </p:nvSpPr>
        <p:spPr>
          <a:xfrm>
            <a:off x="7287753" y="1572639"/>
            <a:ext cx="2591140" cy="151560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8" name="Group 48"/>
          <p:cNvGrpSpPr/>
          <p:nvPr/>
        </p:nvGrpSpPr>
        <p:grpSpPr>
          <a:xfrm>
            <a:off x="7384387" y="1713859"/>
            <a:ext cx="2376786" cy="1233162"/>
            <a:chOff x="7384387" y="1713859"/>
            <a:chExt cx="2376786" cy="1233162"/>
          </a:xfrm>
        </p:grpSpPr>
        <p:sp>
          <p:nvSpPr>
            <p:cNvPr id="49" name="TextBox 49"/>
            <p:cNvSpPr txBox="1"/>
            <p:nvPr/>
          </p:nvSpPr>
          <p:spPr>
            <a:xfrm>
              <a:off x="7384387" y="1713859"/>
              <a:ext cx="2376786" cy="123316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DFCFC">
                      <a:alpha val="100000"/>
                    </a:srgbClr>
                  </a:solidFill>
                  <a:latin typeface="Microsoft Yahei"/>
                  <a:ea typeface="Microsoft Yahei"/>
                  <a:cs typeface="Microsoft Yahei"/>
                </a:rPr>
                <a:t>根据成本计算对象的不同，可以分为以下三种</a:t>
              </a:r>
            </a:p>
          </p:txBody>
        </p:sp>
      </p:grpSp>
      <p:sp>
        <p:nvSpPr>
          <p:cNvPr id="50" name="AutoShape 50"/>
          <p:cNvSpPr/>
          <p:nvPr/>
        </p:nvSpPr>
        <p:spPr>
          <a:xfrm>
            <a:off x="2530301" y="4565516"/>
            <a:ext cx="2591140" cy="151560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1" name="Group 51"/>
          <p:cNvGrpSpPr/>
          <p:nvPr/>
        </p:nvGrpSpPr>
        <p:grpSpPr>
          <a:xfrm>
            <a:off x="2626936" y="4706736"/>
            <a:ext cx="2376786" cy="1233162"/>
            <a:chOff x="2626936" y="4706736"/>
            <a:chExt cx="2376786" cy="1233162"/>
          </a:xfrm>
        </p:grpSpPr>
        <p:sp>
          <p:nvSpPr>
            <p:cNvPr id="52" name="TextBox 52"/>
            <p:cNvSpPr txBox="1"/>
            <p:nvPr/>
          </p:nvSpPr>
          <p:spPr>
            <a:xfrm>
              <a:off x="2626936" y="4706736"/>
              <a:ext cx="2376786" cy="123316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DFCFC">
                      <a:alpha val="100000"/>
                    </a:srgbClr>
                  </a:solidFill>
                  <a:latin typeface="Microsoft Yahei"/>
                  <a:ea typeface="Microsoft Yahei"/>
                  <a:cs typeface="Microsoft Yahei"/>
                </a:rPr>
                <a:t>成本预测、成本决策、成本控制。</a:t>
              </a:r>
            </a:p>
          </p:txBody>
        </p:sp>
      </p:grpSp>
      <p:sp>
        <p:nvSpPr>
          <p:cNvPr id="53" name="AutoShape 53"/>
          <p:cNvSpPr/>
          <p:nvPr/>
        </p:nvSpPr>
        <p:spPr>
          <a:xfrm>
            <a:off x="5701078" y="4565516"/>
            <a:ext cx="2591140" cy="151560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4" name="Group 54"/>
          <p:cNvGrpSpPr/>
          <p:nvPr/>
        </p:nvGrpSpPr>
        <p:grpSpPr>
          <a:xfrm>
            <a:off x="5797713" y="4706736"/>
            <a:ext cx="2376786" cy="1233162"/>
            <a:chOff x="5797713" y="4706736"/>
            <a:chExt cx="2376786" cy="1233162"/>
          </a:xfrm>
        </p:grpSpPr>
        <p:sp>
          <p:nvSpPr>
            <p:cNvPr id="55" name="TextBox 55"/>
            <p:cNvSpPr txBox="1"/>
            <p:nvPr/>
          </p:nvSpPr>
          <p:spPr>
            <a:xfrm>
              <a:off x="5797713" y="4706736"/>
              <a:ext cx="2376786" cy="123316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DFCFC">
                      <a:alpha val="100000"/>
                    </a:srgbClr>
                  </a:solidFill>
                  <a:latin typeface="Microsoft Yahei"/>
                  <a:ea typeface="Microsoft Yahei"/>
                  <a:cs typeface="Microsoft Yahei"/>
                </a:rPr>
                <a:t>完全成本法和变动成本法。</a:t>
              </a:r>
            </a:p>
          </p:txBody>
        </p:sp>
      </p:grpSp>
      <p:sp>
        <p:nvSpPr>
          <p:cNvPr id="56" name="AutoShape 56"/>
          <p:cNvSpPr/>
          <p:nvPr/>
        </p:nvSpPr>
        <p:spPr>
          <a:xfrm>
            <a:off x="8872712" y="4565516"/>
            <a:ext cx="2591140" cy="151560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7" name="Group 57"/>
          <p:cNvGrpSpPr/>
          <p:nvPr/>
        </p:nvGrpSpPr>
        <p:grpSpPr>
          <a:xfrm>
            <a:off x="8969347" y="4706736"/>
            <a:ext cx="2376786" cy="1233162"/>
            <a:chOff x="8969347" y="4706736"/>
            <a:chExt cx="2376786" cy="1233162"/>
          </a:xfrm>
        </p:grpSpPr>
        <p:sp>
          <p:nvSpPr>
            <p:cNvPr id="58" name="TextBox 58"/>
            <p:cNvSpPr txBox="1"/>
            <p:nvPr/>
          </p:nvSpPr>
          <p:spPr>
            <a:xfrm>
              <a:off x="8969347" y="4706736"/>
              <a:ext cx="2376786" cy="123316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DFCFC">
                      <a:alpha val="100000"/>
                    </a:srgbClr>
                  </a:solidFill>
                  <a:latin typeface="Microsoft Yahei"/>
                  <a:ea typeface="Microsoft Yahei"/>
                  <a:cs typeface="Microsoft Yahei"/>
                </a:rPr>
                <a:t>产品成本、作业成本和责任成本。</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7879079" y="1866934"/>
            <a:ext cx="3905250"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425">
                <a:solidFill>
                  <a:schemeClr val="dk1">
                    <a:alpha val="100000"/>
                  </a:schemeClr>
                </a:solidFill>
                <a:latin typeface="Microsoft Yahei"/>
                <a:ea typeface="Microsoft Yahei"/>
                <a:cs typeface="Microsoft Yahei"/>
              </a:rPr>
              <a:t>审核各项要素费用，判定其真实性、合法性、正确性。这些要素费用的发生，要严格审核其真实性、合法性、正确性。</a:t>
            </a:r>
          </a:p>
        </p:txBody>
      </p:sp>
      <p:sp>
        <p:nvSpPr>
          <p:cNvPr id="11" name="TextBox 11"/>
          <p:cNvSpPr txBox="1"/>
          <p:nvPr/>
        </p:nvSpPr>
        <p:spPr>
          <a:xfrm>
            <a:off x="7622173" y="4109530"/>
            <a:ext cx="4029075" cy="885825"/>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425">
                <a:solidFill>
                  <a:schemeClr val="dk1">
                    <a:alpha val="100000"/>
                  </a:schemeClr>
                </a:solidFill>
                <a:latin typeface="Microsoft Yahei"/>
                <a:ea typeface="Microsoft Yahei"/>
                <a:cs typeface="Microsoft Yahei"/>
              </a:rPr>
              <a:t>正确划分收益性支出与资本性支出的界限。</a:t>
            </a:r>
          </a:p>
        </p:txBody>
      </p:sp>
      <p:sp>
        <p:nvSpPr>
          <p:cNvPr id="12" name="TextBox 12"/>
          <p:cNvSpPr txBox="1"/>
          <p:nvPr/>
        </p:nvSpPr>
        <p:spPr>
          <a:xfrm>
            <a:off x="653186" y="4992590"/>
            <a:ext cx="4343400"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pPr>
            <a:r>
              <a:rPr lang="en-US" sz="1425">
                <a:solidFill>
                  <a:schemeClr val="dk1">
                    <a:alpha val="100000"/>
                  </a:schemeClr>
                </a:solidFill>
                <a:latin typeface="Microsoft Yahei"/>
                <a:ea typeface="Microsoft Yahei"/>
                <a:cs typeface="Microsoft Yahei"/>
              </a:rPr>
              <a:t>生产费用的归集与分配。</a:t>
            </a:r>
          </a:p>
        </p:txBody>
      </p:sp>
      <p:sp>
        <p:nvSpPr>
          <p:cNvPr id="13" name="TextBox 13"/>
          <p:cNvSpPr txBox="1"/>
          <p:nvPr/>
        </p:nvSpPr>
        <p:spPr>
          <a:xfrm>
            <a:off x="454963" y="3098058"/>
            <a:ext cx="3924300"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pPr>
            <a:r>
              <a:rPr lang="en-US" sz="1425">
                <a:solidFill>
                  <a:schemeClr val="dk1">
                    <a:alpha val="100000"/>
                  </a:schemeClr>
                </a:solidFill>
                <a:latin typeface="Microsoft Yahei"/>
                <a:ea typeface="Microsoft Yahei"/>
                <a:cs typeface="Microsoft Yahei"/>
              </a:rPr>
              <a:t>按权责发生制的要求，正确分配待摊费用和预提费用。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成本会计的程序</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成本会计的核算方法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直接追溯法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直接成本法是通过直接追溯法将产品成本直接归集到相关产品上的一种成本核算方法。它适用于产品数量较少，且直接成本占比较大，便于直接追溯的情况。</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直接成本法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总结词：分摊法</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详细描述：间接成本法也称为分摊法，是将间接成本按照一定的标准分摊到相关产品上的方法。这种方法适用于间接成本占比较大，且间接成本的发生与产品数量、生产工时等因素相关的情况。</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间接成本法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https://d.book118.com/747036015165006033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2024-09-07T13:27:27.222</cp:lastPrinted>
  <dcterms:created xsi:type="dcterms:W3CDTF">2024-09-07T05:27:27Z</dcterms:created>
  <dcterms:modified xsi:type="dcterms:W3CDTF">2024-09-07T05:27:29Z</dcterms:modified>
</cp:coreProperties>
</file>