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33BE88-1879-453C-9208-C611AAF5D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8FA681-AD78-493D-8079-30C7FDBF15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24322D-AD0C-416B-AAA0-903B74734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35DDDC-57CF-4A3F-A869-CE0316AA89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74136AB-D0E7-4F88-8428-14B9DB243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9FD18A8-0D31-4C4F-BD7E-19A2424BE5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11D17BC-C054-444D-9B83-462CDC9E21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F9E20B-8655-4CEA-926C-D1C2476F47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AB6F41-A928-4A55-8CE8-E6D6A324C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D07CED-A337-4671-82F8-6A3DC5414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2053CA-7E1B-43E6-8B74-C2876B1990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53033201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党员查找问题及整改措施方案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1172676" y="4354068"/>
            <a:ext cx="205658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773128" y="435406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2024-01-30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849616" y="6177526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516619" y="1216342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党员队伍现状及问题分析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整改目标及原则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整改措施及实施步骤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整改效果评估及持续改进计划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81411" y="2037684"/>
            <a:ext cx="2792730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57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3069" y="3262599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353851" y="182270"/>
            <a:ext cx="2807348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417" r="1741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响应党的号召和要求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贯彻落实党的方针政策，积极响应党的各项号召和要求，保持党员的先进性和纯洁性。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强化党员自我管理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通过查找问题，引导党员深入反思，增强自我约束和自我提升的能力。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推动党组织建设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针对党员存在的问题，制定整改措施，加强党组织的凝聚力和战斗力。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党员个人问题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包括思想、作风、纪律等方面的问题，以及在工作、学习、生活中暴露出的不足。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党组织问题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涉及党组织建设、制度执行、党员管理等方面的问题，以及影响党组织发挥作用的不利因素。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整改措施和实施情况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针对查找出的问题，制定具体的整改措施，明确责任人和完成时限，并汇报整改措施的实施情况和效果。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党员队伍现状及问题分析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目前共有党员XX人，其中男性党员XX人，女性党员XX人；年龄结构较为合理，老中青三代党员均有涉及。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党员人数及结构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大多数党员具备较高的政治觉悟和业务能力，能够积极履行党员义务，发挥先锋模范作用。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党员素质及能力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党组织机构健全，制度完善，能够正常开展组织生活和党员教育管理工作。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党组织建设情况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党员队伍基本情况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党员先锋模范作用发挥不够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一些党员在日常工作和生活中未能充分发挥先锋模范作用，缺乏影响力和带动力。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党员教育培训不足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针对党员的教育培训工作存在不足，培训内容单一、形式呆板，缺乏针对性和实效性。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党组织凝聚力不强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部分党组织对党员缺乏有效的教育、管理和监督，导致党组织凝聚力不强，党员归属感减弱。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部分党员理想信念动摇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受市场经济和外部环境影响，部分党员对共产主义信仰产生动摇，对党的忠诚度和认同感下降。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026880" y="4327928"/>
            <a:ext cx="816835" cy="816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15503" y="3252517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418023" y="2978511"/>
            <a:ext cx="741863" cy="74186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825419" y="2137218"/>
            <a:ext cx="951888" cy="9518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663043" y="2098623"/>
            <a:ext cx="684020" cy="684020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093287" y="4394336"/>
            <a:ext cx="684020" cy="68402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85811" y="3035533"/>
            <a:ext cx="617053" cy="61705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615209" y="4346502"/>
            <a:ext cx="923188" cy="923188"/>
          </a:xfrm>
          <a:prstGeom prst="ellipse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327263" y="3523107"/>
            <a:ext cx="536304" cy="536304"/>
          </a:xfrm>
          <a:prstGeom prst="ellipse">
            <a:avLst/>
          </a:prstGeom>
          <a:solidFill>
            <a:schemeClr val="accent5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782217" y="3324986"/>
            <a:ext cx="536304" cy="53630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92083" y="2027663"/>
            <a:ext cx="825939" cy="82593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34516" y="4265809"/>
            <a:ext cx="1084575" cy="108457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60548" y="3456392"/>
            <a:ext cx="669734" cy="66973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723341" y="2059085"/>
            <a:ext cx="1139031" cy="113903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5413642" y="2493745"/>
            <a:ext cx="1309700" cy="134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7" name="Connector 17"/>
          <p:cNvCxnSpPr/>
          <p:nvPr/>
        </p:nvCxnSpPr>
        <p:spPr>
          <a:xfrm flipV="1">
            <a:off x="6102864" y="2883378"/>
            <a:ext cx="679174" cy="1521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V="1">
            <a:off x="6825419" y="3126459"/>
            <a:ext cx="191610" cy="44232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 flipV="1">
            <a:off x="7301364" y="3163040"/>
            <a:ext cx="133934" cy="116488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0" name="Connector 20"/>
          <p:cNvCxnSpPr/>
          <p:nvPr/>
        </p:nvCxnSpPr>
        <p:spPr>
          <a:xfrm flipH="1">
            <a:off x="5567348" y="4736345"/>
            <a:ext cx="1459532" cy="9172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1" name="Connector 21"/>
          <p:cNvCxnSpPr/>
          <p:nvPr/>
        </p:nvCxnSpPr>
        <p:spPr>
          <a:xfrm flipV="1">
            <a:off x="5576003" y="4059411"/>
            <a:ext cx="751260" cy="50081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2" name="Connector 22"/>
          <p:cNvCxnSpPr/>
          <p:nvPr/>
        </p:nvCxnSpPr>
        <p:spPr>
          <a:xfrm>
            <a:off x="4269332" y="3861290"/>
            <a:ext cx="443212" cy="585855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3" name="Connector 23"/>
          <p:cNvCxnSpPr/>
          <p:nvPr/>
        </p:nvCxnSpPr>
        <p:spPr>
          <a:xfrm flipV="1">
            <a:off x="4318522" y="2782643"/>
            <a:ext cx="344521" cy="542343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4" name="Connector 24"/>
          <p:cNvCxnSpPr/>
          <p:nvPr/>
        </p:nvCxnSpPr>
        <p:spPr>
          <a:xfrm flipV="1">
            <a:off x="4385236" y="3349442"/>
            <a:ext cx="1032786" cy="23794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5" name="Connector 25"/>
          <p:cNvCxnSpPr/>
          <p:nvPr/>
        </p:nvCxnSpPr>
        <p:spPr>
          <a:xfrm flipV="1">
            <a:off x="5428529" y="3720374"/>
            <a:ext cx="360425" cy="68618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6" name="Connector 26"/>
          <p:cNvCxnSpPr/>
          <p:nvPr/>
        </p:nvCxnSpPr>
        <p:spPr>
          <a:xfrm>
            <a:off x="5322679" y="2733875"/>
            <a:ext cx="236458" cy="296514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 flipH="1" flipV="1">
            <a:off x="6863567" y="4059411"/>
            <a:ext cx="334699" cy="36126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 flipH="1" flipV="1">
            <a:off x="6126369" y="3484076"/>
            <a:ext cx="200894" cy="39031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TextBox 29"/>
          <p:cNvSpPr txBox="1"/>
          <p:nvPr/>
        </p:nvSpPr>
        <p:spPr>
          <a:xfrm>
            <a:off x="183453" y="134826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社会环境变化影响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51179" y="189924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随着市场经济的发展和外部环境的变化，部分党员的价值观念和行为方式受到冲击，导致理想信念动摇。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83453" y="4327928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党组织管理不到位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51179" y="4878904"/>
            <a:ext cx="376218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部分党组织对党员的教育、管理和监督工作存在漏洞和不足，导致党组织凝聚力不强和党员教育培训不足等问题的出现。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966477" y="1432892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党员自身因素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966477" y="2006039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一些党员放松了自我要求和自我约束，缺乏自我提升和进步的动力，导致先锋模范作用发挥不够。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966477" y="4251066"/>
            <a:ext cx="40290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制度机制不完善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966477" y="4824213"/>
            <a:ext cx="3753398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相关制度和机制未能及时跟上时代发展和党员队伍变化的需要，存在一定的滞后性和不适应性。</a:t>
            </a:r>
          </a:p>
        </p:txBody>
      </p:sp>
      <p:sp>
        <p:nvSpPr>
          <p:cNvPr id="37" name="Freeform 37"/>
          <p:cNvSpPr/>
          <p:nvPr/>
        </p:nvSpPr>
        <p:spPr>
          <a:xfrm>
            <a:off x="6996367" y="2295973"/>
            <a:ext cx="585610" cy="585610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809097" y="2221251"/>
            <a:ext cx="391912" cy="391912"/>
          </a:xfrm>
          <a:custGeom>
            <a:rect l="l" t="t" r="r" b="b"/>
            <a:pathLst>
              <a:path w="304800" h="304800">
                <a:moveTo>
                  <a:pt x="95545" y="304800"/>
                </a:moveTo>
                <a:cubicBezTo>
                  <a:pt x="75228" y="262528"/>
                  <a:pt x="86049" y="238306"/>
                  <a:pt x="101660" y="215494"/>
                </a:cubicBezTo>
                <a:cubicBezTo>
                  <a:pt x="118758" y="190500"/>
                  <a:pt x="123168" y="165764"/>
                  <a:pt x="123168" y="165764"/>
                </a:cubicBezTo>
                <a:cubicBezTo>
                  <a:pt x="123168" y="165764"/>
                  <a:pt x="136608" y="183232"/>
                  <a:pt x="131235" y="210560"/>
                </a:cubicBezTo>
                <a:cubicBezTo>
                  <a:pt x="154981" y="184128"/>
                  <a:pt x="159458" y="142018"/>
                  <a:pt x="155877" y="125892"/>
                </a:cubicBezTo>
                <a:cubicBezTo>
                  <a:pt x="209550" y="163401"/>
                  <a:pt x="232486" y="244612"/>
                  <a:pt x="201578" y="304800"/>
                </a:cubicBezTo>
                <a:cubicBezTo>
                  <a:pt x="365998" y="211769"/>
                  <a:pt x="242478" y="72581"/>
                  <a:pt x="220970" y="56893"/>
                </a:cubicBezTo>
                <a:cubicBezTo>
                  <a:pt x="228143" y="72571"/>
                  <a:pt x="229495" y="99117"/>
                  <a:pt x="215017" y="111995"/>
                </a:cubicBezTo>
                <a:cubicBezTo>
                  <a:pt x="190510" y="19040"/>
                  <a:pt x="129892" y="-10"/>
                  <a:pt x="129892" y="-10"/>
                </a:cubicBezTo>
                <a:cubicBezTo>
                  <a:pt x="137065" y="47930"/>
                  <a:pt x="103908" y="100346"/>
                  <a:pt x="71942" y="139513"/>
                </a:cubicBezTo>
                <a:cubicBezTo>
                  <a:pt x="70818" y="120396"/>
                  <a:pt x="69628" y="107204"/>
                  <a:pt x="59579" y="88916"/>
                </a:cubicBezTo>
                <a:cubicBezTo>
                  <a:pt x="57321" y="123644"/>
                  <a:pt x="30785" y="151943"/>
                  <a:pt x="23603" y="186738"/>
                </a:cubicBezTo>
                <a:cubicBezTo>
                  <a:pt x="13868" y="233848"/>
                  <a:pt x="30890" y="268348"/>
                  <a:pt x="95564" y="30479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874749" y="4606042"/>
            <a:ext cx="404108" cy="404108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Freeform 40"/>
          <p:cNvSpPr/>
          <p:nvPr/>
        </p:nvSpPr>
        <p:spPr>
          <a:xfrm>
            <a:off x="5610694" y="3160417"/>
            <a:ext cx="367285" cy="367285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Freeform 41"/>
          <p:cNvSpPr/>
          <p:nvPr/>
        </p:nvSpPr>
        <p:spPr>
          <a:xfrm>
            <a:off x="7251892" y="4540748"/>
            <a:ext cx="366812" cy="36681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6447722" y="3652586"/>
            <a:ext cx="295387" cy="295387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3896106" y="3429803"/>
            <a:ext cx="308527" cy="308527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5" name="AutoShape 4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TextBox 6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问题产生的原因分析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70800" y="157686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9515" y="157686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整改目标及原则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53851" y="182270"/>
            <a:ext cx="3537586" cy="7106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300" b="1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</a:p>
        </p:txBody>
      </p:sp>
      <p:sp>
        <p:nvSpPr>
          <p:cNvPr id="6" name="AutoShape 6"/>
          <p:cNvSpPr/>
          <p:nvPr/>
        </p:nvSpPr>
        <p:spPr>
          <a:xfrm>
            <a:off x="9364826" y="33467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通过整改，使党员更加坚定理想信念，增强党性觉悟，提高政治素质。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提高党员思想政治素质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通过整改，加强党组织建设，提高党组织的凝聚力和战斗力。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促进党组织建设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通过整改，促进党员在工作中更好地发挥作用，推动各项工作任务的落实。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推动工作落实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292" r="14292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针对查找出的问题，制定切实可行的整改措施，确保问题得到解决。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坚持问题导向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坚持分类指导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坚持从严从实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坚持长效机制建设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根据不同领域、不同行业、不同党员的实际情况，分类制定整改方案，提高整改的针对性和实效性。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严格按照党章党规和党的纪律要求，从严从实开展整改工作，确保整改取得实效。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在整改过程中，注重建立健全长效机制，防止类似问题再次出现。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整改原则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https://d.book118.com/747053033201006053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4283F2"/>
      </a:accent1>
      <a:accent2>
        <a:srgbClr val="34C158"/>
      </a:accent2>
      <a:accent3>
        <a:srgbClr val="FDBE00"/>
      </a:accent3>
      <a:accent4>
        <a:srgbClr val="42B0F2"/>
      </a:accent4>
      <a:accent5>
        <a:srgbClr val="EA4336"/>
      </a:accent5>
      <a:accent6>
        <a:srgbClr val="27C9C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2024-09-28T00:32:59.631</cp:lastPrinted>
  <dcterms:created xsi:type="dcterms:W3CDTF">2024-09-27T16:32:59Z</dcterms:created>
  <dcterms:modified xsi:type="dcterms:W3CDTF">2024-09-27T16:33:01Z</dcterms:modified>
</cp:coreProperties>
</file>