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CCLNNF+DFVCUL+ArialMT"/>
      <p:regular r:id="rId18"/>
    </p:embeddedFont>
    <p:embeddedFont>
      <p:font typeface="GTRVKQ+MS-UIGothic"/>
      <p:regular r:id="rId19"/>
    </p:embeddedFont>
    <p:embeddedFont>
      <p:font typeface="QVWWAJ+ILTFJM+MicrosoftYaHei-Bold"/>
      <p:regular r:id="rId20"/>
    </p:embeddedFont>
    <p:embeddedFont>
      <p:font typeface="SUWWUR+VESFKO+MicrosoftYaHei"/>
      <p:regular r:id="rId21"/>
    </p:embeddedFont>
    <p:embeddedFont>
      <p:font typeface="PIQBPM+VESFKO+MicrosoftYaHei"/>
      <p:regular r:id="rId22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2BD35-E020-4B1A-9D9E-F03DD5CEF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6C40E-FFDC-4A13-9E5E-8F26CD477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55FAD-3E48-49F5-954B-B480054CB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5DD71-3030-48B5-BC0B-9EE97DCA5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99E19F-C27D-4E4D-A9AE-FEB064ADC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D58666-AF23-4F28-924A-C3074C479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FA041E-36DD-41AA-A3B1-216894410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2F518-D50D-4D9A-94A8-56D947E67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30EA2-DE45-4E69-9201-EEE4CFC26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D3891-BA96-4278-B700-90AD89DD5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5FF48-4C18-4F8D-A2F9-AA268E33C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3100012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CLNNF+DFVCUL+ArialMT"/>
                <a:cs typeface="CCLNNF+DFVCU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GTRVKQ+MS-UIGothic"/>
                <a:cs typeface="GTRVKQ+MS-UIGothic"/>
              </a:rPr>
              <a:t>病例管理概述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CLNNF+DFVCUL+ArialMT"/>
                <a:cs typeface="CCLNNF+DFVCU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GTRVKQ+MS-UIGothic"/>
                <a:cs typeface="GTRVKQ+MS-UIGothic"/>
              </a:rPr>
              <a:t>型糖尿病的病理机制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4790381" cy="24293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CLNNF+DFVCUL+ArialMT"/>
                <a:cs typeface="CCLNNF+DFVCU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GTRVKQ+MS-UIGothic"/>
                <a:cs typeface="GTRVKQ+MS-UIGothic"/>
              </a:rPr>
              <a:t>型糖尿病的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00B6FF"/>
                </a:solidFill>
                <a:latin typeface="GTRVKQ+MS-UIGothic"/>
                <a:cs typeface="GTRVKQ+MS-UIGothic"/>
              </a:rPr>
              <a:t>断与治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CLNNF+DFVCUL+ArialMT"/>
                <a:cs typeface="CCLNNF+DFVCU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GTRVKQ+MS-UIGothic"/>
                <a:cs typeface="GTRVKQ+MS-UIGothic"/>
              </a:rPr>
              <a:t>型糖尿病病例管理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GTRVKQ+MS-UIGothic"/>
                <a:cs typeface="GTRVKQ+MS-UIGothic"/>
              </a:rPr>
              <a:t>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CLNNF+DFVCUL+ArialMT"/>
                <a:cs typeface="CCLNNF+DFVCU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GTRVKQ+MS-UIGothic"/>
                <a:cs typeface="GTRVKQ+MS-UIGothic"/>
              </a:rPr>
              <a:t>型糖尿病病例管理案例分析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CLNNF+DFVCUL+ArialMT"/>
                <a:cs typeface="CCLNNF+DFVCU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GTRVKQ+MS-UIGothic"/>
                <a:cs typeface="GTRVKQ+MS-UIGothic"/>
              </a:rPr>
              <a:t>型糖尿病病例管理的未来展望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TRVKQ+MS-UIGothic"/>
                <a:cs typeface="GTRVKQ+MS-UIGothic"/>
              </a:rPr>
              <a:t>病例管理的定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GTRVKQ+MS-UIGothic"/>
                <a:cs typeface="GTRVKQ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GTRVKQ+MS-UIGothic"/>
                <a:cs typeface="GTRVKQ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GTRVKQ+MS-UIGothic"/>
                <a:cs typeface="GTRVKQ+MS-UIGothic"/>
              </a:rPr>
              <a:t>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TRVKQ+MS-UIGothic"/>
                <a:cs typeface="GTRVKQ+MS-UIGothic"/>
              </a:rPr>
              <a:t>病例管理的流程与内容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GTRVKQ+MS-UIGothic"/>
                <a:cs typeface="GTRVKQ+MS-UIGothic"/>
              </a:rPr>
              <a:t>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GTRVKQ+MS-UIGothic"/>
                <a:cs typeface="GTRVKQ+MS-UIGothic"/>
              </a:rPr>
              <a:t>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TRVKQ+MS-UIGothic"/>
                <a:cs typeface="GTRVKQ+MS-UIGothic"/>
              </a:rPr>
              <a:t>病例管理的挑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00B6FF"/>
                </a:solidFill>
                <a:latin typeface="GTRVKQ+MS-UIGothic"/>
                <a:cs typeface="GTRVKQ+MS-UIGothic"/>
              </a:rPr>
              <a:t>与解决方案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GTRVKQ+MS-UIGothic"/>
                <a:cs typeface="GTRVKQ+MS-UIGothic"/>
              </a:rPr>
              <a:t>挑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GTRVKQ+MS-UIGothic"/>
                <a:cs typeface="GTRVKQ+MS-UIGothic"/>
              </a:rPr>
              <a:t>解决方案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2220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TRVKQ+MS-UIGothic"/>
                <a:cs typeface="GTRVKQ+MS-UIGothic"/>
              </a:rPr>
              <a:t>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GTRVKQ+MS-UIGothic"/>
                <a:cs typeface="GTRVKQ+MS-UIGothic"/>
              </a:rPr>
              <a:t>患者教育、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GTRVKQ+MS-UIGothic"/>
                <a:cs typeface="GTRVKQ+MS-UIGothic"/>
              </a:rPr>
              <a:t>化医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疗资</a:t>
            </a:r>
            <a:r>
              <a:rPr sz="1350">
                <a:solidFill>
                  <a:srgbClr val="FFFFFF"/>
                </a:solidFill>
                <a:latin typeface="GTRVKQ+MS-UIGothic"/>
                <a:cs typeface="GTRVKQ+MS-UIGothic"/>
              </a:rPr>
              <a:t>源配置、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76044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TRVKQ+MS-UIGothic"/>
                <a:cs typeface="GTRVKQ+MS-UIGothic"/>
              </a:rPr>
              <a:t>建立有效的信息沟通机制等。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TRVKQ+MS-UIGothic"/>
                <a:cs typeface="GTRVKQ+MS-UIGothic"/>
              </a:rPr>
              <a:t>型糖尿病的病因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VWWAJ+ILTFJM+MicrosoftYaHei-Bold"/>
                <a:cs typeface="QVWWAJ+ILTFJ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VWWAJ+ILTFJM+MicrosoftYaHei-Bold"/>
                <a:cs typeface="QVWWAJ+ILTFJ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VWWAJ+ILTFJM+MicrosoftYaHei-Bold"/>
                <a:cs typeface="QVWWAJ+ILTFJM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遗传</a:t>
            </a:r>
            <a:r>
              <a:rPr sz="2000" spc="25">
                <a:solidFill>
                  <a:srgbClr val="00B6FF"/>
                </a:solidFill>
                <a:latin typeface="GTRVKQ+MS-UIGothic"/>
                <a:cs typeface="GTRVKQ+MS-UIGothic"/>
              </a:rPr>
              <a:t>因素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2000" spc="25">
                <a:solidFill>
                  <a:srgbClr val="00B6FF"/>
                </a:solidFill>
                <a:latin typeface="GTRVKQ+MS-UIGothic"/>
                <a:cs typeface="GTRVKQ+MS-UIGothic"/>
              </a:rPr>
              <a:t>境因素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GTRVKQ+MS-UIGothic"/>
                <a:cs typeface="GTRVKQ+MS-UIGothic"/>
              </a:rPr>
              <a:t>免疫因素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TRVKQ+MS-UIGothic"/>
                <a:cs typeface="GTRVKQ+MS-UIGothic"/>
              </a:rPr>
              <a:t>型糖尿病的病理生理机制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GTRVKQ+MS-UIGothic"/>
                <a:cs typeface="GTRVKQ+MS-UIGothic"/>
              </a:rPr>
              <a:t>胰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岛</a:t>
            </a:r>
            <a:r>
              <a:rPr sz="2300" spc="25">
                <a:solidFill>
                  <a:srgbClr val="00B6FF"/>
                </a:solidFill>
                <a:latin typeface="GTRVKQ+MS-UIGothic"/>
                <a:cs typeface="GTRVKQ+MS-UIGothic"/>
              </a:rPr>
              <a:t>素分泌不足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GTRVKQ+MS-UIGothic"/>
                <a:cs typeface="GTRVKQ+MS-UIGothic"/>
              </a:rPr>
              <a:t>胰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岛</a:t>
            </a:r>
            <a:r>
              <a:rPr sz="2300" spc="23">
                <a:solidFill>
                  <a:srgbClr val="00B6FF"/>
                </a:solidFill>
                <a:latin typeface="GTRVKQ+MS-UIGothic"/>
                <a:cs typeface="GTRVKQ+MS-UIGothic"/>
              </a:rPr>
              <a:t>素抵抗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GTRVKQ+MS-UIGothic"/>
                <a:cs typeface="GTRVKQ+MS-UIGothic"/>
              </a:rPr>
              <a:t>糖代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谢</a:t>
            </a:r>
            <a:r>
              <a:rPr sz="2300" spc="23">
                <a:solidFill>
                  <a:srgbClr val="00B6FF"/>
                </a:solidFill>
                <a:latin typeface="GTRVKQ+MS-UIGothic"/>
                <a:cs typeface="GTRVKQ+MS-UIGothic"/>
              </a:rPr>
              <a:t>紊乱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TRVKQ+MS-UIGothic"/>
                <a:cs typeface="GTRVKQ+MS-UIGothic"/>
              </a:rPr>
              <a:t>型糖尿病的并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GTRVKQ+MS-UIGothic"/>
                <a:cs typeface="GTRVKQ+MS-UIGothic"/>
              </a:rPr>
              <a:t>症及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B6FF"/>
                </a:solidFill>
                <a:latin typeface="GTRVKQ+MS-UIGothic"/>
                <a:cs typeface="GTRVKQ+MS-UIGothic"/>
              </a:rPr>
              <a:t>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32610" y="178180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GTRVKQ+MS-UIGothic"/>
                <a:cs typeface="GTRVKQ+MS-UIGothic"/>
              </a:rPr>
              <a:t>心血管疾病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GTRVKQ+MS-UIGothic"/>
                <a:cs typeface="GTRVKQ+MS-UIGothic"/>
              </a:rPr>
              <a:t>神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600">
                <a:solidFill>
                  <a:srgbClr val="FFFFFF"/>
                </a:solidFill>
                <a:latin typeface="GTRVKQ+MS-UIGothic"/>
                <a:cs typeface="GTRVKQ+MS-UIGothic"/>
              </a:rPr>
              <a:t>病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41500" y="43357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1600">
                <a:solidFill>
                  <a:srgbClr val="FFFFFF"/>
                </a:solidFill>
                <a:latin typeface="GTRVKQ+MS-UIGothic"/>
                <a:cs typeface="GTRVKQ+MS-UIGothic"/>
              </a:rPr>
              <a:t>网膜病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肾脏</a:t>
            </a:r>
            <a:r>
              <a:rPr sz="1600">
                <a:solidFill>
                  <a:srgbClr val="FFFFFF"/>
                </a:solidFill>
                <a:latin typeface="GTRVKQ+MS-UIGothic"/>
                <a:cs typeface="GTRVKQ+MS-UIGothic"/>
              </a:rPr>
              <a:t>病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TRVKQ+MS-UIGothic"/>
                <a:cs typeface="GTRVKQ+MS-UIGothic"/>
              </a:rPr>
              <a:t>型糖尿病的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00B6FF"/>
                </a:solidFill>
                <a:latin typeface="GTRVKQ+MS-UIGothic"/>
                <a:cs typeface="GTRVKQ+MS-UIGothic"/>
              </a:rPr>
              <a:t>断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6FF"/>
                </a:solidFill>
                <a:latin typeface="GTRVKQ+MS-UIGothic"/>
                <a:cs typeface="GTRVKQ+MS-UIGothic"/>
              </a:rPr>
              <a:t>准与流程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2300" spc="25">
                <a:solidFill>
                  <a:srgbClr val="FFFFFF"/>
                </a:solidFill>
                <a:latin typeface="GTRVKQ+MS-UIGothic"/>
                <a:cs typeface="GTRVKQ+MS-UIGothic"/>
              </a:rPr>
              <a:t>断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2300">
                <a:solidFill>
                  <a:srgbClr val="FFFFFF"/>
                </a:solidFill>
                <a:latin typeface="GTRVKQ+MS-UIGothic"/>
                <a:cs typeface="GTRVKQ+MS-UIGothic"/>
              </a:rPr>
              <a:t>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5963161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TRVKQ+MS-UIGothic"/>
                <a:cs typeface="GTRVKQ+MS-UIGothic"/>
              </a:rPr>
              <a:t>空腹血糖</a:t>
            </a:r>
            <a:r>
              <a:rPr sz="1350">
                <a:solidFill>
                  <a:srgbClr val="FFFFFF"/>
                </a:solidFill>
                <a:latin typeface="SUWWUR+VESFKO+MicrosoftYaHei"/>
                <a:cs typeface="SUWWUR+VESFKO+MicrosoftYaHei"/>
              </a:rPr>
              <a:t>≥7.0mmol/L</a:t>
            </a:r>
            <a:r>
              <a:rPr sz="1350">
                <a:solidFill>
                  <a:srgbClr val="FFFFFF"/>
                </a:solidFill>
                <a:latin typeface="GTRVKQ+MS-UIGothic"/>
                <a:cs typeface="GTRVKQ+MS-UIGothic"/>
              </a:rPr>
              <a:t>，或餐后</a:t>
            </a:r>
            <a:r>
              <a:rPr sz="1350">
                <a:solidFill>
                  <a:srgbClr val="FFFFFF"/>
                </a:solidFill>
                <a:latin typeface="PIQBPM+VESFKO+MicrosoftYaHei"/>
                <a:cs typeface="PIQBPM+VESFKO+MicrosoftYaHei"/>
              </a:rPr>
              <a:t>2</a:t>
            </a:r>
            <a:r>
              <a:rPr sz="1350">
                <a:solidFill>
                  <a:srgbClr val="FFFFFF"/>
                </a:solidFill>
                <a:latin typeface="GTRVKQ+MS-UIGothic"/>
                <a:cs typeface="GTRVKQ+MS-UIGothic"/>
              </a:rPr>
              <a:t>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GTRVKQ+MS-UIGothic"/>
                <a:cs typeface="GTRVKQ+MS-UIGothic"/>
              </a:rPr>
              <a:t>血糖</a:t>
            </a:r>
            <a:r>
              <a:rPr sz="1350">
                <a:solidFill>
                  <a:srgbClr val="FFFFFF"/>
                </a:solidFill>
                <a:latin typeface="SUWWUR+VESFKO+MicrosoftYaHei"/>
                <a:cs typeface="SUWWUR+VESFKO+MicrosoftYaHei"/>
              </a:rPr>
              <a:t>≥11.1mmol/L</a:t>
            </a:r>
            <a:r>
              <a:rPr sz="1350">
                <a:solidFill>
                  <a:srgbClr val="FFFFFF"/>
                </a:solidFill>
                <a:latin typeface="GTRVKQ+MS-UIGothic"/>
                <a:cs typeface="GTRVKQ+MS-UIGothic"/>
              </a:rPr>
              <a:t>，或随机血糖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7"/>
            <a:ext cx="4492684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UWWUR+VESFKO+MicrosoftYaHei"/>
                <a:cs typeface="SUWWUR+VESFKO+MicrosoftYaHei"/>
              </a:rPr>
              <a:t>≥11.1mmol/L</a:t>
            </a:r>
            <a:r>
              <a:rPr sz="1350">
                <a:solidFill>
                  <a:srgbClr val="FFFFFF"/>
                </a:solidFill>
                <a:latin typeface="GTRVKQ+MS-UIGothic"/>
                <a:cs typeface="GTRVKQ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GTRVKQ+MS-UIGothic"/>
                <a:cs typeface="GTRVKQ+MS-UIGothic"/>
              </a:rPr>
              <a:t>足其中之一即可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GTRVKQ+MS-UIGothic"/>
                <a:cs typeface="GTRVKQ+MS-UIGothic"/>
              </a:rPr>
              <a:t>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GTRVKQ+MS-UIGothic"/>
                <a:cs typeface="GTRVKQ+MS-UIGothic"/>
              </a:rPr>
              <a:t>型糖尿病。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2300" spc="25">
                <a:solidFill>
                  <a:srgbClr val="FFFFFF"/>
                </a:solidFill>
                <a:latin typeface="GTRVKQ+MS-UIGothic"/>
                <a:cs typeface="GTRVKQ+MS-UIGothic"/>
              </a:rPr>
              <a:t>断流程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62069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TRVKQ+MS-UIGothic"/>
                <a:cs typeface="GTRVKQ+MS-UIGothic"/>
              </a:rPr>
              <a:t>患者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GTRVKQ+MS-UIGothic"/>
                <a:cs typeface="GTRVKQ+MS-UIGothic"/>
              </a:rPr>
              <a:t>行空腹血糖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FFFFFF"/>
                </a:solidFill>
                <a:latin typeface="GTRVKQ+MS-UIGothic"/>
                <a:cs typeface="GTRVKQ+MS-UIGothic"/>
              </a:rPr>
              <a:t>，若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GTRVKQ+MS-UIGothic"/>
                <a:cs typeface="GTRVKQ+MS-UIGothic"/>
              </a:rPr>
              <a:t>果异常，再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GTRVKQ+MS-UIGothic"/>
                <a:cs typeface="GTRVKQ+MS-UIGothic"/>
              </a:rPr>
              <a:t>行餐后</a:t>
            </a:r>
            <a:r>
              <a:rPr sz="1350">
                <a:solidFill>
                  <a:srgbClr val="FFFFFF"/>
                </a:solidFill>
                <a:latin typeface="PIQBPM+VESFKO+MicrosoftYaHei"/>
                <a:cs typeface="PIQBPM+VESFKO+MicrosoftYaHei"/>
              </a:rPr>
              <a:t>2</a:t>
            </a:r>
            <a:r>
              <a:rPr sz="1350">
                <a:solidFill>
                  <a:srgbClr val="FFFFFF"/>
                </a:solidFill>
                <a:latin typeface="GTRVKQ+MS-UIGothic"/>
                <a:cs typeface="GTRVKQ+MS-UIGothic"/>
              </a:rPr>
              <a:t>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GTRVKQ+MS-UIGothic"/>
                <a:cs typeface="GTRVKQ+MS-UIGothic"/>
              </a:rPr>
              <a:t>血糖或随机血糖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FFFFFF"/>
                </a:solidFill>
                <a:latin typeface="GTRVKQ+MS-UIGothic"/>
                <a:cs typeface="GTRVKQ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TRVKQ+MS-UIGothic"/>
                <a:cs typeface="GTRVKQ+MS-UIGothic"/>
              </a:rPr>
              <a:t>以明确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FFFFFF"/>
                </a:solidFill>
                <a:latin typeface="GTRVKQ+MS-UIGothic"/>
                <a:cs typeface="GTRVKQ+MS-UIGothic"/>
              </a:rPr>
              <a:t>断。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TRVKQ+MS-UIGothic"/>
                <a:cs typeface="GTRVKQ+MS-UIGothic"/>
              </a:rPr>
              <a:t>型糖尿病的治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B6FF"/>
                </a:solidFill>
                <a:latin typeface="GTRVKQ+MS-UIGothic"/>
                <a:cs typeface="GTRVKQ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饮</a:t>
            </a:r>
            <a:r>
              <a:rPr sz="1550" spc="25">
                <a:solidFill>
                  <a:srgbClr val="00B6FF"/>
                </a:solidFill>
                <a:latin typeface="GTRVKQ+MS-UIGothic"/>
                <a:cs typeface="GTRVKQ+MS-UIGothic"/>
              </a:rPr>
              <a:t>食控制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1550" spc="25">
                <a:solidFill>
                  <a:srgbClr val="00B6FF"/>
                </a:solidFill>
                <a:latin typeface="GTRVKQ+MS-UIGothic"/>
                <a:cs typeface="GTRVKQ+MS-UIGothic"/>
              </a:rPr>
              <a:t>物治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84655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TRVKQ+MS-UIGothic"/>
                <a:cs typeface="GTRVKQ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GTRVKQ+MS-UIGothic"/>
                <a:cs typeface="GTRVKQ+MS-UIGothic"/>
              </a:rPr>
              <a:t>运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动</a:t>
            </a:r>
            <a:r>
              <a:rPr sz="1550" spc="25">
                <a:solidFill>
                  <a:srgbClr val="00B6FF"/>
                </a:solidFill>
                <a:latin typeface="GTRVKQ+MS-UIGothic"/>
                <a:cs typeface="GTRVKQ+MS-UIGothic"/>
              </a:rPr>
              <a:t>治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GTRVKQ+MS-UIGothic"/>
                <a:cs typeface="GTRVKQ+MS-UIGothic"/>
              </a:rPr>
              <a:t>自我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监测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https://d.book118.com/747131000125006045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CCLNNF+DFVCUL+ArialMT</vt:lpstr>
      <vt:lpstr>Times New Roman</vt:lpstr>
      <vt:lpstr>GTRVKQ+MS-UIGothic</vt:lpstr>
      <vt:lpstr>SimSun</vt:lpstr>
      <vt:lpstr>QVWWAJ+ILTFJM+MicrosoftYaHei-Bold</vt:lpstr>
      <vt:lpstr>SUWWUR+VESFKO+MicrosoftYaHei</vt:lpstr>
      <vt:lpstr>PIQBPM+VESFKO+MicrosoftYaHei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2024-09-20T12:51:15.127</cp:lastPrinted>
  <dcterms:created xsi:type="dcterms:W3CDTF">2024-09-20T04:51:15Z</dcterms:created>
  <dcterms:modified xsi:type="dcterms:W3CDTF">2024-09-20T04:51:16Z</dcterms:modified>
</cp:coreProperties>
</file>