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1"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B4BC18BF-F845-4F97-81BE-4996A15F8ED3}"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22" name="PlaceHolder 1"/>
          <p:cNvSpPr>
            <a:spLocks noGrp="1"/>
          </p:cNvSpPr>
          <p:nvPr>
            <p:ph type="sldImg"/>
          </p:nvPr>
        </p:nvSpPr>
        <p:spPr>
          <a:xfrm>
            <a:off x="685800" y="1143000"/>
            <a:ext cx="5486040" cy="3085920"/>
          </a:xfrm>
          <a:prstGeom prst="rect">
            <a:avLst/>
          </a:prstGeom>
          <a:ln w="0">
            <a:noFill/>
          </a:ln>
        </p:spPr>
      </p:sp>
      <p:sp>
        <p:nvSpPr>
          <p:cNvPr id="223"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24"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25" name="PlaceHolder 1"/>
          <p:cNvSpPr>
            <a:spLocks noGrp="1"/>
          </p:cNvSpPr>
          <p:nvPr>
            <p:ph type="sldImg"/>
          </p:nvPr>
        </p:nvSpPr>
        <p:spPr>
          <a:xfrm>
            <a:off x="685800" y="1143000"/>
            <a:ext cx="5486040" cy="3085920"/>
          </a:xfrm>
          <a:prstGeom prst="rect">
            <a:avLst/>
          </a:prstGeom>
          <a:ln w="0">
            <a:noFill/>
          </a:ln>
        </p:spPr>
      </p:sp>
      <p:sp>
        <p:nvSpPr>
          <p:cNvPr id="226"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27"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28" name="PlaceHolder 1"/>
          <p:cNvSpPr>
            <a:spLocks noGrp="1"/>
          </p:cNvSpPr>
          <p:nvPr>
            <p:ph type="sldImg"/>
          </p:nvPr>
        </p:nvSpPr>
        <p:spPr>
          <a:xfrm>
            <a:off x="685800" y="1143000"/>
            <a:ext cx="5486040" cy="3085920"/>
          </a:xfrm>
          <a:prstGeom prst="rect">
            <a:avLst/>
          </a:prstGeom>
          <a:ln w="0">
            <a:noFill/>
          </a:ln>
        </p:spPr>
      </p:sp>
      <p:sp>
        <p:nvSpPr>
          <p:cNvPr id="229"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30"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31" name="PlaceHolder 1"/>
          <p:cNvSpPr>
            <a:spLocks noGrp="1"/>
          </p:cNvSpPr>
          <p:nvPr>
            <p:ph type="sldImg"/>
          </p:nvPr>
        </p:nvSpPr>
        <p:spPr>
          <a:xfrm>
            <a:off x="685800" y="1143000"/>
            <a:ext cx="5486040" cy="3085920"/>
          </a:xfrm>
          <a:prstGeom prst="rect">
            <a:avLst/>
          </a:prstGeom>
          <a:ln w="0">
            <a:noFill/>
          </a:ln>
        </p:spPr>
      </p:sp>
      <p:sp>
        <p:nvSpPr>
          <p:cNvPr id="232"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33"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B50E0F9-DFC0-49A0-8000-9C8096BDA4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F04758-815B-4E05-AB88-008457BA66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0062C82-2F8E-4BA8-BC27-B3F4C86752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EA7F82D-D343-4D38-B9CA-01116C2053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9DF2EF3-D663-475D-8451-7D9977C45DC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0871F89-DF82-4CCE-AA0B-6515F097BAD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381DA02-5A62-4405-B489-D4AB6D6D63D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F488B7-FDFB-4AB7-8C1B-44990BCF7F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5C1B29-EEDD-4DB8-AACC-3DDE447885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36329A-2364-4E4A-A211-D8C08150C0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A7BE2F-E759-41E2-9E4B-DD592516E0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F2176362-C619-4539-A777-518B4B789605}"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608FE7B6-20AF-43A2-B9D6-8183EDB8E882}"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 Id="rId3" Type="http://schemas.openxmlformats.org/officeDocument/2006/relationships/image" Target="../media/image7.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9.png" /><Relationship Id="rId3" Type="http://schemas.openxmlformats.org/officeDocument/2006/relationships/image" Target="../media/image5.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 Id="rId3" Type="http://schemas.openxmlformats.org/officeDocument/2006/relationships/image" Target="../media/image7.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7136063042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环保工艺技术的推广应用</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63828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1800" b="0" strike="noStrike" spc="-1">
                <a:solidFill>
                  <a:schemeClr val="dk1"/>
                </a:solidFill>
                <a:latin typeface="Arial"/>
                <a:ea typeface="微软雅黑"/>
              </a:rPr>
              <a:t>制作人：</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老师 </a:t>
            </a: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1</a:t>
            </a:r>
            <a:r>
              <a:rPr lang="zh-CN" sz="2400" b="0" strike="noStrike" spc="-1">
                <a:solidFill>
                  <a:schemeClr val="accent1"/>
                </a:solidFill>
                <a:latin typeface="微软雅黑"/>
                <a:ea typeface="微软雅黑"/>
              </a:rPr>
              <a:t>章  环保工艺技术的重要性</a:t>
            </a:r>
            <a:endParaRPr lang="en-US" sz="2400" b="0" strike="noStrike" spc="-1">
              <a:solidFill>
                <a:srgbClr val="FFFFFF"/>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2</a:t>
            </a:r>
            <a:r>
              <a:rPr lang="zh-CN" sz="2400" b="0" strike="noStrike" spc="-1">
                <a:solidFill>
                  <a:schemeClr val="accent1"/>
                </a:solidFill>
                <a:latin typeface="微软雅黑"/>
                <a:ea typeface="微软雅黑"/>
              </a:rPr>
              <a:t>章  环保工艺技术在工业制造中的应用</a:t>
            </a:r>
            <a:endParaRPr lang="en-US" sz="2400" b="0" strike="noStrike" spc="-1">
              <a:solidFill>
                <a:srgbClr val="FFFFFF"/>
              </a:solidFill>
              <a:latin typeface="Arial"/>
            </a:endParaRPr>
          </a:p>
          <a:p>
            <a:pPr defTabSz="914400">
              <a:lnSpc>
                <a:spcPct val="100000"/>
              </a:lnSpc>
            </a:pPr>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3</a:t>
            </a:r>
            <a:r>
              <a:rPr lang="zh-CN" sz="2400" b="0" strike="noStrike" spc="-1">
                <a:solidFill>
                  <a:schemeClr val="accent1"/>
                </a:solidFill>
                <a:latin typeface="微软雅黑"/>
                <a:ea typeface="微软雅黑"/>
              </a:rPr>
              <a:t>章  环保工艺技术在建筑业中的应用</a:t>
            </a:r>
            <a:endParaRPr lang="en-US" sz="24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环保工艺技术的重要性</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fontScale="81111" lnSpcReduction="20000"/>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介绍环保工艺技术的定义和背景</a:t>
            </a:r>
            <a:endParaRPr lang="en-US" sz="3600" b="0" strike="noStrike" spc="-1">
              <a:solidFill>
                <a:schemeClr val="dk1"/>
              </a:solidFill>
              <a:latin typeface="Arial"/>
            </a:endParaRPr>
          </a:p>
        </p:txBody>
      </p:sp>
      <p:sp>
        <p:nvSpPr>
          <p:cNvPr id="81" name="content"/>
          <p:cNvSpPr/>
          <p:nvPr/>
        </p:nvSpPr>
        <p:spPr>
          <a:xfrm>
            <a:off x="138096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环保工艺技术是指在生产过程中采用节能、减排、循环利用等方式，降低对环境的影响，保护生态环境。环保工艺技术的兴起源于人们对环境问题的日益关注，以及政府对环保政策的强化。</a:t>
            </a:r>
            <a:endParaRPr lang="en-US" sz="16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2"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环保工艺技术的优势</a:t>
            </a:r>
            <a:endParaRPr lang="en-US" sz="3600" b="0" strike="noStrike" spc="-1">
              <a:solidFill>
                <a:schemeClr val="dk1"/>
              </a:solidFill>
              <a:latin typeface="Arial"/>
            </a:endParaRPr>
          </a:p>
        </p:txBody>
      </p:sp>
      <p:sp>
        <p:nvSpPr>
          <p:cNvPr id="83"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通过优化工艺流程和设备使用，有效减少能源消耗。</a:t>
            </a:r>
            <a:endParaRPr lang="en-US" sz="1400" b="0" strike="noStrike" spc="-1">
              <a:solidFill>
                <a:srgbClr val="000000"/>
              </a:solidFill>
              <a:latin typeface="Arial"/>
            </a:endParaRPr>
          </a:p>
        </p:txBody>
      </p:sp>
      <p:sp>
        <p:nvSpPr>
          <p:cNvPr id="84"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节约能源资源</a:t>
            </a:r>
            <a:endParaRPr lang="en-US" sz="1800" b="0" strike="noStrike" spc="-1">
              <a:solidFill>
                <a:srgbClr val="000000"/>
              </a:solidFill>
              <a:latin typeface="Arial"/>
            </a:endParaRPr>
          </a:p>
        </p:txBody>
      </p:sp>
      <p:sp>
        <p:nvSpPr>
          <p:cNvPr id="85"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利用先进的污染物处理技术，降低对大气、水体和土壤的污染。</a:t>
            </a:r>
            <a:endParaRPr lang="en-US" sz="1400" b="0" strike="noStrike" spc="-1">
              <a:solidFill>
                <a:srgbClr val="000000"/>
              </a:solidFill>
              <a:latin typeface="Arial"/>
            </a:endParaRPr>
          </a:p>
        </p:txBody>
      </p:sp>
      <p:sp>
        <p:nvSpPr>
          <p:cNvPr id="86"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降低污染排放</a:t>
            </a:r>
            <a:endParaRPr lang="en-US" sz="1800" b="0" strike="noStrike" spc="-1">
              <a:solidFill>
                <a:srgbClr val="000000"/>
              </a:solidFill>
              <a:latin typeface="Arial"/>
            </a:endParaRPr>
          </a:p>
        </p:txBody>
      </p:sp>
      <p:sp>
        <p:nvSpPr>
          <p:cNvPr id="87"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积极推行环保工艺技术，有利于提升企业社会责任形象，吸引更多消费者。</a:t>
            </a:r>
            <a:endParaRPr lang="en-US" sz="1400" b="0" strike="noStrike" spc="-1">
              <a:solidFill>
                <a:srgbClr val="000000"/>
              </a:solidFill>
              <a:latin typeface="Arial"/>
            </a:endParaRPr>
          </a:p>
        </p:txBody>
      </p:sp>
      <p:sp>
        <p:nvSpPr>
          <p:cNvPr id="88"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提升企业形象</a:t>
            </a:r>
            <a:endParaRPr lang="en-US" sz="1800" b="0" strike="noStrike" spc="-1">
              <a:solidFill>
                <a:srgbClr val="000000"/>
              </a:solidFill>
              <a:latin typeface="Arial"/>
            </a:endParaRPr>
          </a:p>
        </p:txBody>
      </p:sp>
      <p:sp>
        <p:nvSpPr>
          <p:cNvPr id="89"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90"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91"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环保工艺技术的应用范围</a:t>
            </a:r>
            <a:endParaRPr lang="en-US" sz="3600" b="0" strike="noStrike" spc="-1">
              <a:solidFill>
                <a:schemeClr val="dk1"/>
              </a:solidFill>
              <a:latin typeface="Arial"/>
            </a:endParaRPr>
          </a:p>
        </p:txBody>
      </p:sp>
      <p:sp>
        <p:nvSpPr>
          <p:cNvPr id="92" name="image"/>
          <p:cNvSpPr/>
          <p:nvPr/>
        </p:nvSpPr>
        <p:spPr>
          <a:xfrm>
            <a:off x="7813800" y="0"/>
            <a:ext cx="4377960" cy="4380480"/>
          </a:xfrm>
          <a:custGeom>
            <a:gdLst>
              <a:gd name="textAreaLeft" fmla="*/ 0 w 4377960"/>
              <a:gd name="textAreaRight" fmla="*/ 4378320 w 4377960"/>
              <a:gd name="textAreaTop" fmla="*/ 0 h 4380480"/>
              <a:gd name="textAreaBottom" fmla="*/ 4380840 h 4380480"/>
            </a:gdLst>
            <a:rect l="textAreaLeft" t="textAreaTop" r="textAreaRight" b="textAreaBottom"/>
            <a:pathLst>
              <a:path w="6036950" h="6040857">
                <a:moveTo>
                  <a:pt x="2276483" y="0"/>
                </a:moveTo>
                <a:lnTo>
                  <a:pt x="6036950" y="0"/>
                </a:lnTo>
                <a:lnTo>
                  <a:pt x="6036950" y="2936006"/>
                </a:lnTo>
                <a:lnTo>
                  <a:pt x="4238679" y="5156686"/>
                </a:lnTo>
                <a:cubicBezTo>
                  <a:pt x="3409718" y="6180367"/>
                  <a:pt x="1907854" y="6338220"/>
                  <a:pt x="884172" y="5509259"/>
                </a:cubicBezTo>
                <a:cubicBezTo>
                  <a:pt x="-139509" y="4680298"/>
                  <a:pt x="-297361" y="3178434"/>
                  <a:pt x="531600" y="2154752"/>
                </a:cubicBezTo>
                <a:close/>
              </a:path>
            </a:pathLst>
          </a:custGeom>
          <a:blipFill rotWithShape="0">
            <a:blip r:embed="rId2"/>
            <a:stretch>
              <a:fillRect/>
            </a:stretch>
          </a:blipFill>
          <a:ln w="9525">
            <a:solidFill>
              <a:srgbClr val="000000">
                <a:lumMod val="40000"/>
                <a:lumOff val="60000"/>
                <a:alpha val="50000"/>
              </a:srgbClr>
            </a:solidFill>
            <a:round/>
          </a:ln>
          <a:effectLst>
            <a:outerShdw dist="253959" dir="4201429" algn="ctr" rotWithShape="0">
              <a:schemeClr val="accent1">
                <a:alpha val="15000"/>
              </a:schemeClr>
            </a:outerShdw>
          </a:effectLst>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93"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环保工艺技术可以在工业制造过程中减少能源消耗和污染排放。</a:t>
            </a:r>
            <a:endParaRPr lang="en-US" sz="1400" b="0" strike="noStrike" spc="-1">
              <a:solidFill>
                <a:srgbClr val="000000"/>
              </a:solidFill>
              <a:latin typeface="Arial"/>
            </a:endParaRPr>
          </a:p>
        </p:txBody>
      </p:sp>
      <p:sp>
        <p:nvSpPr>
          <p:cNvPr id="94"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工业制造</a:t>
            </a:r>
            <a:endParaRPr lang="en-US" sz="2000" b="0" strike="noStrike" spc="-1">
              <a:solidFill>
                <a:srgbClr val="000000"/>
              </a:solidFill>
              <a:latin typeface="Arial"/>
            </a:endParaRPr>
          </a:p>
        </p:txBody>
      </p:sp>
      <p:sp>
        <p:nvSpPr>
          <p:cNvPr id="95"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6"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97"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利用环保工艺技术可以减少农药使用、保护土壤和水资源。</a:t>
            </a:r>
            <a:endParaRPr lang="en-US" sz="1400" b="0" strike="noStrike" spc="-1">
              <a:solidFill>
                <a:srgbClr val="000000"/>
              </a:solidFill>
              <a:latin typeface="Arial"/>
            </a:endParaRPr>
          </a:p>
        </p:txBody>
      </p:sp>
      <p:sp>
        <p:nvSpPr>
          <p:cNvPr id="98"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农业</a:t>
            </a:r>
            <a:endParaRPr lang="en-US" sz="2000" b="0" strike="noStrike" spc="-1">
              <a:solidFill>
                <a:srgbClr val="000000"/>
              </a:solidFill>
              <a:latin typeface="Arial"/>
            </a:endParaRPr>
          </a:p>
        </p:txBody>
      </p:sp>
      <p:sp>
        <p:nvSpPr>
          <p:cNvPr id="9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0"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应用环保工艺技术可以打造绿色建筑，降低对环境的影响。</a:t>
            </a:r>
            <a:endParaRPr lang="en-US" sz="1400" b="0" strike="noStrike" spc="-1">
              <a:solidFill>
                <a:srgbClr val="000000"/>
              </a:solidFill>
              <a:latin typeface="Arial"/>
            </a:endParaRPr>
          </a:p>
        </p:txBody>
      </p:sp>
      <p:sp>
        <p:nvSpPr>
          <p:cNvPr id="101"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建筑业</a:t>
            </a:r>
            <a:endParaRPr lang="en-US" sz="20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3"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应用范围扩大</a:t>
            </a:r>
            <a:endParaRPr lang="en-US" sz="1800" b="0" strike="noStrike" spc="-1">
              <a:solidFill>
                <a:srgbClr val="000000"/>
              </a:solidFill>
              <a:latin typeface="Arial"/>
            </a:endParaRPr>
          </a:p>
        </p:txBody>
      </p:sp>
      <p:sp>
        <p:nvSpPr>
          <p:cNvPr id="104" name="content.2.content"/>
          <p:cNvSpPr/>
          <p:nvPr/>
        </p:nvSpPr>
        <p:spPr>
          <a:xfrm>
            <a:off x="3676680" y="2511360"/>
            <a:ext cx="2067120" cy="29192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涵盖领域将更加广泛，应用范围将不断扩大，成为推动新型产业发展的重要动力。</a:t>
            </a:r>
            <a:endParaRPr lang="en-US" sz="1200" b="0" strike="noStrike" spc="-1">
              <a:solidFill>
                <a:srgbClr val="000000"/>
              </a:solidFill>
              <a:latin typeface="Arial"/>
            </a:endParaRPr>
          </a:p>
        </p:txBody>
      </p:sp>
      <p:sp>
        <p:nvSpPr>
          <p:cNvPr id="10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6" name="content.3.title"/>
          <p:cNvSpPr/>
          <p:nvPr/>
        </p:nvSpPr>
        <p:spPr>
          <a:xfrm>
            <a:off x="6460560" y="21114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07" name="content.3.content"/>
          <p:cNvSpPr/>
          <p:nvPr/>
        </p:nvSpPr>
        <p:spPr>
          <a:xfrm>
            <a:off x="6424200" y="2511360"/>
            <a:ext cx="209592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10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9"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10" name="content.4.content"/>
          <p:cNvSpPr/>
          <p:nvPr/>
        </p:nvSpPr>
        <p:spPr>
          <a:xfrm>
            <a:off x="9177480" y="2511360"/>
            <a:ext cx="207684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11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环保工艺技术的发展趋势</a:t>
            </a:r>
            <a:endParaRPr lang="en-US" sz="3600" b="0" strike="noStrike" spc="-1">
              <a:solidFill>
                <a:schemeClr val="dk1"/>
              </a:solidFill>
              <a:latin typeface="Arial"/>
            </a:endParaRPr>
          </a:p>
        </p:txBody>
      </p:sp>
      <p:sp>
        <p:nvSpPr>
          <p:cNvPr id="11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3"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环保意识提升</a:t>
            </a:r>
            <a:endParaRPr lang="en-US" sz="1800" b="0" strike="noStrike" spc="-1">
              <a:solidFill>
                <a:srgbClr val="000000"/>
              </a:solidFill>
              <a:latin typeface="Arial"/>
            </a:endParaRPr>
          </a:p>
        </p:txBody>
      </p:sp>
      <p:sp>
        <p:nvSpPr>
          <p:cNvPr id="114" name="content.1.content"/>
          <p:cNvSpPr/>
          <p:nvPr/>
        </p:nvSpPr>
        <p:spPr>
          <a:xfrm>
            <a:off x="882000" y="2511360"/>
            <a:ext cx="2082960" cy="29872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随着环保意识的提升，环保工艺技术会不断创新发展，提高效率和降低成本。</a:t>
            </a:r>
            <a:endParaRPr lang="en-US" sz="12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6"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环保工艺技术的重要性</a:t>
            </a:r>
            <a:endParaRPr lang="en-US" sz="2200" b="0" strike="noStrike" spc="-1">
              <a:solidFill>
                <a:srgbClr val="000000"/>
              </a:solidFill>
              <a:latin typeface="Arial"/>
            </a:endParaRPr>
          </a:p>
        </p:txBody>
      </p:sp>
      <p:sp>
        <p:nvSpPr>
          <p:cNvPr id="117"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环保工艺技术的重要性在于它可以有效降低企业生产活动对环境造成的负面影响，保护生态环境，实现可持续发展。</a:t>
            </a:r>
            <a:endParaRPr lang="en-US" sz="1400" b="0" strike="noStrike" spc="-1">
              <a:solidFill>
                <a:srgbClr val="000000"/>
              </a:solidFill>
              <a:latin typeface="Arial"/>
            </a:endParaRPr>
          </a:p>
        </p:txBody>
      </p:sp>
      <p:sp>
        <p:nvSpPr>
          <p:cNvPr id="11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119" name="image"/>
          <p:cNvSpPr/>
          <p:nvPr/>
        </p:nvSpPr>
        <p:spPr>
          <a:xfrm>
            <a:off x="1036440" y="1335960"/>
            <a:ext cx="4791240" cy="2452680"/>
          </a:xfrm>
          <a:custGeom>
            <a:gdLst>
              <a:gd name="textAreaLeft" fmla="*/ 0 w 4791240"/>
              <a:gd name="textAreaRight" fmla="*/ 4791600 w 4791240"/>
              <a:gd name="textAreaTop" fmla="*/ 0 h 2452680"/>
              <a:gd name="textAreaBottom" fmla="*/ 2453040 h 2452680"/>
            </a:gdLst>
            <a:rect l="textAreaLeft" t="textAreaTop" r="textAreaRight" b="textAreaBottom"/>
            <a:pathLst>
              <a:path w="9868" h="5792">
                <a:moveTo>
                  <a:pt x="0" y="0"/>
                </a:moveTo>
                <a:lnTo>
                  <a:pt x="9868" y="0"/>
                </a:lnTo>
                <a:lnTo>
                  <a:pt x="9868" y="5792"/>
                </a:lnTo>
                <a:lnTo>
                  <a:pt x="0" y="5792"/>
                </a:lnTo>
                <a:lnTo>
                  <a:pt x="0" y="0"/>
                </a:lnTo>
                <a:close/>
              </a:path>
            </a:pathLst>
          </a:custGeom>
          <a:blipFill rotWithShape="0">
            <a:blip r:embed="rId2">
              <a:alphaModFix amt="84000"/>
            </a:blip>
            <a:stretch>
              <a:fillRect/>
            </a:stretch>
          </a:blipFill>
          <a:ln w="3175">
            <a:solidFill>
              <a:srgbClr val="000000">
                <a:lumMod val="40000"/>
                <a:lumOff val="60000"/>
                <a:alpha val="20000"/>
              </a:srgbClr>
            </a:solidFill>
            <a:round/>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0"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环保工艺技术的示范企业</a:t>
            </a:r>
            <a:endParaRPr lang="en-US" sz="3600" b="0" strike="noStrike" spc="-1">
              <a:solidFill>
                <a:schemeClr val="dk1"/>
              </a:solidFill>
              <a:latin typeface="Arial"/>
            </a:endParaRPr>
          </a:p>
        </p:txBody>
      </p:sp>
      <p:sp>
        <p:nvSpPr>
          <p:cNvPr id="121"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通过引入环保工艺技术，实现了废气净化和资源回收，取得了显著的环保效果。</a:t>
            </a:r>
            <a:endParaRPr lang="en-US" sz="1400" b="0" strike="noStrike" spc="-1">
              <a:solidFill>
                <a:srgbClr val="000000"/>
              </a:solidFill>
              <a:latin typeface="Arial"/>
            </a:endParaRPr>
          </a:p>
        </p:txBody>
      </p:sp>
      <p:sp>
        <p:nvSpPr>
          <p:cNvPr id="122"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A</a:t>
            </a:r>
            <a:r>
              <a:rPr lang="zh-CN" sz="1800" b="1" strike="noStrike" spc="-1">
                <a:solidFill>
                  <a:schemeClr val="accent1"/>
                </a:solidFill>
                <a:latin typeface="微软雅黑"/>
                <a:ea typeface="微软雅黑"/>
              </a:rPr>
              <a:t>公司</a:t>
            </a:r>
            <a:endParaRPr lang="en-US" sz="1800" b="0" strike="noStrike" spc="-1">
              <a:solidFill>
                <a:srgbClr val="000000"/>
              </a:solidFill>
              <a:latin typeface="Arial"/>
            </a:endParaRPr>
          </a:p>
        </p:txBody>
      </p:sp>
      <p:sp>
        <p:nvSpPr>
          <p:cNvPr id="123"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在生产过程中采用了节能设备和循环利用系统，为社会作出了环保贡献。</a:t>
            </a:r>
            <a:endParaRPr lang="en-US" sz="1400" b="0" strike="noStrike" spc="-1">
              <a:solidFill>
                <a:srgbClr val="000000"/>
              </a:solidFill>
              <a:latin typeface="Arial"/>
            </a:endParaRPr>
          </a:p>
        </p:txBody>
      </p:sp>
      <p:sp>
        <p:nvSpPr>
          <p:cNvPr id="124"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B</a:t>
            </a:r>
            <a:r>
              <a:rPr lang="zh-CN" sz="1800" b="1" strike="noStrike" spc="-1">
                <a:solidFill>
                  <a:schemeClr val="accent1"/>
                </a:solidFill>
                <a:latin typeface="微软雅黑"/>
                <a:ea typeface="微软雅黑"/>
              </a:rPr>
              <a:t>集团</a:t>
            </a:r>
            <a:endParaRPr lang="en-US" sz="1800" b="0" strike="noStrike" spc="-1">
              <a:solidFill>
                <a:srgbClr val="000000"/>
              </a:solidFill>
              <a:latin typeface="Arial"/>
            </a:endParaRPr>
          </a:p>
        </p:txBody>
      </p:sp>
      <p:sp>
        <p:nvSpPr>
          <p:cNvPr id="125"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采用清洁能源替代传统能源，有效减少了二氧化碳排放量，保护了周边环境。</a:t>
            </a:r>
            <a:endParaRPr lang="en-US" sz="1400" b="0" strike="noStrike" spc="-1">
              <a:solidFill>
                <a:srgbClr val="000000"/>
              </a:solidFill>
              <a:latin typeface="Arial"/>
            </a:endParaRPr>
          </a:p>
        </p:txBody>
      </p:sp>
      <p:sp>
        <p:nvSpPr>
          <p:cNvPr id="126"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C</a:t>
            </a:r>
            <a:r>
              <a:rPr lang="zh-CN" sz="1800" b="1" strike="noStrike" spc="-1">
                <a:solidFill>
                  <a:schemeClr val="accent1"/>
                </a:solidFill>
                <a:latin typeface="微软雅黑"/>
                <a:ea typeface="微软雅黑"/>
              </a:rPr>
              <a:t>工厂</a:t>
            </a:r>
            <a:endParaRPr lang="en-US" sz="1800" b="0" strike="noStrike" spc="-1">
              <a:solidFill>
                <a:srgbClr val="000000"/>
              </a:solidFill>
              <a:latin typeface="Arial"/>
            </a:endParaRPr>
          </a:p>
        </p:txBody>
      </p:sp>
      <p:sp>
        <p:nvSpPr>
          <p:cNvPr id="127"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28"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30"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环保工艺技术在工业制造中的应用</a:t>
            </a:r>
            <a:endParaRPr lang="en-US" sz="3600" b="0" strike="noStrike" spc="-1">
              <a:solidFill>
                <a:schemeClr val="dk1"/>
              </a:solidFill>
              <a:latin typeface="Arial"/>
            </a:endParaRPr>
          </a:p>
        </p:txBody>
      </p:sp>
      <p:sp>
        <p:nvSpPr>
          <p:cNvPr id="13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32"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工业制造中的环保工艺技术概述</a:t>
            </a:r>
            <a:endParaRPr lang="en-US" sz="3600" b="0" strike="noStrike" spc="-1">
              <a:solidFill>
                <a:schemeClr val="dk1"/>
              </a:solidFill>
              <a:latin typeface="Arial"/>
            </a:endParaRPr>
          </a:p>
        </p:txBody>
      </p:sp>
      <p:sp>
        <p:nvSpPr>
          <p:cNvPr id="133" name="image"/>
          <p:cNvSpPr/>
          <p:nvPr/>
        </p:nvSpPr>
        <p:spPr>
          <a:xfrm>
            <a:off x="7813800" y="0"/>
            <a:ext cx="4377960" cy="4380480"/>
          </a:xfrm>
          <a:custGeom>
            <a:gdLst>
              <a:gd name="textAreaLeft" fmla="*/ 0 w 4377960"/>
              <a:gd name="textAreaRight" fmla="*/ 4378320 w 4377960"/>
              <a:gd name="textAreaTop" fmla="*/ 0 h 4380480"/>
              <a:gd name="textAreaBottom" fmla="*/ 4380840 h 4380480"/>
            </a:gdLst>
            <a:rect l="textAreaLeft" t="textAreaTop" r="textAreaRight" b="textAreaBottom"/>
            <a:pathLst>
              <a:path w="6036950" h="6040857">
                <a:moveTo>
                  <a:pt x="2276483" y="0"/>
                </a:moveTo>
                <a:lnTo>
                  <a:pt x="6036950" y="0"/>
                </a:lnTo>
                <a:lnTo>
                  <a:pt x="6036950" y="2936006"/>
                </a:lnTo>
                <a:lnTo>
                  <a:pt x="4238679" y="5156686"/>
                </a:lnTo>
                <a:cubicBezTo>
                  <a:pt x="3409718" y="6180367"/>
                  <a:pt x="1907854" y="6338220"/>
                  <a:pt x="884172" y="5509259"/>
                </a:cubicBezTo>
                <a:cubicBezTo>
                  <a:pt x="-139509" y="4680298"/>
                  <a:pt x="-297361" y="3178434"/>
                  <a:pt x="531600" y="2154752"/>
                </a:cubicBezTo>
                <a:close/>
              </a:path>
            </a:pathLst>
          </a:custGeom>
          <a:blipFill rotWithShape="0">
            <a:blip r:embed="rId2"/>
            <a:stretch>
              <a:fillRect/>
            </a:stretch>
          </a:blipFill>
          <a:ln w="9525">
            <a:solidFill>
              <a:srgbClr val="000000">
                <a:lumMod val="40000"/>
                <a:lumOff val="60000"/>
                <a:alpha val="50000"/>
              </a:srgbClr>
            </a:solidFill>
            <a:round/>
          </a:ln>
          <a:effectLst>
            <a:outerShdw dist="253959" dir="4201429" algn="ctr" rotWithShape="0">
              <a:schemeClr val="accent1">
                <a:alpha val="15000"/>
              </a:schemeClr>
            </a:outerShdw>
          </a:effectLst>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34"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水资源保护</a:t>
            </a:r>
            <a:endParaRPr lang="en-US" sz="1400" b="0" strike="noStrike" spc="-1">
              <a:solidFill>
                <a:srgbClr val="000000"/>
              </a:solidFill>
              <a:latin typeface="Arial"/>
            </a:endParaRPr>
          </a:p>
        </p:txBody>
      </p:sp>
      <p:sp>
        <p:nvSpPr>
          <p:cNvPr id="135"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废水处理</a:t>
            </a:r>
            <a:endParaRPr lang="en-US" sz="2000" b="0" strike="noStrike" spc="-1">
              <a:solidFill>
                <a:srgbClr val="000000"/>
              </a:solidFill>
              <a:latin typeface="Arial"/>
            </a:endParaRPr>
          </a:p>
        </p:txBody>
      </p:sp>
      <p:sp>
        <p:nvSpPr>
          <p:cNvPr id="136"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7"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38"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资源再利用</a:t>
            </a:r>
            <a:endParaRPr lang="en-US" sz="1400" b="0" strike="noStrike" spc="-1">
              <a:solidFill>
                <a:srgbClr val="000000"/>
              </a:solidFill>
              <a:latin typeface="Arial"/>
            </a:endParaRPr>
          </a:p>
        </p:txBody>
      </p:sp>
      <p:sp>
        <p:nvSpPr>
          <p:cNvPr id="139"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固体废弃物处理</a:t>
            </a:r>
            <a:endParaRPr lang="en-US" sz="2000" b="0" strike="noStrike" spc="-1">
              <a:solidFill>
                <a:srgbClr val="000000"/>
              </a:solidFill>
              <a:latin typeface="Arial"/>
            </a:endParaRPr>
          </a:p>
        </p:txBody>
      </p:sp>
      <p:sp>
        <p:nvSpPr>
          <p:cNvPr id="14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1"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空气污染控制</a:t>
            </a:r>
            <a:endParaRPr lang="en-US" sz="1400" b="0" strike="noStrike" spc="-1">
              <a:solidFill>
                <a:srgbClr val="000000"/>
              </a:solidFill>
              <a:latin typeface="Arial"/>
            </a:endParaRPr>
          </a:p>
        </p:txBody>
      </p:sp>
      <p:sp>
        <p:nvSpPr>
          <p:cNvPr id="142"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废气处理</a:t>
            </a:r>
            <a:endParaRPr lang="en-US" sz="20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https://d.book118.com/747136063042006054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12</Slides>
  <Notes>4</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12</vt:i4>
      </vt:variant>
    </vt:vector>
  </HeadingPairs>
  <TitlesOfParts>
    <vt:vector baseType="lpstr" size="20">
      <vt:lpstr>Arial</vt:lpstr>
      <vt:lpstr>Calibri</vt:lpstr>
      <vt:lpstr>微软雅黑</vt:lpstr>
      <vt:lpstr>Times New Roman</vt:lpstr>
      <vt:lpstr>Wingdings</vt:lpstr>
      <vt:lpstr>Symbol</vt:lpstr>
      <vt:lpstr>DejaVu Sans</vt:lpstr>
      <vt:lpstr>Office Theme</vt:lpstr>
      <vt:lpstr>环保工艺技术的推广应用</vt:lpstr>
      <vt:lpstr>目录</vt:lpstr>
      <vt:lpstr>第1章 环保工艺技术的重要性</vt:lpstr>
      <vt:lpstr>介绍环保工艺技术的定义和背景</vt:lpstr>
      <vt:lpstr>环保工艺技术的优势</vt:lpstr>
      <vt:lpstr>环保工艺技术的应用范围</vt:lpstr>
      <vt:lpstr>环保工艺技术的发展趋势</vt:lpstr>
      <vt:lpstr> </vt:lpstr>
      <vt:lpstr>环保工艺技术的示范企业</vt:lpstr>
      <vt:lpstr>第2章 环保工艺技术在工业制造中的应用</vt:lpstr>
      <vt:lpstr>工业制造中的环保工艺技术概述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2024-09-28T12:05:18.250</cp:lastPrinted>
  <dcterms:created xsi:type="dcterms:W3CDTF">2024-09-28T04:05:18Z</dcterms:created>
  <dcterms:modified xsi:type="dcterms:W3CDTF">2024-09-28T04:05:20Z</dcterms:modified>
</cp:coreProperties>
</file>