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11CA4-2D42-47F6-9926-BC4B1A6D2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6F3CD-968E-428E-A02C-5916A00D8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E87E3-878F-4C16-A5D0-97130681B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7891D-454B-4E84-A62D-500B4049A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776621-1725-4845-B620-F6AF8132F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3804D3-A506-4AFE-9D96-844B65E7A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339C37-527E-419B-B1CC-873F3D376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B0874-3810-4EC9-9286-7BF1428A7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03AB8-4F0C-4ECE-8437-75652ED21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B374C-4CCA-45FB-9559-47798F637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2CD7B-42B1-42FB-8BF7-3C7ACBD07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61150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投资项目评估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投资项目评估基础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项目投资收益评估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项目投资可行性评估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投资项目评估案例分析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投资项目评估是一门关于评估投资项目可行性和潜在回报的学科，它涉及到财务分析、市场研究、技术评估等多个方面。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该课程旨在培养学生掌握投资项目评估的基本理论和方法，提高学生在投资决策中的判断和决策能力。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414522" y="2428875"/>
            <a:ext cx="5465731" cy="4429506"/>
            <a:chOff x="3414522" y="2428875"/>
            <a:chExt cx="5465731" cy="442950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14522" y="2531459"/>
              <a:ext cx="5465731" cy="4326922"/>
            </a:xfrm>
            <a:prstGeom prst="rect">
              <a:avLst/>
            </a:prstGeom>
          </p:spPr>
        </p:pic>
        <p:sp>
          <p:nvSpPr>
            <p:cNvPr id="4" name="AutoShape 4"/>
            <p:cNvSpPr/>
            <p:nvPr/>
          </p:nvSpPr>
          <p:spPr>
            <a:xfrm rot="54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62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2849314" y="1714331"/>
            <a:ext cx="1062671" cy="10626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13983" y="1470891"/>
            <a:ext cx="1062671" cy="106267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116875" y="3799454"/>
            <a:ext cx="1062671" cy="1062671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655784" y="4366838"/>
            <a:ext cx="1062671" cy="106055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9996313">
            <a:off x="8264280" y="2461589"/>
            <a:ext cx="330233" cy="330233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700000">
            <a:off x="8391174" y="4714005"/>
            <a:ext cx="330233" cy="330233"/>
          </a:xfrm>
          <a:prstGeom prst="rtTriangl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6200000">
            <a:off x="3670661" y="2533563"/>
            <a:ext cx="330233" cy="330233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3500000">
            <a:off x="3179546" y="4165673"/>
            <a:ext cx="330233" cy="330233"/>
          </a:xfrm>
          <a:prstGeom prst="rtTriangl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2436781" y="4104989"/>
            <a:ext cx="450342" cy="450342"/>
            <a:chOff x="2436781" y="4104989"/>
            <a:chExt cx="450342" cy="450342"/>
          </a:xfrm>
        </p:grpSpPr>
        <p:sp>
          <p:nvSpPr>
            <p:cNvPr id="15" name="Freeform 15"/>
            <p:cNvSpPr/>
            <p:nvPr/>
          </p:nvSpPr>
          <p:spPr>
            <a:xfrm>
              <a:off x="2436781" y="4104989"/>
              <a:ext cx="450342" cy="450342"/>
            </a:xfrm>
            <a:custGeom>
              <a:rect l="l" t="t" r="r" b="b"/>
              <a:pathLst>
                <a:path w="289" h="288">
                  <a:moveTo>
                    <a:pt x="144" y="0"/>
                  </a:moveTo>
                  <a:cubicBezTo>
                    <a:pt x="65" y="0"/>
                    <a:pt x="0" y="64"/>
                    <a:pt x="0" y="144"/>
                  </a:cubicBezTo>
                  <a:cubicBezTo>
                    <a:pt x="0" y="223"/>
                    <a:pt x="65" y="288"/>
                    <a:pt x="144" y="288"/>
                  </a:cubicBezTo>
                  <a:cubicBezTo>
                    <a:pt x="224" y="288"/>
                    <a:pt x="289" y="223"/>
                    <a:pt x="289" y="144"/>
                  </a:cubicBezTo>
                  <a:cubicBezTo>
                    <a:pt x="289" y="64"/>
                    <a:pt x="224" y="0"/>
                    <a:pt x="144" y="0"/>
                  </a:cubicBezTo>
                  <a:close/>
                  <a:moveTo>
                    <a:pt x="144" y="252"/>
                  </a:moveTo>
                  <a:cubicBezTo>
                    <a:pt x="85" y="252"/>
                    <a:pt x="36" y="203"/>
                    <a:pt x="36" y="144"/>
                  </a:cubicBezTo>
                  <a:cubicBezTo>
                    <a:pt x="36" y="84"/>
                    <a:pt x="85" y="36"/>
                    <a:pt x="144" y="36"/>
                  </a:cubicBezTo>
                  <a:cubicBezTo>
                    <a:pt x="204" y="36"/>
                    <a:pt x="253" y="84"/>
                    <a:pt x="253" y="144"/>
                  </a:cubicBezTo>
                  <a:cubicBezTo>
                    <a:pt x="253" y="203"/>
                    <a:pt x="204" y="252"/>
                    <a:pt x="144" y="25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30221" y="4198429"/>
              <a:ext cx="266414" cy="266414"/>
            </a:xfrm>
            <a:custGeom>
              <a:rect l="l" t="t" r="r" b="b"/>
              <a:pathLst>
                <a:path w="172" h="172">
                  <a:moveTo>
                    <a:pt x="86" y="0"/>
                  </a:moveTo>
                  <a:cubicBezTo>
                    <a:pt x="38" y="0"/>
                    <a:pt x="0" y="38"/>
                    <a:pt x="0" y="86"/>
                  </a:cubicBezTo>
                  <a:cubicBezTo>
                    <a:pt x="0" y="133"/>
                    <a:pt x="38" y="172"/>
                    <a:pt x="86" y="172"/>
                  </a:cubicBezTo>
                  <a:cubicBezTo>
                    <a:pt x="133" y="172"/>
                    <a:pt x="172" y="133"/>
                    <a:pt x="172" y="86"/>
                  </a:cubicBezTo>
                  <a:cubicBezTo>
                    <a:pt x="172" y="38"/>
                    <a:pt x="133" y="0"/>
                    <a:pt x="86" y="0"/>
                  </a:cubicBezTo>
                  <a:close/>
                  <a:moveTo>
                    <a:pt x="63" y="58"/>
                  </a:moveTo>
                  <a:cubicBezTo>
                    <a:pt x="53" y="67"/>
                    <a:pt x="43" y="85"/>
                    <a:pt x="39" y="93"/>
                  </a:cubicBezTo>
                  <a:cubicBezTo>
                    <a:pt x="24" y="82"/>
                    <a:pt x="24" y="82"/>
                    <a:pt x="24" y="82"/>
                  </a:cubicBezTo>
                  <a:cubicBezTo>
                    <a:pt x="24" y="81"/>
                    <a:pt x="24" y="80"/>
                    <a:pt x="24" y="79"/>
                  </a:cubicBezTo>
                  <a:cubicBezTo>
                    <a:pt x="24" y="51"/>
                    <a:pt x="55" y="20"/>
                    <a:pt x="83" y="20"/>
                  </a:cubicBezTo>
                  <a:cubicBezTo>
                    <a:pt x="84" y="20"/>
                    <a:pt x="86" y="20"/>
                    <a:pt x="87" y="2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88" y="39"/>
                    <a:pt x="74" y="46"/>
                    <a:pt x="63" y="58"/>
                  </a:cubicBezTo>
                  <a:close/>
                  <a:moveTo>
                    <a:pt x="112" y="128"/>
                  </a:moveTo>
                  <a:cubicBezTo>
                    <a:pt x="104" y="128"/>
                    <a:pt x="98" y="122"/>
                    <a:pt x="98" y="114"/>
                  </a:cubicBezTo>
                  <a:cubicBezTo>
                    <a:pt x="98" y="106"/>
                    <a:pt x="104" y="100"/>
                    <a:pt x="112" y="100"/>
                  </a:cubicBezTo>
                  <a:cubicBezTo>
                    <a:pt x="119" y="100"/>
                    <a:pt x="126" y="106"/>
                    <a:pt x="126" y="114"/>
                  </a:cubicBezTo>
                  <a:cubicBezTo>
                    <a:pt x="126" y="122"/>
                    <a:pt x="119" y="128"/>
                    <a:pt x="112" y="12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076579" y="4673485"/>
            <a:ext cx="381762" cy="447580"/>
            <a:chOff x="9076579" y="4673485"/>
            <a:chExt cx="381762" cy="447580"/>
          </a:xfrm>
        </p:grpSpPr>
        <p:sp>
          <p:nvSpPr>
            <p:cNvPr id="18" name="Freeform 18"/>
            <p:cNvSpPr/>
            <p:nvPr/>
          </p:nvSpPr>
          <p:spPr>
            <a:xfrm>
              <a:off x="9150779" y="4673485"/>
              <a:ext cx="307562" cy="258128"/>
            </a:xfrm>
            <a:custGeom>
              <a:rect l="l" t="t" r="r" b="b"/>
              <a:pathLst>
                <a:path w="196" h="167">
                  <a:moveTo>
                    <a:pt x="134" y="102"/>
                  </a:moveTo>
                  <a:cubicBezTo>
                    <a:pt x="134" y="87"/>
                    <a:pt x="196" y="34"/>
                    <a:pt x="196" y="34"/>
                  </a:cubicBezTo>
                  <a:cubicBezTo>
                    <a:pt x="164" y="48"/>
                    <a:pt x="117" y="44"/>
                    <a:pt x="76" y="22"/>
                  </a:cubicBezTo>
                  <a:cubicBezTo>
                    <a:pt x="35" y="0"/>
                    <a:pt x="0" y="2"/>
                    <a:pt x="0" y="2"/>
                  </a:cubicBezTo>
                  <a:cubicBezTo>
                    <a:pt x="0" y="137"/>
                    <a:pt x="0" y="137"/>
                    <a:pt x="0" y="137"/>
                  </a:cubicBezTo>
                  <a:cubicBezTo>
                    <a:pt x="2" y="136"/>
                    <a:pt x="11" y="133"/>
                    <a:pt x="39" y="135"/>
                  </a:cubicBezTo>
                  <a:cubicBezTo>
                    <a:pt x="73" y="139"/>
                    <a:pt x="160" y="167"/>
                    <a:pt x="191" y="160"/>
                  </a:cubicBezTo>
                  <a:cubicBezTo>
                    <a:pt x="191" y="160"/>
                    <a:pt x="134" y="112"/>
                    <a:pt x="134" y="10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76579" y="4676152"/>
              <a:ext cx="38481" cy="444913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Freeform 20"/>
          <p:cNvSpPr/>
          <p:nvPr/>
        </p:nvSpPr>
        <p:spPr>
          <a:xfrm>
            <a:off x="8446332" y="1777837"/>
            <a:ext cx="391623" cy="448778"/>
          </a:xfrm>
          <a:custGeom>
            <a:rect l="l" t="t" r="r" b="b"/>
            <a:pathLst>
              <a:path w="143" h="163">
                <a:moveTo>
                  <a:pt x="0" y="0"/>
                </a:moveTo>
                <a:lnTo>
                  <a:pt x="0" y="163"/>
                </a:lnTo>
                <a:lnTo>
                  <a:pt x="143" y="163"/>
                </a:lnTo>
                <a:lnTo>
                  <a:pt x="143" y="0"/>
                </a:lnTo>
                <a:lnTo>
                  <a:pt x="0" y="0"/>
                </a:lnTo>
                <a:close/>
                <a:moveTo>
                  <a:pt x="22" y="151"/>
                </a:moveTo>
                <a:lnTo>
                  <a:pt x="8" y="151"/>
                </a:lnTo>
                <a:lnTo>
                  <a:pt x="8" y="137"/>
                </a:lnTo>
                <a:lnTo>
                  <a:pt x="22" y="137"/>
                </a:lnTo>
                <a:lnTo>
                  <a:pt x="22" y="151"/>
                </a:lnTo>
                <a:close/>
                <a:moveTo>
                  <a:pt x="22" y="126"/>
                </a:moveTo>
                <a:lnTo>
                  <a:pt x="8" y="126"/>
                </a:lnTo>
                <a:lnTo>
                  <a:pt x="8" y="112"/>
                </a:lnTo>
                <a:lnTo>
                  <a:pt x="22" y="112"/>
                </a:lnTo>
                <a:lnTo>
                  <a:pt x="22" y="126"/>
                </a:lnTo>
                <a:close/>
                <a:moveTo>
                  <a:pt x="22" y="101"/>
                </a:moveTo>
                <a:lnTo>
                  <a:pt x="8" y="101"/>
                </a:lnTo>
                <a:lnTo>
                  <a:pt x="8" y="87"/>
                </a:lnTo>
                <a:lnTo>
                  <a:pt x="22" y="87"/>
                </a:lnTo>
                <a:lnTo>
                  <a:pt x="22" y="101"/>
                </a:lnTo>
                <a:close/>
                <a:moveTo>
                  <a:pt x="22" y="77"/>
                </a:moveTo>
                <a:lnTo>
                  <a:pt x="8" y="77"/>
                </a:lnTo>
                <a:lnTo>
                  <a:pt x="8" y="62"/>
                </a:lnTo>
                <a:lnTo>
                  <a:pt x="22" y="62"/>
                </a:lnTo>
                <a:lnTo>
                  <a:pt x="22" y="77"/>
                </a:lnTo>
                <a:close/>
                <a:moveTo>
                  <a:pt x="22" y="52"/>
                </a:moveTo>
                <a:lnTo>
                  <a:pt x="8" y="52"/>
                </a:lnTo>
                <a:lnTo>
                  <a:pt x="8" y="37"/>
                </a:lnTo>
                <a:lnTo>
                  <a:pt x="22" y="37"/>
                </a:lnTo>
                <a:lnTo>
                  <a:pt x="22" y="52"/>
                </a:lnTo>
                <a:close/>
                <a:moveTo>
                  <a:pt x="22" y="27"/>
                </a:moveTo>
                <a:lnTo>
                  <a:pt x="8" y="27"/>
                </a:lnTo>
                <a:lnTo>
                  <a:pt x="8" y="12"/>
                </a:lnTo>
                <a:lnTo>
                  <a:pt x="22" y="12"/>
                </a:lnTo>
                <a:lnTo>
                  <a:pt x="22" y="27"/>
                </a:lnTo>
                <a:close/>
                <a:moveTo>
                  <a:pt x="112" y="143"/>
                </a:moveTo>
                <a:lnTo>
                  <a:pt x="30" y="143"/>
                </a:lnTo>
                <a:lnTo>
                  <a:pt x="30" y="91"/>
                </a:lnTo>
                <a:lnTo>
                  <a:pt x="112" y="91"/>
                </a:lnTo>
                <a:lnTo>
                  <a:pt x="112" y="143"/>
                </a:lnTo>
                <a:close/>
                <a:moveTo>
                  <a:pt x="112" y="71"/>
                </a:moveTo>
                <a:lnTo>
                  <a:pt x="30" y="71"/>
                </a:lnTo>
                <a:lnTo>
                  <a:pt x="30" y="20"/>
                </a:lnTo>
                <a:lnTo>
                  <a:pt x="112" y="20"/>
                </a:lnTo>
                <a:lnTo>
                  <a:pt x="112" y="71"/>
                </a:lnTo>
                <a:close/>
                <a:moveTo>
                  <a:pt x="135" y="151"/>
                </a:moveTo>
                <a:lnTo>
                  <a:pt x="121" y="151"/>
                </a:lnTo>
                <a:lnTo>
                  <a:pt x="121" y="137"/>
                </a:lnTo>
                <a:lnTo>
                  <a:pt x="135" y="137"/>
                </a:lnTo>
                <a:lnTo>
                  <a:pt x="135" y="151"/>
                </a:lnTo>
                <a:close/>
                <a:moveTo>
                  <a:pt x="135" y="126"/>
                </a:moveTo>
                <a:lnTo>
                  <a:pt x="121" y="126"/>
                </a:lnTo>
                <a:lnTo>
                  <a:pt x="121" y="112"/>
                </a:lnTo>
                <a:lnTo>
                  <a:pt x="135" y="112"/>
                </a:lnTo>
                <a:lnTo>
                  <a:pt x="135" y="126"/>
                </a:lnTo>
                <a:close/>
                <a:moveTo>
                  <a:pt x="135" y="101"/>
                </a:moveTo>
                <a:lnTo>
                  <a:pt x="121" y="101"/>
                </a:lnTo>
                <a:lnTo>
                  <a:pt x="121" y="87"/>
                </a:lnTo>
                <a:lnTo>
                  <a:pt x="135" y="87"/>
                </a:lnTo>
                <a:lnTo>
                  <a:pt x="135" y="101"/>
                </a:lnTo>
                <a:close/>
                <a:moveTo>
                  <a:pt x="135" y="77"/>
                </a:moveTo>
                <a:lnTo>
                  <a:pt x="121" y="77"/>
                </a:lnTo>
                <a:lnTo>
                  <a:pt x="121" y="62"/>
                </a:lnTo>
                <a:lnTo>
                  <a:pt x="135" y="62"/>
                </a:lnTo>
                <a:lnTo>
                  <a:pt x="135" y="77"/>
                </a:lnTo>
                <a:close/>
                <a:moveTo>
                  <a:pt x="135" y="52"/>
                </a:moveTo>
                <a:lnTo>
                  <a:pt x="121" y="52"/>
                </a:lnTo>
                <a:lnTo>
                  <a:pt x="121" y="37"/>
                </a:lnTo>
                <a:lnTo>
                  <a:pt x="135" y="37"/>
                </a:lnTo>
                <a:lnTo>
                  <a:pt x="135" y="52"/>
                </a:lnTo>
                <a:close/>
                <a:moveTo>
                  <a:pt x="135" y="27"/>
                </a:moveTo>
                <a:lnTo>
                  <a:pt x="121" y="27"/>
                </a:lnTo>
                <a:lnTo>
                  <a:pt x="121" y="12"/>
                </a:lnTo>
                <a:lnTo>
                  <a:pt x="135" y="12"/>
                </a:lnTo>
                <a:lnTo>
                  <a:pt x="135" y="2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3140012" y="1942909"/>
            <a:ext cx="480631" cy="461391"/>
            <a:chOff x="3140012" y="1942909"/>
            <a:chExt cx="480631" cy="461391"/>
          </a:xfrm>
        </p:grpSpPr>
        <p:sp>
          <p:nvSpPr>
            <p:cNvPr id="22" name="Freeform 22"/>
            <p:cNvSpPr/>
            <p:nvPr/>
          </p:nvSpPr>
          <p:spPr>
            <a:xfrm>
              <a:off x="3461290" y="2135219"/>
              <a:ext cx="16478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140012" y="1942909"/>
              <a:ext cx="480631" cy="461391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352685" y="1430667"/>
            <a:ext cx="2295525" cy="162999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掌握投资项目评估的基本概念、原理和方法，了解投资项目评估的全过程。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4021" y="4931613"/>
            <a:ext cx="2295525" cy="14722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学会运用财务分析工具对投资项目进行定量评估，包括现金流分析、折现现金流分析、风险评估等。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9304560" y="1377254"/>
            <a:ext cx="2301549" cy="12499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了解市场研究的方法和步骤，掌握市场调查和预测的技巧。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770193" y="4187846"/>
            <a:ext cx="2295525" cy="141853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掌握投资项目的技术评估方法，了解技术成熟度和可行性分析。</a:t>
            </a:r>
          </a:p>
        </p:txBody>
      </p:sp>
      <p:sp>
        <p:nvSpPr>
          <p:cNvPr id="50" name="Freeform 50"/>
          <p:cNvSpPr/>
          <p:nvPr/>
        </p:nvSpPr>
        <p:spPr>
          <a:xfrm>
            <a:off x="5461862" y="3542506"/>
            <a:ext cx="1371050" cy="13710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投资项目评估基础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短期投资项目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投资回收期在一年以内的项目，通常涉及低风险、流动性强的资产。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中期投资项目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投资回收期在一年以上五年的项目，风险和收益均适中。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长期投资项目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投资回收期超过五年的项目，风险和收益相对较高。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投资项目类型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项目筛选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根据企业战略和市场需求，筛选符合条件的投资项目。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对筛选出的项目进行初步的技术、经济和风险评估。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对初步评估通过的项目进行详细的技术、经济和环境等方面的可行性研究。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基于可行性研究结果，进行投资决策分析，确定最优投资方案。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投资项目评估流程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净现值法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通过计算项目的内部收益率来评估项目的经济价值。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内部收益率法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投资回收期法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通过评估项目的风险因素及其影响程度来评估项目的经济价值。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通过将项目未来现金流折现到现值来评估项目的经济价值。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通过计算项目的投资回收期来评估项目的经济价值。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投资项目评估方法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项目投资风险评估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分析市场需求、竞争态势、行业发展趋势以及价格波动等因素，预测市场变化对项目的影响。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分析项目的财务状况、资金筹措、资金成本以及财务风险控制等方面的问题。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评估技术的成熟度、适用性和创新性，以及技术更新换代对项目的影响。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评估项目所在地的政治稳定性、政策连续性和法律环境，以及与投资相关的法律法规变化。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根据历史数据和专家意见，对各种可能出现的风险进行概率评估。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分析项目主要因素变动对项目的影响程度，找出敏感因素。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蒙特卡洛模拟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通过模拟项目不同状态下的可能结果，评估项目的风险大小。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决策树分析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根据不同风险因素的概率和影响程度，制定相应的决策路径。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风险量化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采取措施降低风险发生的可能性，例如加强项目管理、提高技术水平等。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减轻风险发生后对项目的影响程度，例如制定应急预案、建立风险储备等。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通过多元化投资等方式分散风险，降低单一风险对项目的冲击。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转嫁策略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通过购买保险等方式将风险转移给第三方，降低自身损失。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https://d.book118.com/747161150030006041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2024-09-13T21:09:17.166</cp:lastPrinted>
  <dcterms:created xsi:type="dcterms:W3CDTF">2024-09-13T13:09:17Z</dcterms:created>
  <dcterms:modified xsi:type="dcterms:W3CDTF">2024-09-13T13:09:19Z</dcterms:modified>
</cp:coreProperties>
</file>