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5EA1BF-4706-44C5-AB7A-30C08F686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D1B320-2B92-4C70-8E5F-81D75E27A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5750AD-14B4-4FA4-92D6-BA9D0F21D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8E4C64-B4F5-4104-829C-CB53C8E34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86F534-9D06-42BA-8D3F-BA4359B7C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FD42DE-29E6-4172-8843-DF1031A6F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BC1914-E037-4420-AF12-47EC14FE1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47CF74-04F2-4F21-8ED2-C5B51D4D2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BDD7A6-344E-4A29-8A73-5D77831DC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1F0A07-6723-4144-B101-AE6E36F3A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DF2673-3305-4DE5-976B-EFCF981DD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7165060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护理人员应急预案培训课件毒气泄漏事件的疏散与防护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毒气泄漏事件概述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疏散原则与策略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防护措施与方法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患者救治与心理干预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团队协作与沟通协作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毒气泄漏事件概述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工业事故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化工厂、石油炼制厂等工业设施发生事故。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恐怖袭击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恐怖分子使用毒气进行袭击。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毒气泄漏原因及危害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95814" y="4807648"/>
            <a:ext cx="1401413" cy="2050351"/>
            <a:chOff x="6895814" y="4807648"/>
            <a:chExt cx="1401413" cy="2050351"/>
          </a:xfrm>
        </p:grpSpPr>
        <p:sp>
          <p:nvSpPr>
            <p:cNvPr id="3" name="Freeform 3"/>
            <p:cNvSpPr/>
            <p:nvPr/>
          </p:nvSpPr>
          <p:spPr>
            <a:xfrm>
              <a:off x="6895814" y="4807648"/>
              <a:ext cx="713994" cy="1408367"/>
            </a:xfrm>
            <a:custGeom>
              <a:rect l="l" t="t" r="r" b="b"/>
              <a:pathLst>
                <a:path w="215" h="422">
                  <a:moveTo>
                    <a:pt x="116" y="317"/>
                  </a:moveTo>
                  <a:cubicBezTo>
                    <a:pt x="186" y="317"/>
                    <a:pt x="200" y="363"/>
                    <a:pt x="200" y="359"/>
                  </a:cubicBezTo>
                  <a:cubicBezTo>
                    <a:pt x="215" y="337"/>
                    <a:pt x="193" y="212"/>
                    <a:pt x="193" y="212"/>
                  </a:cubicBezTo>
                  <a:cubicBezTo>
                    <a:pt x="200" y="226"/>
                    <a:pt x="205" y="239"/>
                    <a:pt x="205" y="252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205" y="0"/>
                    <a:pt x="208" y="0"/>
                    <a:pt x="207" y="0"/>
                  </a:cubicBezTo>
                  <a:cubicBezTo>
                    <a:pt x="172" y="103"/>
                    <a:pt x="98" y="187"/>
                    <a:pt x="0" y="232"/>
                  </a:cubicBezTo>
                  <a:cubicBezTo>
                    <a:pt x="10" y="333"/>
                    <a:pt x="91" y="414"/>
                    <a:pt x="193" y="424"/>
                  </a:cubicBezTo>
                  <a:cubicBezTo>
                    <a:pt x="193" y="411"/>
                    <a:pt x="193" y="402"/>
                    <a:pt x="193" y="402"/>
                  </a:cubicBezTo>
                  <a:cubicBezTo>
                    <a:pt x="181" y="358"/>
                    <a:pt x="116" y="317"/>
                    <a:pt x="116" y="31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576185" y="4807648"/>
              <a:ext cx="721042" cy="1408367"/>
            </a:xfrm>
            <a:custGeom>
              <a:rect l="l" t="t" r="r" b="b"/>
              <a:pathLst>
                <a:path w="216" h="422">
                  <a:moveTo>
                    <a:pt x="217" y="212"/>
                  </a:moveTo>
                  <a:cubicBezTo>
                    <a:pt x="217" y="95"/>
                    <a:pt x="124" y="0"/>
                    <a:pt x="0" y="0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28" y="318"/>
                    <a:pt x="24" y="354"/>
                    <a:pt x="24" y="354"/>
                  </a:cubicBezTo>
                  <a:cubicBezTo>
                    <a:pt x="60" y="308"/>
                    <a:pt x="143" y="312"/>
                    <a:pt x="143" y="312"/>
                  </a:cubicBezTo>
                  <a:cubicBezTo>
                    <a:pt x="143" y="312"/>
                    <a:pt x="51" y="344"/>
                    <a:pt x="33" y="409"/>
                  </a:cubicBezTo>
                  <a:cubicBezTo>
                    <a:pt x="33" y="409"/>
                    <a:pt x="31" y="415"/>
                    <a:pt x="31" y="424"/>
                  </a:cubicBezTo>
                  <a:cubicBezTo>
                    <a:pt x="137" y="411"/>
                    <a:pt x="217" y="321"/>
                    <a:pt x="217" y="21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7280148" y="5511736"/>
              <a:ext cx="781336" cy="1346263"/>
            </a:xfrm>
            <a:custGeom>
              <a:rect l="l" t="t" r="r" b="b"/>
              <a:pathLst>
                <a:path w="884237" h="1523516">
                  <a:moveTo>
                    <a:pt x="308543" y="0"/>
                  </a:moveTo>
                  <a:cubicBezTo>
                    <a:pt x="334881" y="52658"/>
                    <a:pt x="353695" y="101555"/>
                    <a:pt x="368746" y="150451"/>
                  </a:cubicBezTo>
                  <a:cubicBezTo>
                    <a:pt x="459051" y="398695"/>
                    <a:pt x="440237" y="534101"/>
                    <a:pt x="440237" y="534101"/>
                  </a:cubicBezTo>
                  <a:cubicBezTo>
                    <a:pt x="579458" y="361082"/>
                    <a:pt x="884237" y="376127"/>
                    <a:pt x="884237" y="376127"/>
                  </a:cubicBezTo>
                  <a:cubicBezTo>
                    <a:pt x="884237" y="376127"/>
                    <a:pt x="530542" y="496488"/>
                    <a:pt x="462814" y="740971"/>
                  </a:cubicBezTo>
                  <a:cubicBezTo>
                    <a:pt x="462814" y="740971"/>
                    <a:pt x="462814" y="763538"/>
                    <a:pt x="462814" y="797390"/>
                  </a:cubicBezTo>
                  <a:cubicBezTo>
                    <a:pt x="469399" y="942199"/>
                    <a:pt x="487506" y="1346183"/>
                    <a:pt x="534782" y="1512949"/>
                  </a:cubicBezTo>
                  <a:lnTo>
                    <a:pt x="538286" y="1523516"/>
                  </a:lnTo>
                  <a:lnTo>
                    <a:pt x="240131" y="1523516"/>
                  </a:lnTo>
                  <a:lnTo>
                    <a:pt x="248684" y="1476747"/>
                  </a:lnTo>
                  <a:cubicBezTo>
                    <a:pt x="281146" y="1263493"/>
                    <a:pt x="290200" y="945490"/>
                    <a:pt x="293492" y="797390"/>
                  </a:cubicBezTo>
                  <a:cubicBezTo>
                    <a:pt x="293492" y="748493"/>
                    <a:pt x="293492" y="714642"/>
                    <a:pt x="293492" y="714642"/>
                  </a:cubicBezTo>
                  <a:cubicBezTo>
                    <a:pt x="244576" y="549146"/>
                    <a:pt x="0" y="394934"/>
                    <a:pt x="0" y="394934"/>
                  </a:cubicBezTo>
                  <a:cubicBezTo>
                    <a:pt x="263390" y="394934"/>
                    <a:pt x="316068" y="567952"/>
                    <a:pt x="316068" y="552907"/>
                  </a:cubicBezTo>
                  <a:cubicBezTo>
                    <a:pt x="372509" y="470159"/>
                    <a:pt x="308543" y="0"/>
                    <a:pt x="308543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4025837" y="4254913"/>
            <a:ext cx="1723930" cy="2603087"/>
            <a:chOff x="4025837" y="4254913"/>
            <a:chExt cx="1723930" cy="2603087"/>
          </a:xfrm>
        </p:grpSpPr>
        <p:sp>
          <p:nvSpPr>
            <p:cNvPr id="7" name="Freeform 7"/>
            <p:cNvSpPr/>
            <p:nvPr/>
          </p:nvSpPr>
          <p:spPr>
            <a:xfrm>
              <a:off x="4025837" y="4254913"/>
              <a:ext cx="907542" cy="1808131"/>
            </a:xfrm>
            <a:custGeom>
              <a:rect l="l" t="t" r="r" b="b"/>
              <a:pathLst>
                <a:path w="273" h="544">
                  <a:moveTo>
                    <a:pt x="147" y="408"/>
                  </a:moveTo>
                  <a:cubicBezTo>
                    <a:pt x="237" y="407"/>
                    <a:pt x="253" y="453"/>
                    <a:pt x="253" y="453"/>
                  </a:cubicBezTo>
                  <a:cubicBezTo>
                    <a:pt x="253" y="447"/>
                    <a:pt x="254" y="441"/>
                    <a:pt x="254" y="436"/>
                  </a:cubicBezTo>
                  <a:cubicBezTo>
                    <a:pt x="241" y="349"/>
                    <a:pt x="185" y="323"/>
                    <a:pt x="185" y="323"/>
                  </a:cubicBezTo>
                  <a:cubicBezTo>
                    <a:pt x="238" y="327"/>
                    <a:pt x="258" y="364"/>
                    <a:pt x="265" y="383"/>
                  </a:cubicBezTo>
                  <a:cubicBezTo>
                    <a:pt x="267" y="375"/>
                    <a:pt x="261" y="367"/>
                    <a:pt x="273" y="359"/>
                  </a:cubicBezTo>
                  <a:cubicBezTo>
                    <a:pt x="273" y="0"/>
                    <a:pt x="273" y="0"/>
                    <a:pt x="273" y="0"/>
                  </a:cubicBezTo>
                  <a:cubicBezTo>
                    <a:pt x="113" y="0"/>
                    <a:pt x="0" y="122"/>
                    <a:pt x="0" y="273"/>
                  </a:cubicBezTo>
                  <a:cubicBezTo>
                    <a:pt x="0" y="415"/>
                    <a:pt x="108" y="531"/>
                    <a:pt x="247" y="544"/>
                  </a:cubicBezTo>
                  <a:cubicBezTo>
                    <a:pt x="247" y="527"/>
                    <a:pt x="247" y="517"/>
                    <a:pt x="247" y="517"/>
                  </a:cubicBezTo>
                  <a:cubicBezTo>
                    <a:pt x="231" y="459"/>
                    <a:pt x="147" y="408"/>
                    <a:pt x="147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4933379" y="4254913"/>
              <a:ext cx="816388" cy="1808131"/>
            </a:xfrm>
            <a:custGeom>
              <a:rect l="l" t="t" r="r" b="b"/>
              <a:pathLst>
                <a:path w="246" h="544">
                  <a:moveTo>
                    <a:pt x="32" y="38"/>
                  </a:moveTo>
                  <a:cubicBezTo>
                    <a:pt x="32" y="26"/>
                    <a:pt x="33" y="14"/>
                    <a:pt x="34" y="3"/>
                  </a:cubicBezTo>
                  <a:cubicBezTo>
                    <a:pt x="23" y="1"/>
                    <a:pt x="8" y="0"/>
                    <a:pt x="0" y="0"/>
                  </a:cubicBezTo>
                  <a:cubicBezTo>
                    <a:pt x="0" y="359"/>
                    <a:pt x="0" y="359"/>
                    <a:pt x="0" y="359"/>
                  </a:cubicBezTo>
                  <a:cubicBezTo>
                    <a:pt x="28" y="278"/>
                    <a:pt x="88" y="245"/>
                    <a:pt x="88" y="245"/>
                  </a:cubicBezTo>
                  <a:cubicBezTo>
                    <a:pt x="14" y="390"/>
                    <a:pt x="24" y="455"/>
                    <a:pt x="24" y="455"/>
                  </a:cubicBezTo>
                  <a:cubicBezTo>
                    <a:pt x="71" y="396"/>
                    <a:pt x="175" y="401"/>
                    <a:pt x="175" y="401"/>
                  </a:cubicBezTo>
                  <a:cubicBezTo>
                    <a:pt x="175" y="401"/>
                    <a:pt x="55" y="442"/>
                    <a:pt x="31" y="526"/>
                  </a:cubicBezTo>
                  <a:cubicBezTo>
                    <a:pt x="31" y="526"/>
                    <a:pt x="32" y="533"/>
                    <a:pt x="32" y="544"/>
                  </a:cubicBezTo>
                  <a:cubicBezTo>
                    <a:pt x="127" y="533"/>
                    <a:pt x="207" y="473"/>
                    <a:pt x="246" y="390"/>
                  </a:cubicBezTo>
                  <a:cubicBezTo>
                    <a:pt x="119" y="324"/>
                    <a:pt x="32" y="191"/>
                    <a:pt x="32" y="3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513993" y="5069872"/>
              <a:ext cx="997363" cy="1788128"/>
            </a:xfrm>
            <a:custGeom>
              <a:rect l="l" t="t" r="r" b="b"/>
              <a:pathLst>
                <a:path w="1128712" h="2023578">
                  <a:moveTo>
                    <a:pt x="805148" y="0"/>
                  </a:moveTo>
                  <a:cubicBezTo>
                    <a:pt x="526732" y="545160"/>
                    <a:pt x="564356" y="789542"/>
                    <a:pt x="564356" y="789542"/>
                  </a:cubicBezTo>
                  <a:cubicBezTo>
                    <a:pt x="741188" y="567718"/>
                    <a:pt x="1128712" y="586517"/>
                    <a:pt x="1128712" y="586517"/>
                  </a:cubicBezTo>
                  <a:cubicBezTo>
                    <a:pt x="1128712" y="586517"/>
                    <a:pt x="680990" y="740665"/>
                    <a:pt x="590693" y="1056482"/>
                  </a:cubicBezTo>
                  <a:cubicBezTo>
                    <a:pt x="590693" y="1056482"/>
                    <a:pt x="594455" y="1082800"/>
                    <a:pt x="594455" y="1124157"/>
                  </a:cubicBezTo>
                  <a:cubicBezTo>
                    <a:pt x="600569" y="1295224"/>
                    <a:pt x="621586" y="1756686"/>
                    <a:pt x="671631" y="1992285"/>
                  </a:cubicBezTo>
                  <a:lnTo>
                    <a:pt x="679167" y="2023578"/>
                  </a:lnTo>
                  <a:lnTo>
                    <a:pt x="315501" y="2023578"/>
                  </a:lnTo>
                  <a:lnTo>
                    <a:pt x="320272" y="1996662"/>
                  </a:lnTo>
                  <a:cubicBezTo>
                    <a:pt x="361012" y="1721658"/>
                    <a:pt x="372946" y="1314962"/>
                    <a:pt x="376238" y="1124157"/>
                  </a:cubicBezTo>
                  <a:cubicBezTo>
                    <a:pt x="376238" y="1060241"/>
                    <a:pt x="376238" y="1022644"/>
                    <a:pt x="376238" y="1022644"/>
                  </a:cubicBezTo>
                  <a:cubicBezTo>
                    <a:pt x="316040" y="804580"/>
                    <a:pt x="0" y="612835"/>
                    <a:pt x="0" y="612835"/>
                  </a:cubicBezTo>
                  <a:cubicBezTo>
                    <a:pt x="338614" y="609075"/>
                    <a:pt x="398812" y="782022"/>
                    <a:pt x="398812" y="782022"/>
                  </a:cubicBezTo>
                  <a:cubicBezTo>
                    <a:pt x="398812" y="759464"/>
                    <a:pt x="402574" y="736905"/>
                    <a:pt x="402574" y="718107"/>
                  </a:cubicBezTo>
                  <a:cubicBezTo>
                    <a:pt x="353663" y="391011"/>
                    <a:pt x="142970" y="293258"/>
                    <a:pt x="142970" y="293258"/>
                  </a:cubicBezTo>
                  <a:cubicBezTo>
                    <a:pt x="342376" y="308297"/>
                    <a:pt x="417624" y="447407"/>
                    <a:pt x="443960" y="518842"/>
                  </a:cubicBezTo>
                  <a:cubicBezTo>
                    <a:pt x="451485" y="488764"/>
                    <a:pt x="462772" y="458686"/>
                    <a:pt x="474059" y="428608"/>
                  </a:cubicBezTo>
                  <a:cubicBezTo>
                    <a:pt x="594455" y="124071"/>
                    <a:pt x="805148" y="0"/>
                    <a:pt x="805148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2870645" y="4807648"/>
            <a:ext cx="1401412" cy="2050351"/>
            <a:chOff x="2870645" y="4807648"/>
            <a:chExt cx="1401412" cy="2050351"/>
          </a:xfrm>
        </p:grpSpPr>
        <p:sp>
          <p:nvSpPr>
            <p:cNvPr id="11" name="Freeform 11"/>
            <p:cNvSpPr/>
            <p:nvPr/>
          </p:nvSpPr>
          <p:spPr>
            <a:xfrm>
              <a:off x="2870645" y="4807648"/>
              <a:ext cx="713994" cy="1408367"/>
            </a:xfrm>
            <a:custGeom>
              <a:rect l="l" t="t" r="r" b="b"/>
              <a:pathLst>
                <a:path w="215" h="422">
                  <a:moveTo>
                    <a:pt x="116" y="317"/>
                  </a:moveTo>
                  <a:cubicBezTo>
                    <a:pt x="186" y="317"/>
                    <a:pt x="200" y="363"/>
                    <a:pt x="200" y="359"/>
                  </a:cubicBezTo>
                  <a:cubicBezTo>
                    <a:pt x="215" y="337"/>
                    <a:pt x="193" y="212"/>
                    <a:pt x="193" y="212"/>
                  </a:cubicBezTo>
                  <a:cubicBezTo>
                    <a:pt x="200" y="226"/>
                    <a:pt x="205" y="239"/>
                    <a:pt x="205" y="252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205" y="0"/>
                    <a:pt x="208" y="0"/>
                    <a:pt x="207" y="0"/>
                  </a:cubicBezTo>
                  <a:cubicBezTo>
                    <a:pt x="172" y="103"/>
                    <a:pt x="98" y="187"/>
                    <a:pt x="0" y="232"/>
                  </a:cubicBezTo>
                  <a:cubicBezTo>
                    <a:pt x="10" y="333"/>
                    <a:pt x="91" y="414"/>
                    <a:pt x="193" y="424"/>
                  </a:cubicBezTo>
                  <a:cubicBezTo>
                    <a:pt x="193" y="411"/>
                    <a:pt x="193" y="402"/>
                    <a:pt x="193" y="402"/>
                  </a:cubicBezTo>
                  <a:cubicBezTo>
                    <a:pt x="181" y="358"/>
                    <a:pt x="116" y="317"/>
                    <a:pt x="116" y="31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551015" y="4807648"/>
              <a:ext cx="721042" cy="1408367"/>
            </a:xfrm>
            <a:custGeom>
              <a:rect l="l" t="t" r="r" b="b"/>
              <a:pathLst>
                <a:path w="216" h="422">
                  <a:moveTo>
                    <a:pt x="217" y="212"/>
                  </a:moveTo>
                  <a:cubicBezTo>
                    <a:pt x="217" y="95"/>
                    <a:pt x="124" y="0"/>
                    <a:pt x="0" y="0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28" y="318"/>
                    <a:pt x="24" y="354"/>
                    <a:pt x="24" y="354"/>
                  </a:cubicBezTo>
                  <a:cubicBezTo>
                    <a:pt x="60" y="308"/>
                    <a:pt x="143" y="312"/>
                    <a:pt x="143" y="312"/>
                  </a:cubicBezTo>
                  <a:cubicBezTo>
                    <a:pt x="143" y="312"/>
                    <a:pt x="51" y="344"/>
                    <a:pt x="33" y="409"/>
                  </a:cubicBezTo>
                  <a:cubicBezTo>
                    <a:pt x="33" y="409"/>
                    <a:pt x="31" y="415"/>
                    <a:pt x="31" y="424"/>
                  </a:cubicBezTo>
                  <a:cubicBezTo>
                    <a:pt x="137" y="411"/>
                    <a:pt x="217" y="321"/>
                    <a:pt x="217" y="21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254978" y="5511736"/>
              <a:ext cx="781336" cy="1346263"/>
            </a:xfrm>
            <a:custGeom>
              <a:rect l="l" t="t" r="r" b="b"/>
              <a:pathLst>
                <a:path w="884237" h="1523516">
                  <a:moveTo>
                    <a:pt x="308543" y="0"/>
                  </a:moveTo>
                  <a:cubicBezTo>
                    <a:pt x="334881" y="52658"/>
                    <a:pt x="353695" y="101555"/>
                    <a:pt x="368746" y="150451"/>
                  </a:cubicBezTo>
                  <a:cubicBezTo>
                    <a:pt x="459051" y="398695"/>
                    <a:pt x="440237" y="534101"/>
                    <a:pt x="440237" y="534101"/>
                  </a:cubicBezTo>
                  <a:cubicBezTo>
                    <a:pt x="579458" y="361082"/>
                    <a:pt x="884237" y="376127"/>
                    <a:pt x="884237" y="376127"/>
                  </a:cubicBezTo>
                  <a:cubicBezTo>
                    <a:pt x="884237" y="376127"/>
                    <a:pt x="530542" y="496488"/>
                    <a:pt x="462814" y="740971"/>
                  </a:cubicBezTo>
                  <a:cubicBezTo>
                    <a:pt x="462814" y="740971"/>
                    <a:pt x="462814" y="763538"/>
                    <a:pt x="462814" y="797390"/>
                  </a:cubicBezTo>
                  <a:cubicBezTo>
                    <a:pt x="469399" y="942199"/>
                    <a:pt x="487506" y="1346183"/>
                    <a:pt x="534782" y="1512949"/>
                  </a:cubicBezTo>
                  <a:lnTo>
                    <a:pt x="538286" y="1523516"/>
                  </a:lnTo>
                  <a:lnTo>
                    <a:pt x="240131" y="1523516"/>
                  </a:lnTo>
                  <a:lnTo>
                    <a:pt x="248684" y="1476747"/>
                  </a:lnTo>
                  <a:cubicBezTo>
                    <a:pt x="281146" y="1263493"/>
                    <a:pt x="290200" y="945490"/>
                    <a:pt x="293492" y="797390"/>
                  </a:cubicBezTo>
                  <a:cubicBezTo>
                    <a:pt x="293492" y="748493"/>
                    <a:pt x="293492" y="714642"/>
                    <a:pt x="293492" y="714642"/>
                  </a:cubicBezTo>
                  <a:cubicBezTo>
                    <a:pt x="244576" y="549146"/>
                    <a:pt x="0" y="394934"/>
                    <a:pt x="0" y="394934"/>
                  </a:cubicBezTo>
                  <a:cubicBezTo>
                    <a:pt x="263390" y="394934"/>
                    <a:pt x="316068" y="567952"/>
                    <a:pt x="316068" y="552907"/>
                  </a:cubicBezTo>
                  <a:cubicBezTo>
                    <a:pt x="372509" y="470159"/>
                    <a:pt x="308543" y="0"/>
                    <a:pt x="308543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71" y="4254913"/>
            <a:ext cx="1724026" cy="2603087"/>
            <a:chOff x="571" y="4254913"/>
            <a:chExt cx="1724026" cy="2603087"/>
          </a:xfrm>
        </p:grpSpPr>
        <p:sp>
          <p:nvSpPr>
            <p:cNvPr id="15" name="Freeform 15"/>
            <p:cNvSpPr/>
            <p:nvPr/>
          </p:nvSpPr>
          <p:spPr>
            <a:xfrm>
              <a:off x="571" y="4254913"/>
              <a:ext cx="907542" cy="1808131"/>
            </a:xfrm>
            <a:custGeom>
              <a:rect l="l" t="t" r="r" b="b"/>
              <a:pathLst>
                <a:path w="273" h="544">
                  <a:moveTo>
                    <a:pt x="147" y="408"/>
                  </a:moveTo>
                  <a:cubicBezTo>
                    <a:pt x="237" y="407"/>
                    <a:pt x="253" y="453"/>
                    <a:pt x="253" y="453"/>
                  </a:cubicBezTo>
                  <a:cubicBezTo>
                    <a:pt x="253" y="447"/>
                    <a:pt x="254" y="441"/>
                    <a:pt x="254" y="436"/>
                  </a:cubicBezTo>
                  <a:cubicBezTo>
                    <a:pt x="241" y="349"/>
                    <a:pt x="185" y="323"/>
                    <a:pt x="185" y="323"/>
                  </a:cubicBezTo>
                  <a:cubicBezTo>
                    <a:pt x="238" y="327"/>
                    <a:pt x="258" y="364"/>
                    <a:pt x="265" y="383"/>
                  </a:cubicBezTo>
                  <a:cubicBezTo>
                    <a:pt x="267" y="375"/>
                    <a:pt x="261" y="367"/>
                    <a:pt x="273" y="359"/>
                  </a:cubicBezTo>
                  <a:cubicBezTo>
                    <a:pt x="273" y="0"/>
                    <a:pt x="273" y="0"/>
                    <a:pt x="273" y="0"/>
                  </a:cubicBezTo>
                  <a:cubicBezTo>
                    <a:pt x="113" y="0"/>
                    <a:pt x="0" y="122"/>
                    <a:pt x="0" y="273"/>
                  </a:cubicBezTo>
                  <a:cubicBezTo>
                    <a:pt x="0" y="415"/>
                    <a:pt x="108" y="531"/>
                    <a:pt x="247" y="544"/>
                  </a:cubicBezTo>
                  <a:cubicBezTo>
                    <a:pt x="247" y="527"/>
                    <a:pt x="247" y="517"/>
                    <a:pt x="247" y="517"/>
                  </a:cubicBezTo>
                  <a:cubicBezTo>
                    <a:pt x="231" y="459"/>
                    <a:pt x="147" y="408"/>
                    <a:pt x="147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908209" y="4254913"/>
              <a:ext cx="816388" cy="1808131"/>
            </a:xfrm>
            <a:custGeom>
              <a:rect l="l" t="t" r="r" b="b"/>
              <a:pathLst>
                <a:path w="246" h="544">
                  <a:moveTo>
                    <a:pt x="32" y="38"/>
                  </a:moveTo>
                  <a:cubicBezTo>
                    <a:pt x="32" y="26"/>
                    <a:pt x="33" y="14"/>
                    <a:pt x="34" y="3"/>
                  </a:cubicBezTo>
                  <a:cubicBezTo>
                    <a:pt x="23" y="1"/>
                    <a:pt x="8" y="0"/>
                    <a:pt x="0" y="0"/>
                  </a:cubicBezTo>
                  <a:cubicBezTo>
                    <a:pt x="0" y="359"/>
                    <a:pt x="0" y="359"/>
                    <a:pt x="0" y="359"/>
                  </a:cubicBezTo>
                  <a:cubicBezTo>
                    <a:pt x="28" y="278"/>
                    <a:pt x="88" y="245"/>
                    <a:pt x="88" y="245"/>
                  </a:cubicBezTo>
                  <a:cubicBezTo>
                    <a:pt x="14" y="390"/>
                    <a:pt x="24" y="455"/>
                    <a:pt x="24" y="455"/>
                  </a:cubicBezTo>
                  <a:cubicBezTo>
                    <a:pt x="71" y="396"/>
                    <a:pt x="175" y="401"/>
                    <a:pt x="175" y="401"/>
                  </a:cubicBezTo>
                  <a:cubicBezTo>
                    <a:pt x="175" y="401"/>
                    <a:pt x="55" y="442"/>
                    <a:pt x="31" y="526"/>
                  </a:cubicBezTo>
                  <a:cubicBezTo>
                    <a:pt x="31" y="526"/>
                    <a:pt x="32" y="533"/>
                    <a:pt x="32" y="544"/>
                  </a:cubicBezTo>
                  <a:cubicBezTo>
                    <a:pt x="127" y="533"/>
                    <a:pt x="207" y="473"/>
                    <a:pt x="246" y="390"/>
                  </a:cubicBezTo>
                  <a:cubicBezTo>
                    <a:pt x="119" y="324"/>
                    <a:pt x="32" y="191"/>
                    <a:pt x="32" y="3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8728" y="5069872"/>
              <a:ext cx="997363" cy="1788128"/>
            </a:xfrm>
            <a:custGeom>
              <a:rect l="l" t="t" r="r" b="b"/>
              <a:pathLst>
                <a:path w="1128712" h="2023578">
                  <a:moveTo>
                    <a:pt x="805148" y="0"/>
                  </a:moveTo>
                  <a:cubicBezTo>
                    <a:pt x="526732" y="545160"/>
                    <a:pt x="564356" y="789542"/>
                    <a:pt x="564356" y="789542"/>
                  </a:cubicBezTo>
                  <a:cubicBezTo>
                    <a:pt x="741188" y="567718"/>
                    <a:pt x="1128712" y="586517"/>
                    <a:pt x="1128712" y="586517"/>
                  </a:cubicBezTo>
                  <a:cubicBezTo>
                    <a:pt x="1128712" y="586517"/>
                    <a:pt x="680990" y="740665"/>
                    <a:pt x="590693" y="1056482"/>
                  </a:cubicBezTo>
                  <a:cubicBezTo>
                    <a:pt x="590693" y="1056482"/>
                    <a:pt x="594455" y="1082800"/>
                    <a:pt x="594455" y="1124157"/>
                  </a:cubicBezTo>
                  <a:cubicBezTo>
                    <a:pt x="600569" y="1295224"/>
                    <a:pt x="621586" y="1756686"/>
                    <a:pt x="671631" y="1992285"/>
                  </a:cubicBezTo>
                  <a:lnTo>
                    <a:pt x="679167" y="2023578"/>
                  </a:lnTo>
                  <a:lnTo>
                    <a:pt x="315501" y="2023578"/>
                  </a:lnTo>
                  <a:lnTo>
                    <a:pt x="320272" y="1996662"/>
                  </a:lnTo>
                  <a:cubicBezTo>
                    <a:pt x="361012" y="1721658"/>
                    <a:pt x="372946" y="1314962"/>
                    <a:pt x="376238" y="1124157"/>
                  </a:cubicBezTo>
                  <a:cubicBezTo>
                    <a:pt x="376238" y="1060241"/>
                    <a:pt x="376238" y="1022644"/>
                    <a:pt x="376238" y="1022644"/>
                  </a:cubicBezTo>
                  <a:cubicBezTo>
                    <a:pt x="316040" y="804580"/>
                    <a:pt x="0" y="612835"/>
                    <a:pt x="0" y="612835"/>
                  </a:cubicBezTo>
                  <a:cubicBezTo>
                    <a:pt x="338614" y="609075"/>
                    <a:pt x="398812" y="782022"/>
                    <a:pt x="398812" y="782022"/>
                  </a:cubicBezTo>
                  <a:cubicBezTo>
                    <a:pt x="398812" y="759464"/>
                    <a:pt x="402574" y="736905"/>
                    <a:pt x="402574" y="718107"/>
                  </a:cubicBezTo>
                  <a:cubicBezTo>
                    <a:pt x="353663" y="391011"/>
                    <a:pt x="142970" y="293258"/>
                    <a:pt x="142970" y="293258"/>
                  </a:cubicBezTo>
                  <a:cubicBezTo>
                    <a:pt x="342376" y="308297"/>
                    <a:pt x="417624" y="447407"/>
                    <a:pt x="443960" y="518842"/>
                  </a:cubicBezTo>
                  <a:cubicBezTo>
                    <a:pt x="451485" y="488764"/>
                    <a:pt x="462772" y="458686"/>
                    <a:pt x="474059" y="428608"/>
                  </a:cubicBezTo>
                  <a:cubicBezTo>
                    <a:pt x="594455" y="124071"/>
                    <a:pt x="805148" y="0"/>
                    <a:pt x="805148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10791253" y="4807648"/>
            <a:ext cx="1401413" cy="2050351"/>
            <a:chOff x="10791253" y="4807648"/>
            <a:chExt cx="1401413" cy="2050351"/>
          </a:xfrm>
        </p:grpSpPr>
        <p:sp>
          <p:nvSpPr>
            <p:cNvPr id="19" name="Freeform 19"/>
            <p:cNvSpPr/>
            <p:nvPr/>
          </p:nvSpPr>
          <p:spPr>
            <a:xfrm>
              <a:off x="10791253" y="4807648"/>
              <a:ext cx="713994" cy="1408367"/>
            </a:xfrm>
            <a:custGeom>
              <a:rect l="l" t="t" r="r" b="b"/>
              <a:pathLst>
                <a:path w="215" h="422">
                  <a:moveTo>
                    <a:pt x="116" y="317"/>
                  </a:moveTo>
                  <a:cubicBezTo>
                    <a:pt x="186" y="317"/>
                    <a:pt x="200" y="363"/>
                    <a:pt x="200" y="359"/>
                  </a:cubicBezTo>
                  <a:cubicBezTo>
                    <a:pt x="215" y="337"/>
                    <a:pt x="193" y="212"/>
                    <a:pt x="193" y="212"/>
                  </a:cubicBezTo>
                  <a:cubicBezTo>
                    <a:pt x="200" y="226"/>
                    <a:pt x="205" y="239"/>
                    <a:pt x="205" y="252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205" y="0"/>
                    <a:pt x="208" y="0"/>
                    <a:pt x="207" y="0"/>
                  </a:cubicBezTo>
                  <a:cubicBezTo>
                    <a:pt x="172" y="103"/>
                    <a:pt x="98" y="187"/>
                    <a:pt x="0" y="232"/>
                  </a:cubicBezTo>
                  <a:cubicBezTo>
                    <a:pt x="10" y="333"/>
                    <a:pt x="91" y="414"/>
                    <a:pt x="193" y="424"/>
                  </a:cubicBezTo>
                  <a:cubicBezTo>
                    <a:pt x="193" y="411"/>
                    <a:pt x="193" y="402"/>
                    <a:pt x="193" y="402"/>
                  </a:cubicBezTo>
                  <a:cubicBezTo>
                    <a:pt x="181" y="358"/>
                    <a:pt x="116" y="317"/>
                    <a:pt x="116" y="31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11471624" y="4807648"/>
              <a:ext cx="721042" cy="1408367"/>
            </a:xfrm>
            <a:custGeom>
              <a:rect l="l" t="t" r="r" b="b"/>
              <a:pathLst>
                <a:path w="216" h="422">
                  <a:moveTo>
                    <a:pt x="217" y="212"/>
                  </a:moveTo>
                  <a:cubicBezTo>
                    <a:pt x="217" y="95"/>
                    <a:pt x="124" y="0"/>
                    <a:pt x="0" y="0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28" y="318"/>
                    <a:pt x="24" y="354"/>
                    <a:pt x="24" y="354"/>
                  </a:cubicBezTo>
                  <a:cubicBezTo>
                    <a:pt x="60" y="308"/>
                    <a:pt x="143" y="312"/>
                    <a:pt x="143" y="312"/>
                  </a:cubicBezTo>
                  <a:cubicBezTo>
                    <a:pt x="143" y="312"/>
                    <a:pt x="51" y="344"/>
                    <a:pt x="33" y="409"/>
                  </a:cubicBezTo>
                  <a:cubicBezTo>
                    <a:pt x="33" y="409"/>
                    <a:pt x="31" y="415"/>
                    <a:pt x="31" y="424"/>
                  </a:cubicBezTo>
                  <a:cubicBezTo>
                    <a:pt x="137" y="411"/>
                    <a:pt x="217" y="321"/>
                    <a:pt x="217" y="21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11175588" y="5511736"/>
              <a:ext cx="781336" cy="1346263"/>
            </a:xfrm>
            <a:custGeom>
              <a:rect l="l" t="t" r="r" b="b"/>
              <a:pathLst>
                <a:path w="884237" h="1523516">
                  <a:moveTo>
                    <a:pt x="308543" y="0"/>
                  </a:moveTo>
                  <a:cubicBezTo>
                    <a:pt x="334881" y="52658"/>
                    <a:pt x="353695" y="101555"/>
                    <a:pt x="368746" y="150451"/>
                  </a:cubicBezTo>
                  <a:cubicBezTo>
                    <a:pt x="459051" y="398695"/>
                    <a:pt x="440237" y="534101"/>
                    <a:pt x="440237" y="534101"/>
                  </a:cubicBezTo>
                  <a:cubicBezTo>
                    <a:pt x="579458" y="361082"/>
                    <a:pt x="884237" y="376127"/>
                    <a:pt x="884237" y="376127"/>
                  </a:cubicBezTo>
                  <a:cubicBezTo>
                    <a:pt x="884237" y="376127"/>
                    <a:pt x="530542" y="496488"/>
                    <a:pt x="462814" y="740971"/>
                  </a:cubicBezTo>
                  <a:cubicBezTo>
                    <a:pt x="462814" y="740971"/>
                    <a:pt x="462814" y="763538"/>
                    <a:pt x="462814" y="797390"/>
                  </a:cubicBezTo>
                  <a:cubicBezTo>
                    <a:pt x="469399" y="942199"/>
                    <a:pt x="487506" y="1346183"/>
                    <a:pt x="534782" y="1512949"/>
                  </a:cubicBezTo>
                  <a:lnTo>
                    <a:pt x="538286" y="1523516"/>
                  </a:lnTo>
                  <a:lnTo>
                    <a:pt x="240131" y="1523516"/>
                  </a:lnTo>
                  <a:lnTo>
                    <a:pt x="248684" y="1476747"/>
                  </a:lnTo>
                  <a:cubicBezTo>
                    <a:pt x="281146" y="1263493"/>
                    <a:pt x="290200" y="945490"/>
                    <a:pt x="293492" y="797390"/>
                  </a:cubicBezTo>
                  <a:cubicBezTo>
                    <a:pt x="293492" y="748493"/>
                    <a:pt x="293492" y="714642"/>
                    <a:pt x="293492" y="714642"/>
                  </a:cubicBezTo>
                  <a:cubicBezTo>
                    <a:pt x="244576" y="549146"/>
                    <a:pt x="0" y="394934"/>
                    <a:pt x="0" y="394934"/>
                  </a:cubicBezTo>
                  <a:cubicBezTo>
                    <a:pt x="263390" y="394934"/>
                    <a:pt x="316068" y="567952"/>
                    <a:pt x="316068" y="552907"/>
                  </a:cubicBezTo>
                  <a:cubicBezTo>
                    <a:pt x="372509" y="470159"/>
                    <a:pt x="308543" y="0"/>
                    <a:pt x="308543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" name="Group 22"/>
          <p:cNvGrpSpPr/>
          <p:nvPr/>
        </p:nvGrpSpPr>
        <p:grpSpPr>
          <a:xfrm>
            <a:off x="7921180" y="4254913"/>
            <a:ext cx="1724025" cy="2603087"/>
            <a:chOff x="7921180" y="4254913"/>
            <a:chExt cx="1724025" cy="2603087"/>
          </a:xfrm>
        </p:grpSpPr>
        <p:sp>
          <p:nvSpPr>
            <p:cNvPr id="23" name="Freeform 23"/>
            <p:cNvSpPr/>
            <p:nvPr/>
          </p:nvSpPr>
          <p:spPr>
            <a:xfrm>
              <a:off x="7921180" y="4254913"/>
              <a:ext cx="907542" cy="1808131"/>
            </a:xfrm>
            <a:custGeom>
              <a:rect l="l" t="t" r="r" b="b"/>
              <a:pathLst>
                <a:path w="273" h="544">
                  <a:moveTo>
                    <a:pt x="147" y="408"/>
                  </a:moveTo>
                  <a:cubicBezTo>
                    <a:pt x="237" y="407"/>
                    <a:pt x="253" y="453"/>
                    <a:pt x="253" y="453"/>
                  </a:cubicBezTo>
                  <a:cubicBezTo>
                    <a:pt x="253" y="447"/>
                    <a:pt x="254" y="441"/>
                    <a:pt x="254" y="436"/>
                  </a:cubicBezTo>
                  <a:cubicBezTo>
                    <a:pt x="241" y="349"/>
                    <a:pt x="185" y="323"/>
                    <a:pt x="185" y="323"/>
                  </a:cubicBezTo>
                  <a:cubicBezTo>
                    <a:pt x="238" y="327"/>
                    <a:pt x="258" y="364"/>
                    <a:pt x="265" y="383"/>
                  </a:cubicBezTo>
                  <a:cubicBezTo>
                    <a:pt x="267" y="375"/>
                    <a:pt x="261" y="367"/>
                    <a:pt x="273" y="359"/>
                  </a:cubicBezTo>
                  <a:cubicBezTo>
                    <a:pt x="273" y="0"/>
                    <a:pt x="273" y="0"/>
                    <a:pt x="273" y="0"/>
                  </a:cubicBezTo>
                  <a:cubicBezTo>
                    <a:pt x="113" y="0"/>
                    <a:pt x="0" y="122"/>
                    <a:pt x="0" y="273"/>
                  </a:cubicBezTo>
                  <a:cubicBezTo>
                    <a:pt x="0" y="415"/>
                    <a:pt x="108" y="531"/>
                    <a:pt x="247" y="544"/>
                  </a:cubicBezTo>
                  <a:cubicBezTo>
                    <a:pt x="247" y="527"/>
                    <a:pt x="247" y="517"/>
                    <a:pt x="247" y="517"/>
                  </a:cubicBezTo>
                  <a:cubicBezTo>
                    <a:pt x="231" y="459"/>
                    <a:pt x="147" y="408"/>
                    <a:pt x="147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8828817" y="4254913"/>
              <a:ext cx="816388" cy="1808131"/>
            </a:xfrm>
            <a:custGeom>
              <a:rect l="l" t="t" r="r" b="b"/>
              <a:pathLst>
                <a:path w="246" h="544">
                  <a:moveTo>
                    <a:pt x="32" y="38"/>
                  </a:moveTo>
                  <a:cubicBezTo>
                    <a:pt x="32" y="26"/>
                    <a:pt x="33" y="14"/>
                    <a:pt x="34" y="3"/>
                  </a:cubicBezTo>
                  <a:cubicBezTo>
                    <a:pt x="23" y="1"/>
                    <a:pt x="8" y="0"/>
                    <a:pt x="0" y="0"/>
                  </a:cubicBezTo>
                  <a:cubicBezTo>
                    <a:pt x="0" y="359"/>
                    <a:pt x="0" y="359"/>
                    <a:pt x="0" y="359"/>
                  </a:cubicBezTo>
                  <a:cubicBezTo>
                    <a:pt x="28" y="278"/>
                    <a:pt x="88" y="245"/>
                    <a:pt x="88" y="245"/>
                  </a:cubicBezTo>
                  <a:cubicBezTo>
                    <a:pt x="14" y="390"/>
                    <a:pt x="24" y="455"/>
                    <a:pt x="24" y="455"/>
                  </a:cubicBezTo>
                  <a:cubicBezTo>
                    <a:pt x="71" y="396"/>
                    <a:pt x="175" y="401"/>
                    <a:pt x="175" y="401"/>
                  </a:cubicBezTo>
                  <a:cubicBezTo>
                    <a:pt x="175" y="401"/>
                    <a:pt x="55" y="442"/>
                    <a:pt x="31" y="526"/>
                  </a:cubicBezTo>
                  <a:cubicBezTo>
                    <a:pt x="31" y="526"/>
                    <a:pt x="32" y="533"/>
                    <a:pt x="32" y="544"/>
                  </a:cubicBezTo>
                  <a:cubicBezTo>
                    <a:pt x="127" y="533"/>
                    <a:pt x="207" y="473"/>
                    <a:pt x="246" y="390"/>
                  </a:cubicBezTo>
                  <a:cubicBezTo>
                    <a:pt x="119" y="324"/>
                    <a:pt x="32" y="191"/>
                    <a:pt x="32" y="3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409337" y="5069872"/>
              <a:ext cx="997363" cy="1788128"/>
            </a:xfrm>
            <a:custGeom>
              <a:rect l="l" t="t" r="r" b="b"/>
              <a:pathLst>
                <a:path w="1128712" h="2023578">
                  <a:moveTo>
                    <a:pt x="805148" y="0"/>
                  </a:moveTo>
                  <a:cubicBezTo>
                    <a:pt x="526732" y="545160"/>
                    <a:pt x="564356" y="789542"/>
                    <a:pt x="564356" y="789542"/>
                  </a:cubicBezTo>
                  <a:cubicBezTo>
                    <a:pt x="741188" y="567718"/>
                    <a:pt x="1128712" y="586517"/>
                    <a:pt x="1128712" y="586517"/>
                  </a:cubicBezTo>
                  <a:cubicBezTo>
                    <a:pt x="1128712" y="586517"/>
                    <a:pt x="680990" y="740665"/>
                    <a:pt x="590693" y="1056482"/>
                  </a:cubicBezTo>
                  <a:cubicBezTo>
                    <a:pt x="590693" y="1056482"/>
                    <a:pt x="594455" y="1082800"/>
                    <a:pt x="594455" y="1124157"/>
                  </a:cubicBezTo>
                  <a:cubicBezTo>
                    <a:pt x="600569" y="1295224"/>
                    <a:pt x="621586" y="1756686"/>
                    <a:pt x="671631" y="1992285"/>
                  </a:cubicBezTo>
                  <a:lnTo>
                    <a:pt x="679167" y="2023578"/>
                  </a:lnTo>
                  <a:lnTo>
                    <a:pt x="315501" y="2023578"/>
                  </a:lnTo>
                  <a:lnTo>
                    <a:pt x="320272" y="1996662"/>
                  </a:lnTo>
                  <a:cubicBezTo>
                    <a:pt x="361012" y="1721658"/>
                    <a:pt x="372946" y="1314962"/>
                    <a:pt x="376238" y="1124157"/>
                  </a:cubicBezTo>
                  <a:cubicBezTo>
                    <a:pt x="376238" y="1060241"/>
                    <a:pt x="376238" y="1022644"/>
                    <a:pt x="376238" y="1022644"/>
                  </a:cubicBezTo>
                  <a:cubicBezTo>
                    <a:pt x="316040" y="804580"/>
                    <a:pt x="0" y="612835"/>
                    <a:pt x="0" y="612835"/>
                  </a:cubicBezTo>
                  <a:cubicBezTo>
                    <a:pt x="338614" y="609075"/>
                    <a:pt x="398812" y="782022"/>
                    <a:pt x="398812" y="782022"/>
                  </a:cubicBezTo>
                  <a:cubicBezTo>
                    <a:pt x="398812" y="759464"/>
                    <a:pt x="402574" y="736905"/>
                    <a:pt x="402574" y="718107"/>
                  </a:cubicBezTo>
                  <a:cubicBezTo>
                    <a:pt x="353663" y="391011"/>
                    <a:pt x="142970" y="293258"/>
                    <a:pt x="142970" y="293258"/>
                  </a:cubicBezTo>
                  <a:cubicBezTo>
                    <a:pt x="342376" y="308297"/>
                    <a:pt x="417624" y="447407"/>
                    <a:pt x="443960" y="518842"/>
                  </a:cubicBezTo>
                  <a:cubicBezTo>
                    <a:pt x="451485" y="488764"/>
                    <a:pt x="462772" y="458686"/>
                    <a:pt x="474059" y="428608"/>
                  </a:cubicBezTo>
                  <a:cubicBezTo>
                    <a:pt x="594455" y="124071"/>
                    <a:pt x="805148" y="0"/>
                    <a:pt x="805148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1013365" y="3065336"/>
            <a:ext cx="2631566" cy="3792664"/>
            <a:chOff x="1013365" y="3065336"/>
            <a:chExt cx="2631566" cy="3792664"/>
          </a:xfrm>
        </p:grpSpPr>
        <p:sp>
          <p:nvSpPr>
            <p:cNvPr id="27" name="Freeform 27"/>
            <p:cNvSpPr/>
            <p:nvPr/>
          </p:nvSpPr>
          <p:spPr>
            <a:xfrm>
              <a:off x="1013365" y="3065336"/>
              <a:ext cx="1315783" cy="2625947"/>
            </a:xfrm>
            <a:custGeom>
              <a:rect l="l" t="t" r="r" b="b"/>
              <a:pathLst>
                <a:path w="396" h="790">
                  <a:moveTo>
                    <a:pt x="225" y="576"/>
                  </a:moveTo>
                  <a:cubicBezTo>
                    <a:pt x="359" y="528"/>
                    <a:pt x="390" y="676"/>
                    <a:pt x="390" y="676"/>
                  </a:cubicBezTo>
                  <a:cubicBezTo>
                    <a:pt x="393" y="665"/>
                    <a:pt x="396" y="653"/>
                    <a:pt x="396" y="640"/>
                  </a:cubicBezTo>
                  <a:cubicBezTo>
                    <a:pt x="396" y="618"/>
                    <a:pt x="396" y="618"/>
                    <a:pt x="396" y="618"/>
                  </a:cubicBezTo>
                  <a:cubicBezTo>
                    <a:pt x="384" y="519"/>
                    <a:pt x="326" y="394"/>
                    <a:pt x="326" y="394"/>
                  </a:cubicBezTo>
                  <a:cubicBezTo>
                    <a:pt x="357" y="421"/>
                    <a:pt x="376" y="453"/>
                    <a:pt x="396" y="485"/>
                  </a:cubicBezTo>
                  <a:cubicBezTo>
                    <a:pt x="396" y="0"/>
                    <a:pt x="396" y="0"/>
                    <a:pt x="396" y="0"/>
                  </a:cubicBezTo>
                  <a:cubicBezTo>
                    <a:pt x="180" y="0"/>
                    <a:pt x="20" y="159"/>
                    <a:pt x="2" y="361"/>
                  </a:cubicBezTo>
                  <a:cubicBezTo>
                    <a:pt x="1" y="372"/>
                    <a:pt x="0" y="384"/>
                    <a:pt x="0" y="396"/>
                  </a:cubicBezTo>
                  <a:cubicBezTo>
                    <a:pt x="0" y="549"/>
                    <a:pt x="87" y="682"/>
                    <a:pt x="214" y="748"/>
                  </a:cubicBezTo>
                  <a:cubicBezTo>
                    <a:pt x="257" y="770"/>
                    <a:pt x="304" y="785"/>
                    <a:pt x="354" y="790"/>
                  </a:cubicBezTo>
                  <a:cubicBezTo>
                    <a:pt x="360" y="556"/>
                    <a:pt x="225" y="576"/>
                    <a:pt x="225" y="57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29148" y="3065336"/>
              <a:ext cx="1315783" cy="2602135"/>
            </a:xfrm>
            <a:custGeom>
              <a:rect l="l" t="t" r="r" b="b"/>
              <a:pathLst>
                <a:path w="396" h="783">
                  <a:moveTo>
                    <a:pt x="375" y="524"/>
                  </a:moveTo>
                  <a:cubicBezTo>
                    <a:pt x="388" y="484"/>
                    <a:pt x="396" y="441"/>
                    <a:pt x="396" y="396"/>
                  </a:cubicBezTo>
                  <a:cubicBezTo>
                    <a:pt x="396" y="178"/>
                    <a:pt x="212" y="0"/>
                    <a:pt x="0" y="0"/>
                  </a:cubicBezTo>
                  <a:cubicBezTo>
                    <a:pt x="0" y="485"/>
                    <a:pt x="0" y="485"/>
                    <a:pt x="0" y="485"/>
                  </a:cubicBezTo>
                  <a:cubicBezTo>
                    <a:pt x="44" y="580"/>
                    <a:pt x="45" y="680"/>
                    <a:pt x="45" y="680"/>
                  </a:cubicBezTo>
                  <a:cubicBezTo>
                    <a:pt x="99" y="552"/>
                    <a:pt x="181" y="568"/>
                    <a:pt x="181" y="568"/>
                  </a:cubicBezTo>
                  <a:cubicBezTo>
                    <a:pt x="113" y="603"/>
                    <a:pt x="87" y="688"/>
                    <a:pt x="83" y="783"/>
                  </a:cubicBezTo>
                  <a:cubicBezTo>
                    <a:pt x="112" y="777"/>
                    <a:pt x="139" y="768"/>
                    <a:pt x="166" y="756"/>
                  </a:cubicBezTo>
                  <a:cubicBezTo>
                    <a:pt x="264" y="711"/>
                    <a:pt x="340" y="627"/>
                    <a:pt x="375" y="52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1761077" y="4375595"/>
              <a:ext cx="1168527" cy="2482405"/>
            </a:xfrm>
            <a:custGeom>
              <a:rect l="l" t="t" r="r" b="b"/>
              <a:pathLst>
                <a:path w="1322387" h="2809391">
                  <a:moveTo>
                    <a:pt x="379435" y="0"/>
                  </a:moveTo>
                  <a:cubicBezTo>
                    <a:pt x="495895" y="101534"/>
                    <a:pt x="578545" y="221870"/>
                    <a:pt x="642410" y="342206"/>
                  </a:cubicBezTo>
                  <a:cubicBezTo>
                    <a:pt x="830249" y="699454"/>
                    <a:pt x="811465" y="1075504"/>
                    <a:pt x="811465" y="1075504"/>
                  </a:cubicBezTo>
                  <a:cubicBezTo>
                    <a:pt x="1014331" y="594160"/>
                    <a:pt x="1322387" y="654328"/>
                    <a:pt x="1322387" y="654328"/>
                  </a:cubicBezTo>
                  <a:cubicBezTo>
                    <a:pt x="1066926" y="785946"/>
                    <a:pt x="969250" y="1105588"/>
                    <a:pt x="954223" y="1462836"/>
                  </a:cubicBezTo>
                  <a:cubicBezTo>
                    <a:pt x="930978" y="1930784"/>
                    <a:pt x="1042684" y="2466274"/>
                    <a:pt x="1114769" y="2755257"/>
                  </a:cubicBezTo>
                  <a:lnTo>
                    <a:pt x="1128624" y="2809391"/>
                  </a:lnTo>
                  <a:lnTo>
                    <a:pt x="216621" y="2809391"/>
                  </a:lnTo>
                  <a:lnTo>
                    <a:pt x="250824" y="2700453"/>
                  </a:lnTo>
                  <a:cubicBezTo>
                    <a:pt x="410252" y="2169047"/>
                    <a:pt x="474764" y="1778718"/>
                    <a:pt x="484625" y="1489160"/>
                  </a:cubicBezTo>
                  <a:cubicBezTo>
                    <a:pt x="507166" y="609202"/>
                    <a:pt x="0" y="684412"/>
                    <a:pt x="0" y="684412"/>
                  </a:cubicBezTo>
                  <a:cubicBezTo>
                    <a:pt x="503409" y="503908"/>
                    <a:pt x="619869" y="1060462"/>
                    <a:pt x="619869" y="1060462"/>
                  </a:cubicBezTo>
                  <a:cubicBezTo>
                    <a:pt x="631139" y="1019097"/>
                    <a:pt x="638653" y="973971"/>
                    <a:pt x="642410" y="925084"/>
                  </a:cubicBezTo>
                  <a:cubicBezTo>
                    <a:pt x="642410" y="898761"/>
                    <a:pt x="642410" y="872437"/>
                    <a:pt x="642410" y="842353"/>
                  </a:cubicBezTo>
                  <a:cubicBezTo>
                    <a:pt x="623626" y="470063"/>
                    <a:pt x="379435" y="0"/>
                    <a:pt x="379435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038630" y="3065336"/>
            <a:ext cx="2631566" cy="3792664"/>
            <a:chOff x="5038630" y="3065336"/>
            <a:chExt cx="2631566" cy="3792664"/>
          </a:xfrm>
        </p:grpSpPr>
        <p:sp>
          <p:nvSpPr>
            <p:cNvPr id="31" name="Freeform 31"/>
            <p:cNvSpPr/>
            <p:nvPr/>
          </p:nvSpPr>
          <p:spPr>
            <a:xfrm>
              <a:off x="5038630" y="3065336"/>
              <a:ext cx="1315783" cy="2625947"/>
            </a:xfrm>
            <a:custGeom>
              <a:rect l="l" t="t" r="r" b="b"/>
              <a:pathLst>
                <a:path w="396" h="790">
                  <a:moveTo>
                    <a:pt x="225" y="576"/>
                  </a:moveTo>
                  <a:cubicBezTo>
                    <a:pt x="359" y="528"/>
                    <a:pt x="390" y="676"/>
                    <a:pt x="390" y="676"/>
                  </a:cubicBezTo>
                  <a:cubicBezTo>
                    <a:pt x="393" y="665"/>
                    <a:pt x="396" y="653"/>
                    <a:pt x="396" y="640"/>
                  </a:cubicBezTo>
                  <a:cubicBezTo>
                    <a:pt x="396" y="618"/>
                    <a:pt x="396" y="618"/>
                    <a:pt x="396" y="618"/>
                  </a:cubicBezTo>
                  <a:cubicBezTo>
                    <a:pt x="384" y="519"/>
                    <a:pt x="326" y="394"/>
                    <a:pt x="326" y="394"/>
                  </a:cubicBezTo>
                  <a:cubicBezTo>
                    <a:pt x="357" y="421"/>
                    <a:pt x="376" y="453"/>
                    <a:pt x="396" y="485"/>
                  </a:cubicBezTo>
                  <a:cubicBezTo>
                    <a:pt x="396" y="0"/>
                    <a:pt x="396" y="0"/>
                    <a:pt x="396" y="0"/>
                  </a:cubicBezTo>
                  <a:cubicBezTo>
                    <a:pt x="180" y="0"/>
                    <a:pt x="20" y="159"/>
                    <a:pt x="2" y="361"/>
                  </a:cubicBezTo>
                  <a:cubicBezTo>
                    <a:pt x="1" y="372"/>
                    <a:pt x="0" y="384"/>
                    <a:pt x="0" y="396"/>
                  </a:cubicBezTo>
                  <a:cubicBezTo>
                    <a:pt x="0" y="549"/>
                    <a:pt x="87" y="682"/>
                    <a:pt x="214" y="748"/>
                  </a:cubicBezTo>
                  <a:cubicBezTo>
                    <a:pt x="257" y="770"/>
                    <a:pt x="304" y="785"/>
                    <a:pt x="354" y="790"/>
                  </a:cubicBezTo>
                  <a:cubicBezTo>
                    <a:pt x="360" y="556"/>
                    <a:pt x="225" y="576"/>
                    <a:pt x="225" y="576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6354413" y="3065336"/>
              <a:ext cx="1315783" cy="2602135"/>
            </a:xfrm>
            <a:custGeom>
              <a:rect l="l" t="t" r="r" b="b"/>
              <a:pathLst>
                <a:path w="396" h="783">
                  <a:moveTo>
                    <a:pt x="375" y="524"/>
                  </a:moveTo>
                  <a:cubicBezTo>
                    <a:pt x="388" y="484"/>
                    <a:pt x="396" y="441"/>
                    <a:pt x="396" y="396"/>
                  </a:cubicBezTo>
                  <a:cubicBezTo>
                    <a:pt x="396" y="178"/>
                    <a:pt x="212" y="0"/>
                    <a:pt x="0" y="0"/>
                  </a:cubicBezTo>
                  <a:cubicBezTo>
                    <a:pt x="0" y="485"/>
                    <a:pt x="0" y="485"/>
                    <a:pt x="0" y="485"/>
                  </a:cubicBezTo>
                  <a:cubicBezTo>
                    <a:pt x="44" y="580"/>
                    <a:pt x="45" y="680"/>
                    <a:pt x="45" y="680"/>
                  </a:cubicBezTo>
                  <a:cubicBezTo>
                    <a:pt x="99" y="552"/>
                    <a:pt x="181" y="568"/>
                    <a:pt x="181" y="568"/>
                  </a:cubicBezTo>
                  <a:cubicBezTo>
                    <a:pt x="113" y="603"/>
                    <a:pt x="87" y="688"/>
                    <a:pt x="83" y="783"/>
                  </a:cubicBezTo>
                  <a:cubicBezTo>
                    <a:pt x="112" y="777"/>
                    <a:pt x="139" y="768"/>
                    <a:pt x="166" y="756"/>
                  </a:cubicBezTo>
                  <a:cubicBezTo>
                    <a:pt x="264" y="711"/>
                    <a:pt x="340" y="627"/>
                    <a:pt x="375" y="52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786247" y="4375595"/>
              <a:ext cx="1168527" cy="2482405"/>
            </a:xfrm>
            <a:custGeom>
              <a:rect l="l" t="t" r="r" b="b"/>
              <a:pathLst>
                <a:path w="1322387" h="2809391">
                  <a:moveTo>
                    <a:pt x="379435" y="0"/>
                  </a:moveTo>
                  <a:cubicBezTo>
                    <a:pt x="495895" y="101534"/>
                    <a:pt x="578545" y="221870"/>
                    <a:pt x="642410" y="342206"/>
                  </a:cubicBezTo>
                  <a:cubicBezTo>
                    <a:pt x="830249" y="699454"/>
                    <a:pt x="811465" y="1075504"/>
                    <a:pt x="811465" y="1075504"/>
                  </a:cubicBezTo>
                  <a:cubicBezTo>
                    <a:pt x="1014331" y="594160"/>
                    <a:pt x="1322387" y="654328"/>
                    <a:pt x="1322387" y="654328"/>
                  </a:cubicBezTo>
                  <a:cubicBezTo>
                    <a:pt x="1066926" y="785946"/>
                    <a:pt x="969250" y="1105588"/>
                    <a:pt x="954223" y="1462836"/>
                  </a:cubicBezTo>
                  <a:cubicBezTo>
                    <a:pt x="930978" y="1930784"/>
                    <a:pt x="1042684" y="2466274"/>
                    <a:pt x="1114769" y="2755257"/>
                  </a:cubicBezTo>
                  <a:lnTo>
                    <a:pt x="1128624" y="2809391"/>
                  </a:lnTo>
                  <a:lnTo>
                    <a:pt x="216621" y="2809391"/>
                  </a:lnTo>
                  <a:lnTo>
                    <a:pt x="250824" y="2700453"/>
                  </a:lnTo>
                  <a:cubicBezTo>
                    <a:pt x="410252" y="2169047"/>
                    <a:pt x="474764" y="1778718"/>
                    <a:pt x="484625" y="1489160"/>
                  </a:cubicBezTo>
                  <a:cubicBezTo>
                    <a:pt x="507166" y="609202"/>
                    <a:pt x="0" y="684412"/>
                    <a:pt x="0" y="684412"/>
                  </a:cubicBezTo>
                  <a:cubicBezTo>
                    <a:pt x="503409" y="503908"/>
                    <a:pt x="619869" y="1060462"/>
                    <a:pt x="619869" y="1060462"/>
                  </a:cubicBezTo>
                  <a:cubicBezTo>
                    <a:pt x="631139" y="1019097"/>
                    <a:pt x="638653" y="973971"/>
                    <a:pt x="642410" y="925084"/>
                  </a:cubicBezTo>
                  <a:cubicBezTo>
                    <a:pt x="642410" y="898761"/>
                    <a:pt x="642410" y="872437"/>
                    <a:pt x="642410" y="842353"/>
                  </a:cubicBezTo>
                  <a:cubicBezTo>
                    <a:pt x="623626" y="470063"/>
                    <a:pt x="379435" y="0"/>
                    <a:pt x="379435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8933974" y="3065336"/>
            <a:ext cx="2631566" cy="3792664"/>
            <a:chOff x="8933974" y="3065336"/>
            <a:chExt cx="2631566" cy="3792664"/>
          </a:xfrm>
        </p:grpSpPr>
        <p:sp>
          <p:nvSpPr>
            <p:cNvPr id="35" name="Freeform 35"/>
            <p:cNvSpPr/>
            <p:nvPr/>
          </p:nvSpPr>
          <p:spPr>
            <a:xfrm>
              <a:off x="8933974" y="3065336"/>
              <a:ext cx="1315783" cy="2625947"/>
            </a:xfrm>
            <a:custGeom>
              <a:rect l="l" t="t" r="r" b="b"/>
              <a:pathLst>
                <a:path w="396" h="790">
                  <a:moveTo>
                    <a:pt x="225" y="576"/>
                  </a:moveTo>
                  <a:cubicBezTo>
                    <a:pt x="359" y="528"/>
                    <a:pt x="390" y="676"/>
                    <a:pt x="390" y="676"/>
                  </a:cubicBezTo>
                  <a:cubicBezTo>
                    <a:pt x="393" y="665"/>
                    <a:pt x="396" y="653"/>
                    <a:pt x="396" y="640"/>
                  </a:cubicBezTo>
                  <a:cubicBezTo>
                    <a:pt x="396" y="618"/>
                    <a:pt x="396" y="618"/>
                    <a:pt x="396" y="618"/>
                  </a:cubicBezTo>
                  <a:cubicBezTo>
                    <a:pt x="384" y="519"/>
                    <a:pt x="326" y="394"/>
                    <a:pt x="326" y="394"/>
                  </a:cubicBezTo>
                  <a:cubicBezTo>
                    <a:pt x="357" y="421"/>
                    <a:pt x="376" y="453"/>
                    <a:pt x="396" y="485"/>
                  </a:cubicBezTo>
                  <a:cubicBezTo>
                    <a:pt x="396" y="0"/>
                    <a:pt x="396" y="0"/>
                    <a:pt x="396" y="0"/>
                  </a:cubicBezTo>
                  <a:cubicBezTo>
                    <a:pt x="180" y="0"/>
                    <a:pt x="20" y="159"/>
                    <a:pt x="2" y="361"/>
                  </a:cubicBezTo>
                  <a:cubicBezTo>
                    <a:pt x="1" y="372"/>
                    <a:pt x="0" y="384"/>
                    <a:pt x="0" y="396"/>
                  </a:cubicBezTo>
                  <a:cubicBezTo>
                    <a:pt x="0" y="549"/>
                    <a:pt x="87" y="682"/>
                    <a:pt x="214" y="748"/>
                  </a:cubicBezTo>
                  <a:cubicBezTo>
                    <a:pt x="257" y="770"/>
                    <a:pt x="304" y="785"/>
                    <a:pt x="354" y="790"/>
                  </a:cubicBezTo>
                  <a:cubicBezTo>
                    <a:pt x="360" y="556"/>
                    <a:pt x="225" y="576"/>
                    <a:pt x="225" y="57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0249757" y="3065336"/>
              <a:ext cx="1315783" cy="2602135"/>
            </a:xfrm>
            <a:custGeom>
              <a:rect l="l" t="t" r="r" b="b"/>
              <a:pathLst>
                <a:path w="396" h="783">
                  <a:moveTo>
                    <a:pt x="375" y="524"/>
                  </a:moveTo>
                  <a:cubicBezTo>
                    <a:pt x="388" y="484"/>
                    <a:pt x="396" y="441"/>
                    <a:pt x="396" y="396"/>
                  </a:cubicBezTo>
                  <a:cubicBezTo>
                    <a:pt x="396" y="178"/>
                    <a:pt x="212" y="0"/>
                    <a:pt x="0" y="0"/>
                  </a:cubicBezTo>
                  <a:cubicBezTo>
                    <a:pt x="0" y="485"/>
                    <a:pt x="0" y="485"/>
                    <a:pt x="0" y="485"/>
                  </a:cubicBezTo>
                  <a:cubicBezTo>
                    <a:pt x="44" y="580"/>
                    <a:pt x="45" y="680"/>
                    <a:pt x="45" y="680"/>
                  </a:cubicBezTo>
                  <a:cubicBezTo>
                    <a:pt x="99" y="552"/>
                    <a:pt x="181" y="568"/>
                    <a:pt x="181" y="568"/>
                  </a:cubicBezTo>
                  <a:cubicBezTo>
                    <a:pt x="113" y="603"/>
                    <a:pt x="87" y="688"/>
                    <a:pt x="83" y="783"/>
                  </a:cubicBezTo>
                  <a:cubicBezTo>
                    <a:pt x="112" y="777"/>
                    <a:pt x="139" y="768"/>
                    <a:pt x="166" y="756"/>
                  </a:cubicBezTo>
                  <a:cubicBezTo>
                    <a:pt x="264" y="711"/>
                    <a:pt x="340" y="627"/>
                    <a:pt x="375" y="52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9681686" y="4375595"/>
              <a:ext cx="1168527" cy="2482405"/>
            </a:xfrm>
            <a:custGeom>
              <a:rect l="l" t="t" r="r" b="b"/>
              <a:pathLst>
                <a:path w="1322387" h="2809391">
                  <a:moveTo>
                    <a:pt x="379435" y="0"/>
                  </a:moveTo>
                  <a:cubicBezTo>
                    <a:pt x="495895" y="101534"/>
                    <a:pt x="578545" y="221870"/>
                    <a:pt x="642410" y="342206"/>
                  </a:cubicBezTo>
                  <a:cubicBezTo>
                    <a:pt x="830249" y="699454"/>
                    <a:pt x="811465" y="1075504"/>
                    <a:pt x="811465" y="1075504"/>
                  </a:cubicBezTo>
                  <a:cubicBezTo>
                    <a:pt x="1014331" y="594160"/>
                    <a:pt x="1322387" y="654328"/>
                    <a:pt x="1322387" y="654328"/>
                  </a:cubicBezTo>
                  <a:cubicBezTo>
                    <a:pt x="1066926" y="785946"/>
                    <a:pt x="969250" y="1105588"/>
                    <a:pt x="954223" y="1462836"/>
                  </a:cubicBezTo>
                  <a:cubicBezTo>
                    <a:pt x="930978" y="1930784"/>
                    <a:pt x="1042684" y="2466274"/>
                    <a:pt x="1114769" y="2755257"/>
                  </a:cubicBezTo>
                  <a:lnTo>
                    <a:pt x="1128624" y="2809391"/>
                  </a:lnTo>
                  <a:lnTo>
                    <a:pt x="216621" y="2809391"/>
                  </a:lnTo>
                  <a:lnTo>
                    <a:pt x="250824" y="2700453"/>
                  </a:lnTo>
                  <a:cubicBezTo>
                    <a:pt x="410252" y="2169047"/>
                    <a:pt x="474764" y="1778718"/>
                    <a:pt x="484625" y="1489160"/>
                  </a:cubicBezTo>
                  <a:cubicBezTo>
                    <a:pt x="507166" y="609202"/>
                    <a:pt x="0" y="684412"/>
                    <a:pt x="0" y="684412"/>
                  </a:cubicBezTo>
                  <a:cubicBezTo>
                    <a:pt x="503409" y="503908"/>
                    <a:pt x="619869" y="1060462"/>
                    <a:pt x="619869" y="1060462"/>
                  </a:cubicBezTo>
                  <a:cubicBezTo>
                    <a:pt x="631139" y="1019097"/>
                    <a:pt x="638653" y="973971"/>
                    <a:pt x="642410" y="925084"/>
                  </a:cubicBezTo>
                  <a:cubicBezTo>
                    <a:pt x="642410" y="898761"/>
                    <a:pt x="642410" y="872437"/>
                    <a:pt x="642410" y="842353"/>
                  </a:cubicBezTo>
                  <a:cubicBezTo>
                    <a:pt x="623626" y="470063"/>
                    <a:pt x="379435" y="0"/>
                    <a:pt x="379435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TextBox 38"/>
          <p:cNvSpPr txBox="1"/>
          <p:nvPr/>
        </p:nvSpPr>
        <p:spPr>
          <a:xfrm>
            <a:off x="454343" y="1185008"/>
            <a:ext cx="11407327" cy="10953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自然灾害：地震、洪水等自然灾害导致毒气储存设施损坏。</a:t>
            </a:r>
          </a:p>
        </p:txBody>
      </p:sp>
      <p:sp>
        <p:nvSpPr>
          <p:cNvPr id="39" name="Freeform 39"/>
          <p:cNvSpPr/>
          <p:nvPr/>
        </p:nvSpPr>
        <p:spPr>
          <a:xfrm>
            <a:off x="1857479" y="3481546"/>
            <a:ext cx="773367" cy="773367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963481" y="3429000"/>
            <a:ext cx="781865" cy="781865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9792903" y="3288801"/>
            <a:ext cx="922065" cy="922065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毒气泄漏原因及危害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人员伤亡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社会恐慌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环境破坏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毒气泄漏可导致人员中毒、窒息甚至死亡。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毒气泄漏事件易引起公众恐慌，影响社会稳定。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毒气泄漏会对生态环境造成严重破坏。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毒气泄漏原因及危害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717" r="3171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神经性毒剂、糜烂性毒剂、窒息性毒剂等。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根据毒气性质分类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局部泄漏、区域性泄漏、大规模泄漏。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根据泄漏规模分类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毒气泄漏事件分类与特点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541262"/>
            <a:ext cx="492347" cy="492347"/>
            <a:chOff x="1474591" y="3541262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541262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15096"/>
            <a:ext cx="2139982" cy="2139982"/>
            <a:chOff x="2372036" y="2215096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15096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063107"/>
            <a:ext cx="330613" cy="588550"/>
            <a:chOff x="3274244" y="3063107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063107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32121"/>
            <a:ext cx="492347" cy="492347"/>
            <a:chOff x="3195854" y="2032121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3212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551835"/>
            <a:ext cx="492347" cy="492347"/>
            <a:chOff x="4948930" y="3551835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551835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72" name="TextBox 72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突发性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危害性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扩散性</a:t>
            </a:r>
          </a:p>
        </p:txBody>
      </p:sp>
      <p:grpSp>
        <p:nvGrpSpPr>
          <p:cNvPr id="75" name="Group 7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6" name="AutoShape 7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TextBox 9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毒气泄漏事件分类与特点</a:t>
              </a:r>
            </a:p>
          </p:txBody>
        </p:sp>
      </p:grpSp>
      <p:grpSp>
        <p:nvGrpSpPr>
          <p:cNvPr id="97" name="Group 97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8" name="AutoShape 98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6647497" y="3377126"/>
            <a:ext cx="587026" cy="585597"/>
            <a:chOff x="6647497" y="3377126"/>
            <a:chExt cx="587026" cy="585597"/>
          </a:xfrm>
        </p:grpSpPr>
        <p:sp>
          <p:nvSpPr>
            <p:cNvPr id="101" name="AutoShape 101"/>
            <p:cNvSpPr/>
            <p:nvPr/>
          </p:nvSpPr>
          <p:spPr>
            <a:xfrm>
              <a:off x="6647497" y="337712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103" name="Freeform 103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Freeform 128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Freeform 147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Freeform 148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55" name="AutoShape 155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Freeform 156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7" name="TextBox 157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毒气泄漏事件往往突然发生，难以预测。</a:t>
            </a:r>
          </a:p>
        </p:txBody>
      </p:sp>
      <p:sp>
        <p:nvSpPr>
          <p:cNvPr id="158" name="TextBox 158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毒气对人体和环境具有极大的危害性。</a:t>
            </a:r>
          </a:p>
        </p:txBody>
      </p:sp>
      <p:sp>
        <p:nvSpPr>
          <p:cNvPr id="159" name="TextBox 159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毒气在空气中易于扩散，影响范围广。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护理人员作为一线救援人员，直接接触受害者，提供紧急医疗救助。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指导现场人员有序疏散，确保人员安全撤离。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护理人员角色与职责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疏散指导者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一线救援人员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680677">
            <a:off x="-103598" y="1325485"/>
            <a:ext cx="9608125" cy="3565980"/>
          </a:xfrm>
          <a:custGeom>
            <a:rect l="l" t="t" r="r" b="b"/>
            <a:pathLst>
              <a:path w="2907" h="1077">
                <a:moveTo>
                  <a:pt x="966" y="697"/>
                </a:moveTo>
                <a:cubicBezTo>
                  <a:pt x="1108" y="727"/>
                  <a:pt x="1497" y="786"/>
                  <a:pt x="1623" y="694"/>
                </a:cubicBezTo>
                <a:cubicBezTo>
                  <a:pt x="1667" y="661"/>
                  <a:pt x="1708" y="623"/>
                  <a:pt x="1752" y="588"/>
                </a:cubicBezTo>
                <a:cubicBezTo>
                  <a:pt x="2134" y="287"/>
                  <a:pt x="2404" y="399"/>
                  <a:pt x="2401" y="402"/>
                </a:cubicBezTo>
                <a:cubicBezTo>
                  <a:pt x="2518" y="510"/>
                  <a:pt x="2782" y="511"/>
                  <a:pt x="2907" y="415"/>
                </a:cubicBezTo>
                <a:cubicBezTo>
                  <a:pt x="2901" y="418"/>
                  <a:pt x="2896" y="421"/>
                  <a:pt x="2890" y="424"/>
                </a:cubicBezTo>
                <a:cubicBezTo>
                  <a:pt x="2776" y="484"/>
                  <a:pt x="2556" y="468"/>
                  <a:pt x="2461" y="382"/>
                </a:cubicBezTo>
                <a:cubicBezTo>
                  <a:pt x="2594" y="342"/>
                  <a:pt x="2774" y="142"/>
                  <a:pt x="2813" y="0"/>
                </a:cubicBezTo>
                <a:cubicBezTo>
                  <a:pt x="2769" y="128"/>
                  <a:pt x="2609" y="309"/>
                  <a:pt x="2486" y="344"/>
                </a:cubicBezTo>
                <a:cubicBezTo>
                  <a:pt x="2412" y="366"/>
                  <a:pt x="2258" y="334"/>
                  <a:pt x="2149" y="312"/>
                </a:cubicBezTo>
                <a:cubicBezTo>
                  <a:pt x="2096" y="307"/>
                  <a:pt x="1767" y="523"/>
                  <a:pt x="1723" y="545"/>
                </a:cubicBezTo>
                <a:cubicBezTo>
                  <a:pt x="1685" y="564"/>
                  <a:pt x="1653" y="593"/>
                  <a:pt x="1621" y="619"/>
                </a:cubicBezTo>
                <a:cubicBezTo>
                  <a:pt x="1544" y="679"/>
                  <a:pt x="1459" y="684"/>
                  <a:pt x="1365" y="675"/>
                </a:cubicBezTo>
                <a:cubicBezTo>
                  <a:pt x="1283" y="668"/>
                  <a:pt x="1017" y="609"/>
                  <a:pt x="905" y="585"/>
                </a:cubicBezTo>
                <a:cubicBezTo>
                  <a:pt x="892" y="585"/>
                  <a:pt x="333" y="356"/>
                  <a:pt x="40" y="603"/>
                </a:cubicBezTo>
                <a:cubicBezTo>
                  <a:pt x="38" y="604"/>
                  <a:pt x="2" y="577"/>
                  <a:pt x="0" y="579"/>
                </a:cubicBezTo>
                <a:cubicBezTo>
                  <a:pt x="35" y="711"/>
                  <a:pt x="81" y="945"/>
                  <a:pt x="116" y="1077"/>
                </a:cubicBezTo>
                <a:cubicBezTo>
                  <a:pt x="134" y="1022"/>
                  <a:pt x="114" y="942"/>
                  <a:pt x="135" y="890"/>
                </a:cubicBezTo>
                <a:cubicBezTo>
                  <a:pt x="183" y="773"/>
                  <a:pt x="185" y="695"/>
                  <a:pt x="337" y="673"/>
                </a:cubicBezTo>
                <a:cubicBezTo>
                  <a:pt x="561" y="641"/>
                  <a:pt x="765" y="673"/>
                  <a:pt x="985" y="702"/>
                </a:cubicBezTo>
              </a:path>
            </a:pathLst>
          </a:custGeom>
          <a:solidFill>
            <a:srgbClr val="BFBFB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90431" y="2766027"/>
            <a:ext cx="201706" cy="201706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5795" y="2404762"/>
            <a:ext cx="201706" cy="201706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057465" y="3115249"/>
            <a:ext cx="200200" cy="200200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770460" y="3563819"/>
            <a:ext cx="200200" cy="200200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0559" y="3042996"/>
            <a:ext cx="100853" cy="100852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038" y="3115249"/>
            <a:ext cx="100852" cy="100852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990249" y="1573891"/>
            <a:ext cx="2372296" cy="1026604"/>
            <a:chOff x="1990249" y="1573891"/>
            <a:chExt cx="2372296" cy="1026604"/>
          </a:xfrm>
        </p:grpSpPr>
        <p:sp>
          <p:nvSpPr>
            <p:cNvPr id="10" name="Freeform 10"/>
            <p:cNvSpPr/>
            <p:nvPr/>
          </p:nvSpPr>
          <p:spPr>
            <a:xfrm rot="8375884">
              <a:off x="1990249" y="1573891"/>
              <a:ext cx="2372296" cy="1026604"/>
            </a:xfrm>
            <a:custGeom>
              <a:rect l="l" t="t" r="r" b="b"/>
              <a:pathLst>
                <a:path w="641" h="277">
                  <a:moveTo>
                    <a:pt x="325" y="0"/>
                  </a:moveTo>
                  <a:cubicBezTo>
                    <a:pt x="132" y="0"/>
                    <a:pt x="0" y="143"/>
                    <a:pt x="0" y="143"/>
                  </a:cubicBezTo>
                  <a:cubicBezTo>
                    <a:pt x="119" y="243"/>
                    <a:pt x="229" y="277"/>
                    <a:pt x="323" y="277"/>
                  </a:cubicBezTo>
                  <a:cubicBezTo>
                    <a:pt x="517" y="277"/>
                    <a:pt x="641" y="132"/>
                    <a:pt x="641" y="132"/>
                  </a:cubicBezTo>
                  <a:cubicBezTo>
                    <a:pt x="527" y="33"/>
                    <a:pt x="419" y="0"/>
                    <a:pt x="325" y="0"/>
                  </a:cubicBezTo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401979" y="2345892"/>
            <a:ext cx="2094833" cy="906399"/>
            <a:chOff x="4401979" y="2345892"/>
            <a:chExt cx="2094833" cy="906399"/>
          </a:xfrm>
        </p:grpSpPr>
        <p:sp>
          <p:nvSpPr>
            <p:cNvPr id="12" name="Freeform 12"/>
            <p:cNvSpPr/>
            <p:nvPr/>
          </p:nvSpPr>
          <p:spPr>
            <a:xfrm rot="7494101">
              <a:off x="4401979" y="2345892"/>
              <a:ext cx="2094833" cy="906399"/>
            </a:xfrm>
            <a:custGeom>
              <a:rect l="l" t="t" r="r" b="b"/>
              <a:pathLst>
                <a:path w="641" h="277">
                  <a:moveTo>
                    <a:pt x="325" y="0"/>
                  </a:moveTo>
                  <a:cubicBezTo>
                    <a:pt x="132" y="0"/>
                    <a:pt x="0" y="143"/>
                    <a:pt x="0" y="143"/>
                  </a:cubicBezTo>
                  <a:cubicBezTo>
                    <a:pt x="119" y="243"/>
                    <a:pt x="229" y="277"/>
                    <a:pt x="323" y="277"/>
                  </a:cubicBezTo>
                  <a:cubicBezTo>
                    <a:pt x="517" y="277"/>
                    <a:pt x="641" y="132"/>
                    <a:pt x="641" y="132"/>
                  </a:cubicBezTo>
                  <a:cubicBezTo>
                    <a:pt x="527" y="33"/>
                    <a:pt x="419" y="0"/>
                    <a:pt x="325" y="0"/>
                  </a:cubicBezTo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362539" y="1859831"/>
            <a:ext cx="2032159" cy="879062"/>
            <a:chOff x="7362539" y="1859831"/>
            <a:chExt cx="2032159" cy="879062"/>
          </a:xfrm>
        </p:grpSpPr>
        <p:sp>
          <p:nvSpPr>
            <p:cNvPr id="14" name="Freeform 14"/>
            <p:cNvSpPr/>
            <p:nvPr/>
          </p:nvSpPr>
          <p:spPr>
            <a:xfrm rot="7358619">
              <a:off x="7362539" y="1859831"/>
              <a:ext cx="2032159" cy="879062"/>
            </a:xfrm>
            <a:custGeom>
              <a:rect l="l" t="t" r="r" b="b"/>
              <a:pathLst>
                <a:path w="641" h="277">
                  <a:moveTo>
                    <a:pt x="325" y="0"/>
                  </a:moveTo>
                  <a:cubicBezTo>
                    <a:pt x="132" y="0"/>
                    <a:pt x="0" y="143"/>
                    <a:pt x="0" y="143"/>
                  </a:cubicBezTo>
                  <a:cubicBezTo>
                    <a:pt x="119" y="243"/>
                    <a:pt x="229" y="277"/>
                    <a:pt x="323" y="277"/>
                  </a:cubicBezTo>
                  <a:cubicBezTo>
                    <a:pt x="517" y="277"/>
                    <a:pt x="641" y="132"/>
                    <a:pt x="641" y="132"/>
                  </a:cubicBezTo>
                  <a:cubicBezTo>
                    <a:pt x="527" y="33"/>
                    <a:pt x="419" y="0"/>
                    <a:pt x="325" y="0"/>
                  </a:cubicBezTo>
                </a:path>
              </a:pathLst>
            </a:custGeom>
            <a:solidFill>
              <a:schemeClr val="accent6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43389" y="2966446"/>
            <a:ext cx="2369725" cy="1026223"/>
            <a:chOff x="443389" y="2966446"/>
            <a:chExt cx="2369725" cy="1026223"/>
          </a:xfrm>
        </p:grpSpPr>
        <p:sp>
          <p:nvSpPr>
            <p:cNvPr id="16" name="Freeform 16"/>
            <p:cNvSpPr/>
            <p:nvPr/>
          </p:nvSpPr>
          <p:spPr>
            <a:xfrm rot="3380677">
              <a:off x="443389" y="2966446"/>
              <a:ext cx="2369725" cy="1026223"/>
            </a:xfrm>
            <a:custGeom>
              <a:rect l="l" t="t" r="r" b="b"/>
              <a:pathLst>
                <a:path w="641" h="277">
                  <a:moveTo>
                    <a:pt x="325" y="0"/>
                  </a:moveTo>
                  <a:cubicBezTo>
                    <a:pt x="132" y="0"/>
                    <a:pt x="0" y="143"/>
                    <a:pt x="0" y="143"/>
                  </a:cubicBezTo>
                  <a:cubicBezTo>
                    <a:pt x="119" y="243"/>
                    <a:pt x="229" y="277"/>
                    <a:pt x="323" y="277"/>
                  </a:cubicBezTo>
                  <a:cubicBezTo>
                    <a:pt x="517" y="277"/>
                    <a:pt x="641" y="132"/>
                    <a:pt x="641" y="132"/>
                  </a:cubicBezTo>
                  <a:cubicBezTo>
                    <a:pt x="527" y="33"/>
                    <a:pt x="419" y="0"/>
                    <a:pt x="325" y="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2573360" y="3655102"/>
            <a:ext cx="2094738" cy="906399"/>
            <a:chOff x="2573360" y="3655102"/>
            <a:chExt cx="2094738" cy="906399"/>
          </a:xfrm>
        </p:grpSpPr>
        <p:sp>
          <p:nvSpPr>
            <p:cNvPr id="18" name="Freeform 18"/>
            <p:cNvSpPr/>
            <p:nvPr/>
          </p:nvSpPr>
          <p:spPr>
            <a:xfrm rot="3880404">
              <a:off x="2573360" y="3655102"/>
              <a:ext cx="2094738" cy="906399"/>
            </a:xfrm>
            <a:custGeom>
              <a:rect l="l" t="t" r="r" b="b"/>
              <a:pathLst>
                <a:path w="641" h="277">
                  <a:moveTo>
                    <a:pt x="325" y="0"/>
                  </a:moveTo>
                  <a:cubicBezTo>
                    <a:pt x="132" y="0"/>
                    <a:pt x="0" y="143"/>
                    <a:pt x="0" y="143"/>
                  </a:cubicBezTo>
                  <a:cubicBezTo>
                    <a:pt x="119" y="243"/>
                    <a:pt x="229" y="277"/>
                    <a:pt x="323" y="277"/>
                  </a:cubicBezTo>
                  <a:cubicBezTo>
                    <a:pt x="517" y="277"/>
                    <a:pt x="641" y="132"/>
                    <a:pt x="641" y="132"/>
                  </a:cubicBezTo>
                  <a:cubicBezTo>
                    <a:pt x="527" y="33"/>
                    <a:pt x="419" y="0"/>
                    <a:pt x="325" y="0"/>
                  </a:cubicBezTo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6217063" y="3265816"/>
            <a:ext cx="2032159" cy="879062"/>
            <a:chOff x="6217063" y="3265816"/>
            <a:chExt cx="2032159" cy="879062"/>
          </a:xfrm>
        </p:grpSpPr>
        <p:sp>
          <p:nvSpPr>
            <p:cNvPr id="20" name="Freeform 20"/>
            <p:cNvSpPr/>
            <p:nvPr/>
          </p:nvSpPr>
          <p:spPr>
            <a:xfrm rot="2257082">
              <a:off x="6217063" y="3265816"/>
              <a:ext cx="2032159" cy="879062"/>
            </a:xfrm>
            <a:custGeom>
              <a:rect l="l" t="t" r="r" b="b"/>
              <a:pathLst>
                <a:path w="641" h="277">
                  <a:moveTo>
                    <a:pt x="325" y="0"/>
                  </a:moveTo>
                  <a:cubicBezTo>
                    <a:pt x="132" y="0"/>
                    <a:pt x="0" y="143"/>
                    <a:pt x="0" y="143"/>
                  </a:cubicBezTo>
                  <a:cubicBezTo>
                    <a:pt x="119" y="243"/>
                    <a:pt x="229" y="277"/>
                    <a:pt x="323" y="277"/>
                  </a:cubicBezTo>
                  <a:cubicBezTo>
                    <a:pt x="517" y="277"/>
                    <a:pt x="641" y="132"/>
                    <a:pt x="641" y="132"/>
                  </a:cubicBezTo>
                  <a:cubicBezTo>
                    <a:pt x="527" y="33"/>
                    <a:pt x="419" y="0"/>
                    <a:pt x="325" y="0"/>
                  </a:cubicBezTo>
                </a:path>
              </a:pathLst>
            </a:cu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护理人员角色与职责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1038225" y="5349091"/>
            <a:ext cx="10115550" cy="12573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心理疏导者：为受害者及家属提供心理疏导，减轻恐慌情绪。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掌握毒气泄漏应急处理流程，迅速响应并采取措施。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对受害者进行初步诊断，实施紧急救治措施。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协助相关部门开展现场调查、取证及后续处理工作。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护理人员角色与职责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疏散原则与策略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2" b="262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事先熟悉医院建筑布局，了解安全出口、疏散通道位置。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根据毒气泄漏地点和风向，规划最短、最安全的疏散路线。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避开毒气扩散区域，选择上风方向或垂直方向的疏散通道。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疏散路线规划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掌握医院内各种疏散指示标识的含义和作用。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沿着疏散指示标识指引的方向进行疏散。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在疏散过程中，留意指示标识的变化，及时调整疏散方向。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疏散指示标识识别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48133" y="4110503"/>
            <a:ext cx="2590565" cy="15624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128212" y="4950826"/>
            <a:ext cx="710486" cy="718012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134233" y="3388358"/>
            <a:ext cx="2590566" cy="15624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014313" y="4232813"/>
            <a:ext cx="710486" cy="718013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6786" y="2677872"/>
            <a:ext cx="2592071" cy="156246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886866" y="3510284"/>
            <a:ext cx="711991" cy="7165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01919" y="1624184"/>
            <a:ext cx="3200199" cy="2539899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48133" y="4153549"/>
            <a:ext cx="1880079" cy="1476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确保患者佩戴好个人防护用品，如防毒面具、防护服等。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128212" y="3415808"/>
            <a:ext cx="1886101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对于病情较重的患者，应优先进行疏散，并配备医护人员陪同。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014313" y="2876331"/>
            <a:ext cx="1872553" cy="1165551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在疏散过程中，注意保持患者情绪稳定，避免发生恐慌和混乱。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57710" y="2291084"/>
            <a:ext cx="1931664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对于无法自主行动的患者，应使用担架、轮椅等辅助工具进行疏散，并确保其安全。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疏散过程中患者安全保障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防护措施与方法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https://d.book118.com/747165060016006035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2024-09-09T09:23:25.663</cp:lastPrinted>
  <dcterms:created xsi:type="dcterms:W3CDTF">2024-09-09T01:23:25Z</dcterms:created>
  <dcterms:modified xsi:type="dcterms:W3CDTF">2024-09-09T01:23:27Z</dcterms:modified>
</cp:coreProperties>
</file>