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70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22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B4BB1-8A3B-4AEE-9E38-5697BADE6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9FE7D-E32F-4D18-AC24-0FC5DC437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376D1-3C88-4381-B705-65A3EC1E8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5B314-C062-40D4-83A0-D43980B2A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7C5067-989A-4EB4-BAD5-CFA84FD84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AD0FC4-A8C5-454B-B3A7-37DD53179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1ED244-9284-4F59-B5B0-8C93DA737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D23D5B-761F-4672-9EC4-7FE6492DA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FC9D8-B682-4CB0-90EC-60C615219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00EDD-EB7D-484A-AC61-8B364FC28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32555-FD37-4665-B853-AEFE5A420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690" r:id="rId2"/>
    <p:sldLayoutId id="2147496691" r:id="rId3"/>
    <p:sldLayoutId id="2147496692" r:id="rId4"/>
    <p:sldLayoutId id="2147496693" r:id="rId5"/>
    <p:sldLayoutId id="2147496694" r:id="rId6"/>
    <p:sldLayoutId id="2147496695" r:id="rId7"/>
    <p:sldLayoutId id="2147496696" r:id="rId8"/>
    <p:sldLayoutId id="2147496697" r:id="rId9"/>
    <p:sldLayoutId id="2147496698" r:id="rId10"/>
    <p:sldLayoutId id="214749669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tags" Target="../tags/tag92.xml" /><Relationship Id="rId13" Type="http://schemas.openxmlformats.org/officeDocument/2006/relationships/tags" Target="../tags/tag93.xml" /><Relationship Id="rId14" Type="http://schemas.openxmlformats.org/officeDocument/2006/relationships/tags" Target="../tags/tag94.xml" /><Relationship Id="rId15" Type="http://schemas.openxmlformats.org/officeDocument/2006/relationships/tags" Target="../tags/tag95.xml" /><Relationship Id="rId16" Type="http://schemas.openxmlformats.org/officeDocument/2006/relationships/tags" Target="../tags/tag96.xml" /><Relationship Id="rId17" Type="http://schemas.openxmlformats.org/officeDocument/2006/relationships/tags" Target="../tags/tag97.xml" /><Relationship Id="rId18" Type="http://schemas.openxmlformats.org/officeDocument/2006/relationships/tags" Target="../tags/tag98.xml" /><Relationship Id="rId19" Type="http://schemas.openxmlformats.org/officeDocument/2006/relationships/tags" Target="../tags/tag99.xml" /><Relationship Id="rId2" Type="http://schemas.openxmlformats.org/officeDocument/2006/relationships/tags" Target="../tags/tag82.xml" /><Relationship Id="rId20" Type="http://schemas.openxmlformats.org/officeDocument/2006/relationships/tags" Target="../tags/tag100.xml" /><Relationship Id="rId21" Type="http://schemas.openxmlformats.org/officeDocument/2006/relationships/tags" Target="../tags/tag101.xml" /><Relationship Id="rId22" Type="http://schemas.openxmlformats.org/officeDocument/2006/relationships/tags" Target="../tags/tag102.xml" /><Relationship Id="rId23" Type="http://schemas.openxmlformats.org/officeDocument/2006/relationships/tags" Target="../tags/tag103.xml" /><Relationship Id="rId24" Type="http://schemas.openxmlformats.org/officeDocument/2006/relationships/tags" Target="../tags/tag104.xml" /><Relationship Id="rId25" Type="http://schemas.openxmlformats.org/officeDocument/2006/relationships/tags" Target="../tags/tag105.xml" /><Relationship Id="rId26" Type="http://schemas.openxmlformats.org/officeDocument/2006/relationships/tags" Target="../tags/tag106.xml" /><Relationship Id="rId27" Type="http://schemas.openxmlformats.org/officeDocument/2006/relationships/tags" Target="../tags/tag107.xml" /><Relationship Id="rId28" Type="http://schemas.openxmlformats.org/officeDocument/2006/relationships/tags" Target="../tags/tag108.xml" /><Relationship Id="rId29" Type="http://schemas.openxmlformats.org/officeDocument/2006/relationships/tags" Target="../tags/tag109.xml" /><Relationship Id="rId3" Type="http://schemas.openxmlformats.org/officeDocument/2006/relationships/tags" Target="../tags/tag83.xml" /><Relationship Id="rId30" Type="http://schemas.openxmlformats.org/officeDocument/2006/relationships/tags" Target="../tags/tag110.xml" /><Relationship Id="rId31" Type="http://schemas.openxmlformats.org/officeDocument/2006/relationships/tags" Target="../tags/tag111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tags" Target="../tags/tag112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18" Type="http://schemas.openxmlformats.org/officeDocument/2006/relationships/tags" Target="../tags/tag163.xml" /><Relationship Id="rId19" Type="http://schemas.openxmlformats.org/officeDocument/2006/relationships/tags" Target="../tags/tag164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17" Type="http://schemas.openxmlformats.org/officeDocument/2006/relationships/tags" Target="../tags/tag200.xml" /><Relationship Id="rId18" Type="http://schemas.openxmlformats.org/officeDocument/2006/relationships/tags" Target="../tags/tag201.xml" /><Relationship Id="rId19" Type="http://schemas.openxmlformats.org/officeDocument/2006/relationships/tags" Target="../tags/tag202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20100006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防治高血压食谱推荐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高血压食疗的重要性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防治高血压的食材推荐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防治高血压的食谱推荐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高血压食疗的注意事项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高血压食疗的实践建议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高血压食疗的重要性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高血压对健康的危害</a:t>
            </a:r>
            <a:endParaRPr lang="zh-CN" altLang="en-US"/>
          </a:p>
        </p:txBody>
      </p:sp>
      <p:sp>
        <p:nvSpPr>
          <p:cNvPr id="1048846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2044682" y="2334429"/>
            <a:ext cx="545477" cy="15864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2058909" y="4102473"/>
            <a:ext cx="518869" cy="1424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任意多边形 4"/>
          <p:cNvSpPr/>
          <p:nvPr>
            <p:custDataLst>
              <p:tags r:id="rId4"/>
            </p:custDataLst>
          </p:nvPr>
        </p:nvSpPr>
        <p:spPr>
          <a:xfrm>
            <a:off x="1605374" y="2852835"/>
            <a:ext cx="1424627" cy="21499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5"/>
          <p:cNvSpPr/>
          <p:nvPr>
            <p:custDataLst>
              <p:tags r:id="rId5"/>
            </p:custDataLst>
          </p:nvPr>
        </p:nvSpPr>
        <p:spPr>
          <a:xfrm flipV="1">
            <a:off x="1524000" y="2444825"/>
            <a:ext cx="1586407" cy="76260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05374" y="3254016"/>
            <a:ext cx="1424627" cy="139281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高血压是心脑血管疾病的主要危险因素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56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309901" y="2333860"/>
            <a:ext cx="545477" cy="158747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322990" y="4102473"/>
            <a:ext cx="518869" cy="1424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18"/>
          <p:cNvSpPr/>
          <p:nvPr>
            <p:custDataLst>
              <p:tags r:id="rId9"/>
            </p:custDataLst>
          </p:nvPr>
        </p:nvSpPr>
        <p:spPr>
          <a:xfrm>
            <a:off x="4870593" y="2852835"/>
            <a:ext cx="1424627" cy="21499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任意多边形 19"/>
          <p:cNvSpPr/>
          <p:nvPr>
            <p:custDataLst>
              <p:tags r:id="rId10"/>
            </p:custDataLst>
          </p:nvPr>
        </p:nvSpPr>
        <p:spPr>
          <a:xfrm flipV="1">
            <a:off x="4788650" y="2444825"/>
            <a:ext cx="1587472" cy="76260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70024" y="3247757"/>
            <a:ext cx="1425158" cy="140441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高血压可能导致脑出血、脑血栓、脑梗死等脑血管疾病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941942" y="2358329"/>
            <a:ext cx="545477" cy="15864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955599" y="4125235"/>
            <a:ext cx="518869" cy="142515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25"/>
          <p:cNvSpPr/>
          <p:nvPr>
            <p:custDataLst>
              <p:tags r:id="rId14"/>
            </p:custDataLst>
          </p:nvPr>
        </p:nvSpPr>
        <p:spPr>
          <a:xfrm>
            <a:off x="6502065" y="2876166"/>
            <a:ext cx="1425158" cy="214944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26"/>
          <p:cNvSpPr/>
          <p:nvPr>
            <p:custDataLst>
              <p:tags r:id="rId15"/>
            </p:custDataLst>
          </p:nvPr>
        </p:nvSpPr>
        <p:spPr>
          <a:xfrm flipV="1">
            <a:off x="6421259" y="2468725"/>
            <a:ext cx="1586407" cy="76260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502634" y="3271088"/>
            <a:ext cx="1424627" cy="140441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高血压可能导致肾功能衰竭、尿毒症等肾脏疾病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6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90949" y="4110439"/>
            <a:ext cx="518869" cy="1424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3676723" y="2342396"/>
            <a:ext cx="545477" cy="15864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11"/>
          <p:cNvSpPr/>
          <p:nvPr>
            <p:custDataLst>
              <p:tags r:id="rId19"/>
            </p:custDataLst>
          </p:nvPr>
        </p:nvSpPr>
        <p:spPr>
          <a:xfrm>
            <a:off x="3237984" y="2860233"/>
            <a:ext cx="1424627" cy="21499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12"/>
          <p:cNvSpPr/>
          <p:nvPr>
            <p:custDataLst>
              <p:tags r:id="rId20"/>
            </p:custDataLst>
          </p:nvPr>
        </p:nvSpPr>
        <p:spPr>
          <a:xfrm flipV="1">
            <a:off x="3156609" y="2452792"/>
            <a:ext cx="1586407" cy="76313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237984" y="3250602"/>
            <a:ext cx="1424627" cy="141342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高血压可能导致心绞痛、心肌梗死、心力衰竭等心脏疾病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6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573982" y="2358329"/>
            <a:ext cx="545477" cy="15864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587639" y="4125235"/>
            <a:ext cx="518869" cy="142515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任意多边形 25"/>
          <p:cNvSpPr/>
          <p:nvPr>
            <p:custDataLst>
              <p:tags r:id="rId24"/>
            </p:custDataLst>
          </p:nvPr>
        </p:nvSpPr>
        <p:spPr>
          <a:xfrm>
            <a:off x="8134674" y="2876166"/>
            <a:ext cx="1425158" cy="214944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任意多边形 26"/>
          <p:cNvSpPr/>
          <p:nvPr>
            <p:custDataLst>
              <p:tags r:id="rId25"/>
            </p:custDataLst>
          </p:nvPr>
        </p:nvSpPr>
        <p:spPr>
          <a:xfrm flipV="1">
            <a:off x="8053300" y="2468725"/>
            <a:ext cx="1586407" cy="76260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134674" y="3264259"/>
            <a:ext cx="1424627" cy="1417932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高血压可能导致视网膜病变、视力下降等眼部疾病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6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287397" y="2358329"/>
            <a:ext cx="545477" cy="15864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301623" y="4125235"/>
            <a:ext cx="518869" cy="142515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25"/>
          <p:cNvSpPr/>
          <p:nvPr>
            <p:custDataLst>
              <p:tags r:id="rId29"/>
            </p:custDataLst>
          </p:nvPr>
        </p:nvSpPr>
        <p:spPr>
          <a:xfrm>
            <a:off x="9848089" y="2876166"/>
            <a:ext cx="1425158" cy="214944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26"/>
          <p:cNvSpPr/>
          <p:nvPr>
            <p:custDataLst>
              <p:tags r:id="rId30"/>
            </p:custDataLst>
          </p:nvPr>
        </p:nvSpPr>
        <p:spPr>
          <a:xfrm flipV="1">
            <a:off x="9767284" y="2468725"/>
            <a:ext cx="1586407" cy="76260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848658" y="3269381"/>
            <a:ext cx="1424627" cy="140762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2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高血压可能影响生活质量，导致焦虑、抑郁等心理问题</a:t>
            </a:r>
            <a:endParaRPr lang="zh-CN" altLang="en-US" sz="12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食疗在防治高血压中的作用</a:t>
            </a:r>
            <a:endParaRPr lang="zh-CN" altLang="en-US"/>
          </a:p>
        </p:txBody>
      </p:sp>
      <p:sp>
        <p:nvSpPr>
          <p:cNvPr id="104894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食疗可以帮助控制血压，减少药物依赖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食疗可以提高生活质量，减轻高血压带来的不适症状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食疗可以预防高血压的发生，降低患病风险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食疗可以改善高血压引起的并发症，如心脑血管疾病、肾病等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推荐食谱的依据和原则</a:t>
            </a:r>
            <a:endParaRPr lang="zh-CN" altLang="en-US"/>
          </a:p>
        </p:txBody>
      </p:sp>
      <p:sp>
        <p:nvSpPr>
          <p:cNvPr id="1049014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依据：医学研究和临床实践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原则：均衡膳食，适量摄入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推荐食物：低盐、低脂、高纤维、富含钾、钙、镁等矿物质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避免食物：高盐、高糖、高脂肪、加工食品、酒精饮料等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防治高血压的食材推荐</a:t>
            </a:r>
            <a:endParaRPr lang="zh-CN" altLang="en-US"/>
          </a:p>
        </p:txBody>
      </p:sp>
      <p:sp>
        <p:nvSpPr>
          <p:cNvPr id="10490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降压食材的分类和作用</a:t>
            </a:r>
            <a:endParaRPr lang="zh-CN" altLang="en-US"/>
          </a:p>
        </p:txBody>
      </p:sp>
      <p:sp>
        <p:nvSpPr>
          <p:cNvPr id="104910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44279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524000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556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蔬菜类：如芹菜、菠菜、胡萝卜等，富含膳食纤维、维生素和矿物质，有助于降低血压。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2"/>
          <p:cNvSpPr/>
          <p:nvPr>
            <p:custDataLst>
              <p:tags r:id="rId4"/>
            </p:custDataLst>
          </p:nvPr>
        </p:nvSpPr>
        <p:spPr>
          <a:xfrm>
            <a:off x="1558240" y="2912997"/>
            <a:ext cx="1440452" cy="10200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6" name="任意多边形 18"/>
          <p:cNvSpPr/>
          <p:nvPr>
            <p:custDataLst>
              <p:tags r:id="rId5"/>
            </p:custDataLst>
          </p:nvPr>
        </p:nvSpPr>
        <p:spPr>
          <a:xfrm rot="5400000">
            <a:off x="340949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188075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水果类：如苹果、香蕉、橙子等，富含钾、镁等矿物质，有助于降低血压。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3"/>
          <p:cNvSpPr/>
          <p:nvPr>
            <p:custDataLst>
              <p:tags r:id="rId7"/>
            </p:custDataLst>
          </p:nvPr>
        </p:nvSpPr>
        <p:spPr>
          <a:xfrm>
            <a:off x="3222316" y="2912997"/>
            <a:ext cx="1440452" cy="10200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73000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852151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粗粮类：如燕麦、糙米、全麦面包等，富含膳食纤维和矿物质，有助于降低血压。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4"/>
          <p:cNvSpPr/>
          <p:nvPr>
            <p:custDataLst>
              <p:tags r:id="rId10"/>
            </p:custDataLst>
          </p:nvPr>
        </p:nvSpPr>
        <p:spPr>
          <a:xfrm>
            <a:off x="4886391" y="2912997"/>
            <a:ext cx="1440452" cy="10200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737075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516226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豆制品：如豆腐、豆浆、豆皮等，富含优质蛋白质和膳食纤维，有助于降低血压。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5"/>
          <p:cNvSpPr/>
          <p:nvPr>
            <p:custDataLst>
              <p:tags r:id="rId13"/>
            </p:custDataLst>
          </p:nvPr>
        </p:nvSpPr>
        <p:spPr>
          <a:xfrm>
            <a:off x="6551037" y="2912997"/>
            <a:ext cx="1440452" cy="10200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402863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180872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鱼类：如三文鱼、金枪鱼、鳕鱼等，富含欧米茄-3脂肪酸，有助于降低血压。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6"/>
          <p:cNvSpPr/>
          <p:nvPr>
            <p:custDataLst>
              <p:tags r:id="rId16"/>
            </p:custDataLst>
          </p:nvPr>
        </p:nvSpPr>
        <p:spPr>
          <a:xfrm>
            <a:off x="8215112" y="2912997"/>
            <a:ext cx="1440452" cy="102006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065797" y="1781928"/>
            <a:ext cx="1067665" cy="106952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44947" y="3227436"/>
            <a:ext cx="1509692" cy="2532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茶类：如绿茶、红茶、乌龙茶等，富含茶多酚，有助于降低血压。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7"/>
          <p:cNvSpPr/>
          <p:nvPr>
            <p:custDataLst>
              <p:tags r:id="rId19"/>
            </p:custDataLst>
          </p:nvPr>
        </p:nvSpPr>
        <p:spPr>
          <a:xfrm>
            <a:off x="9879758" y="2912997"/>
            <a:ext cx="1440452" cy="102006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推荐食材的营养价值和功效</a:t>
            </a:r>
            <a:endParaRPr lang="zh-CN" altLang="en-US"/>
          </a:p>
        </p:txBody>
      </p:sp>
      <p:sp>
        <p:nvSpPr>
          <p:cNvPr id="104917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芹菜：富含膳食纤维，有助于降低血压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香蕉：富含钾元素，有助于平衡钠离子，降低血压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燕麦：富含膳食纤维和抗氧化剂，有助于降低血压和胆固醇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洋葱：含有前列腺素A，有助于扩张血管，降低血压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食材搭配的原则和建议</a:t>
            </a:r>
            <a:endParaRPr lang="zh-CN" altLang="en-US"/>
          </a:p>
        </p:txBody>
      </p:sp>
      <p:sp>
        <p:nvSpPr>
          <p:cNvPr id="1049244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1616637" y="3892622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4"/>
          <p:cNvSpPr/>
          <p:nvPr>
            <p:custDataLst>
              <p:tags r:id="rId3"/>
            </p:custDataLst>
          </p:nvPr>
        </p:nvSpPr>
        <p:spPr>
          <a:xfrm>
            <a:off x="1536503" y="4214864"/>
            <a:ext cx="160082" cy="161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文本框 5"/>
          <p:cNvSpPr txBox="1"/>
          <p:nvPr>
            <p:custDataLst>
              <p:tags r:id="rId4"/>
            </p:custDataLst>
          </p:nvPr>
        </p:nvSpPr>
        <p:spPr>
          <a:xfrm>
            <a:off x="1803617" y="4175649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限制酒精：适量饮酒，避免过量饮酒对血压的影响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50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937946" y="3892622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52" name="矩形 57"/>
          <p:cNvSpPr/>
          <p:nvPr>
            <p:custDataLst>
              <p:tags r:id="rId6"/>
            </p:custDataLst>
          </p:nvPr>
        </p:nvSpPr>
        <p:spPr>
          <a:xfrm>
            <a:off x="4857812" y="4214864"/>
            <a:ext cx="160082" cy="16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文本框 58"/>
          <p:cNvSpPr txBox="1"/>
          <p:nvPr>
            <p:custDataLst>
              <p:tags r:id="rId7"/>
            </p:custDataLst>
          </p:nvPr>
        </p:nvSpPr>
        <p:spPr>
          <a:xfrm>
            <a:off x="5124926" y="4175649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增加膳食纤维：选择富含膳食纤维的食材，有助于降低血压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56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258686" y="3892622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61"/>
          <p:cNvSpPr/>
          <p:nvPr>
            <p:custDataLst>
              <p:tags r:id="rId9"/>
            </p:custDataLst>
          </p:nvPr>
        </p:nvSpPr>
        <p:spPr>
          <a:xfrm>
            <a:off x="8179120" y="4214864"/>
            <a:ext cx="160082" cy="161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文本框 62"/>
          <p:cNvSpPr txBox="1"/>
          <p:nvPr>
            <p:custDataLst>
              <p:tags r:id="rId10"/>
            </p:custDataLst>
          </p:nvPr>
        </p:nvSpPr>
        <p:spPr>
          <a:xfrm>
            <a:off x="8446234" y="4175649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避免刺激性食物：避免摄入过多刺激性食物，如辣椒、胡椒等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62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1603566" y="1652273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64" name="矩形 65"/>
          <p:cNvSpPr/>
          <p:nvPr>
            <p:custDataLst>
              <p:tags r:id="rId12"/>
            </p:custDataLst>
          </p:nvPr>
        </p:nvSpPr>
        <p:spPr>
          <a:xfrm>
            <a:off x="1524000" y="1973947"/>
            <a:ext cx="160082" cy="16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文本框 66"/>
          <p:cNvSpPr txBox="1"/>
          <p:nvPr>
            <p:custDataLst>
              <p:tags r:id="rId13"/>
            </p:custDataLst>
          </p:nvPr>
        </p:nvSpPr>
        <p:spPr>
          <a:xfrm>
            <a:off x="1791114" y="1934732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低盐低脂：减少盐和脂肪的摄入，选择低盐低脂的食材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68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924874" y="1652273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矩形 69"/>
          <p:cNvSpPr/>
          <p:nvPr>
            <p:custDataLst>
              <p:tags r:id="rId15"/>
            </p:custDataLst>
          </p:nvPr>
        </p:nvSpPr>
        <p:spPr>
          <a:xfrm>
            <a:off x="4844740" y="1973947"/>
            <a:ext cx="160082" cy="161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文本框 70"/>
          <p:cNvSpPr txBox="1"/>
          <p:nvPr>
            <p:custDataLst>
              <p:tags r:id="rId16"/>
            </p:custDataLst>
          </p:nvPr>
        </p:nvSpPr>
        <p:spPr>
          <a:xfrm>
            <a:off x="5111854" y="1934732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多样化：选择多种食材，保证营养均衡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74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246183" y="1652273"/>
            <a:ext cx="3095170" cy="1997267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76" name="矩形 73"/>
          <p:cNvSpPr/>
          <p:nvPr>
            <p:custDataLst>
              <p:tags r:id="rId18"/>
            </p:custDataLst>
          </p:nvPr>
        </p:nvSpPr>
        <p:spPr>
          <a:xfrm>
            <a:off x="8166049" y="1973947"/>
            <a:ext cx="160082" cy="16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74"/>
          <p:cNvSpPr txBox="1"/>
          <p:nvPr>
            <p:custDataLst>
              <p:tags r:id="rId19"/>
            </p:custDataLst>
          </p:nvPr>
        </p:nvSpPr>
        <p:spPr>
          <a:xfrm>
            <a:off x="8433163" y="1934732"/>
            <a:ext cx="2720889" cy="11294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高钾高钙：选择富含钾和钙的食材，有助于降低血压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防治高血压的食谱推荐</a:t>
            </a:r>
            <a:endParaRPr lang="zh-CN" altLang="en-US"/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早餐食谱</a:t>
            </a:r>
            <a:endParaRPr lang="zh-CN" altLang="en-US"/>
          </a:p>
        </p:txBody>
      </p:sp>
      <p:sp>
        <p:nvSpPr>
          <p:cNvPr id="1049342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4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6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水果：如香蕉、苹果、橙子等，提供维生素和矿物质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2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燕麦粥：富含膳食纤维，有助于降低胆固醇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牛奶：提供优质蛋白质和钙质，有助于维持血压稳定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坚果：如杏仁、核桃等，提供健康脂肪和蛋白质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https://d.book118.com/747201000065006031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46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05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Montserrat ExtraBold</vt:lpstr>
      <vt:lpstr>宋体</vt:lpstr>
      <vt:lpstr>Office Theme</vt:lpstr>
      <vt:lpstr>防治高血压食谱推荐</vt:lpstr>
      <vt:lpstr>目录</vt:lpstr>
      <vt:lpstr>高血压食疗的重要性</vt:lpstr>
      <vt:lpstr>高血压对健康的危害</vt:lpstr>
      <vt:lpstr>食疗在防治高血压中的作用</vt:lpstr>
      <vt:lpstr>推荐食谱的依据和原则</vt:lpstr>
      <vt:lpstr>防治高血压的食材推荐</vt:lpstr>
      <vt:lpstr>降压食材的分类和作用</vt:lpstr>
      <vt:lpstr>推荐食材的营养价值和功效</vt:lpstr>
      <vt:lpstr>食材搭配的原则和建议</vt:lpstr>
      <vt:lpstr>防治高血压的食谱推荐</vt:lpstr>
      <vt:lpstr>早餐食谱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2024-09-03T16:25:11.022</cp:lastPrinted>
  <dcterms:created xsi:type="dcterms:W3CDTF">2024-09-03T08:25:11Z</dcterms:created>
  <dcterms:modified xsi:type="dcterms:W3CDTF">2024-09-03T08:25:13Z</dcterms:modified>
</cp:coreProperties>
</file>