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8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6399C-3251-4EE5-929A-07FD3E037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2CC79-A498-4996-932F-586D33923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16BCE-72E7-42B0-A869-8D6F346B8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410EE-122F-4E11-A087-C4F80D7CE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FFF6FA-8AA0-4783-92E0-85D8C89EC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593AD-E9D0-4CAF-84B1-349AB36B5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51F6C6-4626-4B8D-8D2B-D1AA26DF2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8FCC1-D471-4854-AB85-B0B5B4798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BC7C7-65F3-4960-A0EE-15D3EFAE1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E6E8C-DDCD-497B-94AA-9AB3A648C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D16B5-F814-4E3F-B0CA-61930D439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512" r:id="rId2"/>
    <p:sldLayoutId id="2147491513" r:id="rId3"/>
    <p:sldLayoutId id="2147491514" r:id="rId4"/>
    <p:sldLayoutId id="2147491515" r:id="rId5"/>
    <p:sldLayoutId id="2147491516" r:id="rId6"/>
    <p:sldLayoutId id="2147491517" r:id="rId7"/>
    <p:sldLayoutId id="2147491518" r:id="rId8"/>
    <p:sldLayoutId id="2147491519" r:id="rId9"/>
    <p:sldLayoutId id="2147491520" r:id="rId10"/>
    <p:sldLayoutId id="21474915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22" Type="http://schemas.openxmlformats.org/officeDocument/2006/relationships/tags" Target="../tags/tag274.xml" /><Relationship Id="rId23" Type="http://schemas.openxmlformats.org/officeDocument/2006/relationships/tags" Target="../tags/tag275.xml" /><Relationship Id="rId24" Type="http://schemas.openxmlformats.org/officeDocument/2006/relationships/tags" Target="../tags/tag276.xml" /><Relationship Id="rId25" Type="http://schemas.openxmlformats.org/officeDocument/2006/relationships/tags" Target="../tags/tag277.xml" /><Relationship Id="rId26" Type="http://schemas.openxmlformats.org/officeDocument/2006/relationships/tags" Target="../tags/tag278.xml" /><Relationship Id="rId27" Type="http://schemas.openxmlformats.org/officeDocument/2006/relationships/tags" Target="../tags/tag279.xml" /><Relationship Id="rId28" Type="http://schemas.openxmlformats.org/officeDocument/2006/relationships/tags" Target="../tags/tag280.xml" /><Relationship Id="rId29" Type="http://schemas.openxmlformats.org/officeDocument/2006/relationships/tags" Target="../tags/tag281.xml" /><Relationship Id="rId3" Type="http://schemas.openxmlformats.org/officeDocument/2006/relationships/tags" Target="../tags/tag255.xml" /><Relationship Id="rId30" Type="http://schemas.openxmlformats.org/officeDocument/2006/relationships/tags" Target="../tags/tag282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613606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6875"/>
          </a:bodyPr>
          <a:lstStyle/>
          <a:p>
            <a:r>
              <a:rPr lang="zh-CN" altLang="en-US"/>
              <a:t>用户手册用户指南培训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培训内容和课程设计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用户手册和用户指南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培训目的和目标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培训方法和技巧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培训资源和材料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用户手册和用户指南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定义和作用</a:t>
            </a:r>
            <a:endParaRPr lang="zh-CN" altLang="en-US"/>
          </a:p>
        </p:txBody>
      </p:sp>
      <p:sp>
        <p:nvSpPr>
          <p:cNvPr id="104907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7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用户手册：详细介绍产品功能、操作步骤和注意事项的文档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用户指南：简明扼要地介绍产品特点、使用方法和常见问题的文档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作用：帮助用户快速了解产品，解决使用过程中遇到的问题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区别：用户手册内容详尽，适合新手用户；用户指南简洁明了，适合有一定基础的用户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编写原则和要求</a:t>
            </a:r>
            <a:endParaRPr lang="zh-CN" altLang="en-US"/>
          </a:p>
        </p:txBody>
      </p:sp>
      <p:sp>
        <p:nvSpPr>
          <p:cNvPr id="1049132" name="矩形: 圆角 23"/>
          <p:cNvSpPr/>
          <p:nvPr>
            <p:custDataLst>
              <p:tags r:id="rId2"/>
            </p:custDataLst>
          </p:nvPr>
        </p:nvSpPr>
        <p:spPr>
          <a:xfrm>
            <a:off x="838200" y="1501742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34" name="矩形: 圆角 24"/>
          <p:cNvSpPr/>
          <p:nvPr>
            <p:custDataLst>
              <p:tags r:id="rId3"/>
            </p:custDataLst>
          </p:nvPr>
        </p:nvSpPr>
        <p:spPr>
          <a:xfrm>
            <a:off x="966654" y="1630805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7090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4"/>
            </p:custDataLst>
          </p:nvPr>
        </p:nvSpPr>
        <p:spPr>
          <a:xfrm>
            <a:off x="966654" y="2037475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清晰明了：语言通俗易懂，逻辑清晰，避免使用专业术语和复杂的句子结构。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38" name="矩形: 圆角 31"/>
          <p:cNvSpPr/>
          <p:nvPr>
            <p:custDataLst>
              <p:tags r:id="rId5"/>
            </p:custDataLst>
          </p:nvPr>
        </p:nvSpPr>
        <p:spPr>
          <a:xfrm>
            <a:off x="838200" y="3048064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40" name="矩形: 圆角 32"/>
          <p:cNvSpPr/>
          <p:nvPr>
            <p:custDataLst>
              <p:tags r:id="rId6"/>
            </p:custDataLst>
          </p:nvPr>
        </p:nvSpPr>
        <p:spPr>
          <a:xfrm>
            <a:off x="966654" y="3177127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7090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7"/>
            </p:custDataLst>
          </p:nvPr>
        </p:nvSpPr>
        <p:spPr>
          <a:xfrm>
            <a:off x="966654" y="3583798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简洁扼要：内容简洁，避免长篇大论，让用户能够快速找到需要的信息。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4" name="矩形: 圆角 35"/>
          <p:cNvSpPr/>
          <p:nvPr>
            <p:custDataLst>
              <p:tags r:id="rId8"/>
            </p:custDataLst>
          </p:nvPr>
        </p:nvSpPr>
        <p:spPr>
          <a:xfrm>
            <a:off x="838200" y="4594995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46" name="矩形: 圆角 36"/>
          <p:cNvSpPr/>
          <p:nvPr>
            <p:custDataLst>
              <p:tags r:id="rId9"/>
            </p:custDataLst>
          </p:nvPr>
        </p:nvSpPr>
        <p:spPr>
          <a:xfrm>
            <a:off x="966654" y="4724058"/>
            <a:ext cx="1644946" cy="44867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7090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10"/>
            </p:custDataLst>
          </p:nvPr>
        </p:nvSpPr>
        <p:spPr>
          <a:xfrm>
            <a:off x="966654" y="5130729"/>
            <a:ext cx="5037723" cy="909530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美观易读：排版美观，字体大小适中，有足够的留白，让用户阅读起来舒适。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0" name="矩形: 圆角 48"/>
          <p:cNvSpPr/>
          <p:nvPr>
            <p:custDataLst>
              <p:tags r:id="rId11"/>
            </p:custDataLst>
          </p:nvPr>
        </p:nvSpPr>
        <p:spPr>
          <a:xfrm>
            <a:off x="6188231" y="1501742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52" name="矩形: 圆角 49"/>
          <p:cNvSpPr/>
          <p:nvPr>
            <p:custDataLst>
              <p:tags r:id="rId12"/>
            </p:custDataLst>
          </p:nvPr>
        </p:nvSpPr>
        <p:spPr>
          <a:xfrm>
            <a:off x="6316686" y="1630805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7090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13"/>
            </p:custDataLst>
          </p:nvPr>
        </p:nvSpPr>
        <p:spPr>
          <a:xfrm>
            <a:off x="6316686" y="2037475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准确无误：信息准确，没有错误和误导，确保用户能够按照手册进行操作。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6" name="矩形: 圆角 45"/>
          <p:cNvSpPr/>
          <p:nvPr>
            <p:custDataLst>
              <p:tags r:id="rId14"/>
            </p:custDataLst>
          </p:nvPr>
        </p:nvSpPr>
        <p:spPr>
          <a:xfrm>
            <a:off x="6188231" y="3048064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58" name="矩形: 圆角 46"/>
          <p:cNvSpPr/>
          <p:nvPr>
            <p:custDataLst>
              <p:tags r:id="rId15"/>
            </p:custDataLst>
          </p:nvPr>
        </p:nvSpPr>
        <p:spPr>
          <a:xfrm>
            <a:off x="6316686" y="3177127"/>
            <a:ext cx="1644946" cy="44867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7090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16"/>
            </p:custDataLst>
          </p:nvPr>
        </p:nvSpPr>
        <p:spPr>
          <a:xfrm>
            <a:off x="6316686" y="3583798"/>
            <a:ext cx="5037723" cy="909530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易于查找：信息组织合理，便于用户查找，可以通过目录、索引等方式进行导航。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62" name="矩形: 圆角 35"/>
          <p:cNvSpPr/>
          <p:nvPr>
            <p:custDataLst>
              <p:tags r:id="rId17"/>
            </p:custDataLst>
          </p:nvPr>
        </p:nvSpPr>
        <p:spPr>
          <a:xfrm>
            <a:off x="6188231" y="4594995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64" name="矩形: 圆角 36"/>
          <p:cNvSpPr/>
          <p:nvPr>
            <p:custDataLst>
              <p:tags r:id="rId18"/>
            </p:custDataLst>
          </p:nvPr>
        </p:nvSpPr>
        <p:spPr>
          <a:xfrm>
            <a:off x="6316686" y="4724058"/>
            <a:ext cx="1644946" cy="44867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7090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19"/>
            </p:custDataLst>
          </p:nvPr>
        </p:nvSpPr>
        <p:spPr>
          <a:xfrm>
            <a:off x="6316686" y="5130729"/>
            <a:ext cx="5037723" cy="909530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更新及时：随着产品的更新和改进，用户手册和用户指南也需要及时更新，确保用户能够获得最新的信息。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内容组织结构</a:t>
            </a:r>
            <a:endParaRPr lang="zh-CN" altLang="en-US"/>
          </a:p>
        </p:txBody>
      </p:sp>
      <p:sp>
        <p:nvSpPr>
          <p:cNvPr id="104920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引言：介绍用户手册和用户指南的目的和重要性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目录：列出用户手册和用户指南的主要章节和主题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主要章节和主题：详细解释每个章节和主题的内容和目的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结论：总结用户手册和用户指南的重要性和使用方法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语言风格和表达方式</a:t>
            </a:r>
            <a:endParaRPr lang="zh-CN" altLang="en-US"/>
          </a:p>
        </p:txBody>
      </p:sp>
      <p:sp>
        <p:nvSpPr>
          <p:cNvPr id="10492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简洁明了：使用简单、易懂的词汇和句子，避免使用专业术语和复杂的句子结构。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生动形象：使用比喻、拟人等修辞手法，使内容更加生动有趣。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易于理解：避免使用过于抽象的概念和理论，尽量使用具体的例子和图示进行说明。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逻辑清晰：按照一定的逻辑顺序进行阐述，如从上到下、从左到右、从整体到局部等。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培训目的和目标</a:t>
            </a:r>
            <a:endParaRPr lang="zh-CN" altLang="en-US"/>
          </a:p>
        </p:txBody>
      </p:sp>
      <p:sp>
        <p:nvSpPr>
          <p:cNvPr id="10493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培训目的</a:t>
            </a:r>
            <a:endParaRPr lang="zh-CN" altLang="en-US"/>
          </a:p>
        </p:txBody>
      </p:sp>
      <p:sp>
        <p:nvSpPr>
          <p:cNvPr id="104941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帮助用户了解产品功能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指导用户正确使用产品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解决用户在使用过程中遇到的问题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提高用户满意度和忠诚度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94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帮助用户了解用户手册的结构和功能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指导用户正确使用用户手册，提高工作效率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解决用户在使用过程中遇到的问题，提高用户满意度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8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提高用户对产品的了解和认可度，增强用户忠诚度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培训对象和内容</a:t>
            </a:r>
            <a:endParaRPr lang="zh-CN" altLang="en-US"/>
          </a:p>
        </p:txBody>
      </p:sp>
      <p:sp>
        <p:nvSpPr>
          <p:cNvPr id="10495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培训内容：产品介绍、操作指南、常见问题解答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培训对象：新用户、老用户、内部员工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培训方式：线上培训、线下培训、一对一辅导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培训目标：提高用户满意度、降低客服压力、提高用户留存率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培训时间和地点</a:t>
            </a:r>
            <a:endParaRPr lang="zh-CN" altLang="en-US"/>
          </a:p>
        </p:txBody>
      </p:sp>
      <p:sp>
        <p:nvSpPr>
          <p:cNvPr id="10495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地点：公司培训室A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时间：2023年4月15日，上午9:00-12:00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培训时长：3小时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培训对象：新员工和老员工都需要参加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培训内容和课程设计</a:t>
            </a:r>
            <a:endParaRPr lang="zh-CN" altLang="en-US"/>
          </a:p>
        </p:txBody>
      </p:sp>
      <p:sp>
        <p:nvSpPr>
          <p:cNvPr id="10496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培训内容概述</a:t>
            </a:r>
            <a:endParaRPr lang="zh-CN" altLang="en-US"/>
          </a:p>
        </p:txBody>
      </p:sp>
      <p:sp>
        <p:nvSpPr>
          <p:cNvPr id="104970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18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用户手册的重要性和使用方法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12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227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用户指南的编写原则和技巧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1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培训课程的设计和安排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24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培训效果的评估和改进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课程设计和安排</a:t>
            </a:r>
            <a:endParaRPr lang="zh-CN" altLang="en-US"/>
          </a:p>
        </p:txBody>
      </p:sp>
      <p:sp>
        <p:nvSpPr>
          <p:cNvPr id="1049768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课程反馈：收集学员的反馈意见，不断优化课程设计和安排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82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课程评估：通过测试、作业等方式评估学员的学习效果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8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课程形式：讲解、演示、实操、讨论等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86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课程时长：根据用户手册的复杂程度和学员的理解能力而定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88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课程目标：帮助用户了解用户手册，掌握使用方法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90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课程内容：用户手册的组成、功能介绍、操作步骤等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92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94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96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9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00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02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课程目标和成果</a:t>
            </a:r>
            <a:endParaRPr lang="zh-CN" altLang="en-US"/>
          </a:p>
        </p:txBody>
      </p:sp>
      <p:sp>
        <p:nvSpPr>
          <p:cNvPr id="104984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4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4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4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5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5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5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5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5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6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6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6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6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6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7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7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7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7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7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理解用户手册的重要性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提高用户手册的编写质量和效率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学会编写用户手册的技巧和方法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掌握用户手册的基本结构和内容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https://d.book118.com/748006136066006032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1_1"/>
  <p:tag name="KSO_WM_UNIT_INDEX" val="1_1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3_1"/>
  <p:tag name="KSO_WM_UNIT_INDEX" val="1_3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5_1"/>
  <p:tag name="KSO_WM_UNIT_INDEX" val="1_5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5_1"/>
  <p:tag name="KSO_WM_UNIT_INDEX" val="1_5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2_1"/>
  <p:tag name="KSO_WM_UNIT_INDEX" val="1_2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4_1"/>
  <p:tag name="KSO_WM_UNIT_INDEX" val="1_4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6_1"/>
  <p:tag name="KSO_WM_UNIT_INDEX" val="1_6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6_1"/>
  <p:tag name="KSO_WM_UNIT_INDEX" val="1_6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3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Heavy</vt:lpstr>
      <vt:lpstr>汉仪正圆-75W</vt:lpstr>
      <vt:lpstr>汉仪正圆 55简</vt:lpstr>
      <vt:lpstr>Calibri Light</vt:lpstr>
      <vt:lpstr>微软雅黑</vt:lpstr>
      <vt:lpstr>宋体</vt:lpstr>
      <vt:lpstr>Office Theme</vt:lpstr>
      <vt:lpstr>用户手册用户指南培训</vt:lpstr>
      <vt:lpstr>目录</vt:lpstr>
      <vt:lpstr>添加章节标题</vt:lpstr>
      <vt:lpstr>用户手册和用户指南</vt:lpstr>
      <vt:lpstr>定义和作用</vt:lpstr>
      <vt:lpstr>编写原则和要求</vt:lpstr>
      <vt:lpstr>内容组织结构</vt:lpstr>
      <vt:lpstr>语言风格和表达方式</vt:lpstr>
      <vt:lpstr>培训目的和目标</vt:lpstr>
      <vt:lpstr>培训目的</vt:lpstr>
      <vt:lpstr>培训目标</vt:lpstr>
      <vt:lpstr>培训对象和内容</vt:lpstr>
      <vt:lpstr>培训时间和地点</vt:lpstr>
      <vt:lpstr>培训内容和课程设计</vt:lpstr>
      <vt:lpstr>培训内容概述</vt:lpstr>
      <vt:lpstr>课程设计和安排</vt:lpstr>
      <vt:lpstr>课程目标和成果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2024-09-10T00:47:15.344</cp:lastPrinted>
  <dcterms:created xsi:type="dcterms:W3CDTF">2024-09-09T16:47:15Z</dcterms:created>
  <dcterms:modified xsi:type="dcterms:W3CDTF">2024-09-09T16:47:18Z</dcterms:modified>
</cp:coreProperties>
</file>