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39" r:id="rId32"/>
  </p:sldIdLst>
  <p:sldSz cx="12192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tags" Target="tags/tag1.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9B13409-2864-4D46-8ED1-A346021AC78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04" name="PlaceHolder 1"/>
          <p:cNvSpPr>
            <a:spLocks noGrp="1"/>
          </p:cNvSpPr>
          <p:nvPr>
            <p:ph type="sldImg"/>
          </p:nvPr>
        </p:nvSpPr>
        <p:spPr>
          <a:xfrm>
            <a:off x="685800" y="1143000"/>
            <a:ext cx="5486040" cy="3085920"/>
          </a:xfrm>
          <a:prstGeom prst="rect">
            <a:avLst/>
          </a:prstGeom>
          <a:ln w="0">
            <a:noFill/>
          </a:ln>
        </p:spPr>
      </p:sp>
      <p:sp>
        <p:nvSpPr>
          <p:cNvPr id="100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0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07" name="PlaceHolder 1"/>
          <p:cNvSpPr>
            <a:spLocks noGrp="1"/>
          </p:cNvSpPr>
          <p:nvPr>
            <p:ph type="sldImg"/>
          </p:nvPr>
        </p:nvSpPr>
        <p:spPr>
          <a:xfrm>
            <a:off x="685800" y="1143000"/>
            <a:ext cx="5486040" cy="3085920"/>
          </a:xfrm>
          <a:prstGeom prst="rect">
            <a:avLst/>
          </a:prstGeom>
          <a:ln w="0">
            <a:noFill/>
          </a:ln>
        </p:spPr>
      </p:sp>
      <p:sp>
        <p:nvSpPr>
          <p:cNvPr id="100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0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10" name="PlaceHolder 1"/>
          <p:cNvSpPr>
            <a:spLocks noGrp="1"/>
          </p:cNvSpPr>
          <p:nvPr>
            <p:ph type="sldImg"/>
          </p:nvPr>
        </p:nvSpPr>
        <p:spPr>
          <a:xfrm>
            <a:off x="685800" y="1143000"/>
            <a:ext cx="5486040" cy="3085920"/>
          </a:xfrm>
          <a:prstGeom prst="rect">
            <a:avLst/>
          </a:prstGeom>
          <a:ln w="0">
            <a:noFill/>
          </a:ln>
        </p:spPr>
      </p:sp>
      <p:sp>
        <p:nvSpPr>
          <p:cNvPr id="101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1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13" name="PlaceHolder 1"/>
          <p:cNvSpPr>
            <a:spLocks noGrp="1"/>
          </p:cNvSpPr>
          <p:nvPr>
            <p:ph type="sldImg"/>
          </p:nvPr>
        </p:nvSpPr>
        <p:spPr>
          <a:xfrm>
            <a:off x="685800" y="1143000"/>
            <a:ext cx="5486040" cy="3085920"/>
          </a:xfrm>
          <a:prstGeom prst="rect">
            <a:avLst/>
          </a:prstGeom>
          <a:ln w="0">
            <a:noFill/>
          </a:ln>
        </p:spPr>
      </p:sp>
      <p:sp>
        <p:nvSpPr>
          <p:cNvPr id="101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1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16" name="PlaceHolder 1"/>
          <p:cNvSpPr>
            <a:spLocks noGrp="1"/>
          </p:cNvSpPr>
          <p:nvPr>
            <p:ph type="sldImg"/>
          </p:nvPr>
        </p:nvSpPr>
        <p:spPr>
          <a:xfrm>
            <a:off x="685800" y="1143000"/>
            <a:ext cx="5486040" cy="3085920"/>
          </a:xfrm>
          <a:prstGeom prst="rect">
            <a:avLst/>
          </a:prstGeom>
          <a:ln w="0">
            <a:noFill/>
          </a:ln>
        </p:spPr>
      </p:sp>
      <p:sp>
        <p:nvSpPr>
          <p:cNvPr id="101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1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19" name="PlaceHolder 1"/>
          <p:cNvSpPr>
            <a:spLocks noGrp="1"/>
          </p:cNvSpPr>
          <p:nvPr>
            <p:ph type="sldImg"/>
          </p:nvPr>
        </p:nvSpPr>
        <p:spPr>
          <a:xfrm>
            <a:off x="685800" y="1143000"/>
            <a:ext cx="5486040" cy="3085920"/>
          </a:xfrm>
          <a:prstGeom prst="rect">
            <a:avLst/>
          </a:prstGeom>
          <a:ln w="0">
            <a:noFill/>
          </a:ln>
        </p:spPr>
      </p:sp>
      <p:sp>
        <p:nvSpPr>
          <p:cNvPr id="102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2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22" name="PlaceHolder 1"/>
          <p:cNvSpPr>
            <a:spLocks noGrp="1"/>
          </p:cNvSpPr>
          <p:nvPr>
            <p:ph type="sldImg"/>
          </p:nvPr>
        </p:nvSpPr>
        <p:spPr>
          <a:xfrm>
            <a:off x="685800" y="1143000"/>
            <a:ext cx="5486040" cy="3085920"/>
          </a:xfrm>
          <a:prstGeom prst="rect">
            <a:avLst/>
          </a:prstGeom>
          <a:ln w="0">
            <a:noFill/>
          </a:ln>
        </p:spPr>
      </p:sp>
      <p:sp>
        <p:nvSpPr>
          <p:cNvPr id="102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02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6EB865-202C-4349-BA70-75D71D8C15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15D953-7081-4E46-8333-FD1232E799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BC7435-B1F9-4A49-B419-C9F877E999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E3D1C8-A922-4C23-9963-F096241924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C4C609-6BCC-4448-8F35-A92E21241C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CC1DE0-E9E2-479F-8D8C-E19EFC4F66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A44F16-A7DC-4008-BB24-5B2AD46872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3EF92E-5679-4D47-BEFA-93A8078A5A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0D377B-7ECE-46ED-922C-BCA231FC26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B052F7-0C06-47A5-99AA-66B98F528E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43E160-C418-4191-A7E2-E2B607ACBB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4295EBA-E972-4FA0-B797-773E7F4B7B3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68EACEE-2DBC-4B79-8917-612A2A52306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9.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11104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图片 17"/>
          <p:cNvSpPr/>
          <p:nvPr/>
        </p:nvSpPr>
        <p:spPr>
          <a:xfrm>
            <a:off x="754668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4643760" y="0"/>
                </a:moveTo>
                <a:lnTo>
                  <a:pt x="4643760" y="3201124"/>
                </a:lnTo>
                <a:lnTo>
                  <a:pt x="0" y="2703413"/>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3" name="图片 14"/>
          <p:cNvSpPr/>
          <p:nvPr/>
        </p:nvSpPr>
        <p:spPr>
          <a:xfrm>
            <a:off x="144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0" y="0"/>
                </a:moveTo>
                <a:lnTo>
                  <a:pt x="4643760" y="2722748"/>
                </a:lnTo>
                <a:lnTo>
                  <a:pt x="0" y="3201124"/>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4" name="图片 11"/>
          <p:cNvSpPr/>
          <p:nvPr/>
        </p:nvSpPr>
        <p:spPr>
          <a:xfrm>
            <a:off x="1440" y="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5" name="PlaceHolder 1"/>
          <p:cNvSpPr>
            <a:spLocks noGrp="1"/>
          </p:cNvSpPr>
          <p:nvPr>
            <p:ph type="title"/>
          </p:nvPr>
        </p:nvSpPr>
        <p:spPr>
          <a:xfrm>
            <a:off x="791280" y="2278440"/>
            <a:ext cx="9798840" cy="257976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dk1">
                    <a:lumMod val="85000"/>
                    <a:lumOff val="15000"/>
                  </a:schemeClr>
                </a:solidFill>
                <a:latin typeface="Arial"/>
                <a:ea typeface="微软雅黑"/>
              </a:rPr>
              <a:t>人力资源管理专业能力培训</a:t>
            </a:r>
            <a:endParaRPr lang="en-US" sz="5400" b="0" strike="noStrike" spc="-1">
              <a:solidFill>
                <a:schemeClr val="dk1"/>
              </a:solidFill>
              <a:latin typeface="Arial"/>
            </a:endParaRPr>
          </a:p>
        </p:txBody>
      </p:sp>
      <p:sp>
        <p:nvSpPr>
          <p:cNvPr id="76"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880360" y="5605200"/>
            <a:ext cx="71654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74"/>
                                        </p:tgtEl>
                                        <p:attrNameLst>
                                          <p:attrName>style.visibility</p:attrName>
                                        </p:attrNameLst>
                                      </p:cBhvr>
                                      <p:to>
                                        <p:strVal val="visible"/>
                                      </p:to>
                                    </p:set>
                                    <p:anim calcmode="lin" valueType="num">
                                      <p:cBhvr additive="repl">
                                        <p:cTn id="7" dur="500" fill="hold"/>
                                        <p:tgtEl>
                                          <p:spTgt spid="74"/>
                                        </p:tgtEl>
                                        <p:attrNameLst>
                                          <p:attrName>ppt_x</p:attrName>
                                        </p:attrNameLst>
                                      </p:cBhvr>
                                      <p:tavLst>
                                        <p:tav tm="0">
                                          <p:val>
                                            <p:strVal val="#ppt_x"/>
                                          </p:val>
                                        </p:tav>
                                        <p:tav tm="100000">
                                          <p:val>
                                            <p:strVal val="#ppt_x"/>
                                          </p:val>
                                        </p:tav>
                                      </p:tavLst>
                                    </p:anim>
                                    <p:anim calcmode="lin" valueType="num">
                                      <p:cBhvr additive="repl">
                                        <p:cTn id="8" dur="500" fill="hold"/>
                                        <p:tgtEl>
                                          <p:spTgt spid="74"/>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73"/>
                                        </p:tgtEl>
                                        <p:attrNameLst>
                                          <p:attrName>style.visibility</p:attrName>
                                        </p:attrNameLst>
                                      </p:cBhvr>
                                      <p:to>
                                        <p:strVal val="visible"/>
                                      </p:to>
                                    </p:set>
                                    <p:anim calcmode="lin" valueType="num">
                                      <p:cBhvr additive="repl">
                                        <p:cTn id="13" dur="500" fill="hold"/>
                                        <p:tgtEl>
                                          <p:spTgt spid="73"/>
                                        </p:tgtEl>
                                        <p:attrNameLst>
                                          <p:attrName>ppt_x</p:attrName>
                                        </p:attrNameLst>
                                      </p:cBhvr>
                                      <p:tavLst>
                                        <p:tav tm="0">
                                          <p:val>
                                            <p:strVal val="0-#ppt_w/2"/>
                                          </p:val>
                                        </p:tav>
                                        <p:tav tm="100000">
                                          <p:val>
                                            <p:strVal val="#ppt_x"/>
                                          </p:val>
                                        </p:tav>
                                      </p:tavLst>
                                    </p:anim>
                                    <p:anim calcmode="lin" valueType="num">
                                      <p:cBhvr additive="repl">
                                        <p:cTn id="14" dur="500" fill="hold"/>
                                        <p:tgtEl>
                                          <p:spTgt spid="73"/>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72"/>
                                        </p:tgtEl>
                                        <p:attrNameLst>
                                          <p:attrName>style.visibility</p:attrName>
                                        </p:attrNameLst>
                                      </p:cBhvr>
                                      <p:to>
                                        <p:strVal val="visible"/>
                                      </p:to>
                                    </p:set>
                                    <p:anim calcmode="lin" valueType="num">
                                      <p:cBhvr additive="repl">
                                        <p:cTn id="17" dur="500" fill="hold"/>
                                        <p:tgtEl>
                                          <p:spTgt spid="72"/>
                                        </p:tgtEl>
                                        <p:attrNameLst>
                                          <p:attrName>ppt_x</p:attrName>
                                        </p:attrNameLst>
                                      </p:cBhvr>
                                      <p:tavLst>
                                        <p:tav tm="0">
                                          <p:val>
                                            <p:strVal val="1+#ppt_w/2"/>
                                          </p:val>
                                        </p:tav>
                                        <p:tav tm="100000">
                                          <p:val>
                                            <p:strVal val="#ppt_x"/>
                                          </p:val>
                                        </p:tav>
                                      </p:tavLst>
                                    </p:anim>
                                    <p:anim calcmode="lin" valueType="num">
                                      <p:cBhvr additive="repl">
                                        <p:cTn id="18" dur="500" fill="hold"/>
                                        <p:tgtEl>
                                          <p:spTgt spid="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图片 11"/>
          <p:cNvSpPr/>
          <p:nvPr/>
        </p:nvSpPr>
        <p:spPr>
          <a:xfrm>
            <a:off x="1440" y="-16200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人力资源管理专业能力培训简介</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人力资源管理专业能力培训</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人力资源管理专业能力培训的实施</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人力资源管理专业能力培训的效果评估</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人力资源管理专业能力培训的新趋势</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人力资源管理专业能力培训的总结与展望</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7</a:t>
            </a:r>
            <a:r>
              <a:rPr lang="zh-CN" sz="2400" b="0" strike="noStrike" spc="-1">
                <a:solidFill>
                  <a:schemeClr val="accent1"/>
                </a:solidFill>
                <a:latin typeface="微软雅黑"/>
                <a:ea typeface="微软雅黑"/>
              </a:rPr>
              <a:t>章  人力资源管理专业能力培训总结</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8</a:t>
            </a:r>
            <a:r>
              <a:rPr lang="zh-CN" sz="2400" b="0" strike="noStrike" spc="-1">
                <a:solidFill>
                  <a:schemeClr val="accent1"/>
                </a:solidFill>
                <a:latin typeface="微软雅黑"/>
                <a:ea typeface="微软雅黑"/>
              </a:rPr>
              <a:t>章  人力资源管理专业能力培训发展趋势</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2"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1</a:t>
            </a:r>
            <a:r>
              <a:rPr lang="zh-CN" sz="3600" b="1" strike="noStrike" spc="299">
                <a:solidFill>
                  <a:schemeClr val="accent1"/>
                </a:solidFill>
                <a:latin typeface="Arial"/>
                <a:ea typeface="微软雅黑"/>
              </a:rPr>
              <a:t>章 人力资源管理专业能力培训简介</a:t>
            </a:r>
            <a:endParaRPr lang="en-US" sz="3600" b="0" strike="noStrike" spc="-1">
              <a:solidFill>
                <a:schemeClr val="dk1"/>
              </a:solidFill>
              <a:latin typeface="Arial"/>
            </a:endParaRPr>
          </a:p>
        </p:txBody>
      </p:sp>
      <p:sp>
        <p:nvSpPr>
          <p:cNvPr id="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500" fill="hold"/>
                                        <p:tgtEl>
                                          <p:spTgt spid="83"/>
                                        </p:tgtEl>
                                        <p:attrNameLst>
                                          <p:attrName>ppt_x</p:attrName>
                                        </p:attrNameLst>
                                      </p:cBhvr>
                                      <p:tavLst>
                                        <p:tav tm="0">
                                          <p:val>
                                            <p:strVal val="#ppt_x"/>
                                          </p:val>
                                        </p:tav>
                                        <p:tav tm="100000">
                                          <p:val>
                                            <p:strVal val="#ppt_x"/>
                                          </p:val>
                                        </p:tav>
                                      </p:tavLst>
                                    </p:anim>
                                    <p:anim calcmode="lin" valueType="num">
                                      <p:cBhvr additive="repl">
                                        <p:cTn id="8" dur="500" fill="hold"/>
                                        <p:tgtEl>
                                          <p:spTgt spid="83"/>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82"/>
                                        </p:tgtEl>
                                        <p:attrNameLst>
                                          <p:attrName>style.visibility</p:attrName>
                                        </p:attrNameLst>
                                      </p:cBhvr>
                                      <p:to>
                                        <p:strVal val="visible"/>
                                      </p:to>
                                    </p:set>
                                    <p:anim calcmode="lin" valueType="num">
                                      <p:cBhvr additive="repl">
                                        <p:cTn id="13" dur="500" fill="hold"/>
                                        <p:tgtEl>
                                          <p:spTgt spid="82"/>
                                        </p:tgtEl>
                                        <p:attrNameLst>
                                          <p:attrName>ppt_x</p:attrName>
                                        </p:attrNameLst>
                                      </p:cBhvr>
                                      <p:tavLst>
                                        <p:tav tm="0">
                                          <p:val>
                                            <p:strVal val="0-#ppt_w/2"/>
                                          </p:val>
                                        </p:tav>
                                        <p:tav tm="100000">
                                          <p:val>
                                            <p:strVal val="#ppt_x"/>
                                          </p:val>
                                        </p:tav>
                                      </p:tavLst>
                                    </p:anim>
                                    <p:anim calcmode="lin" valueType="num">
                                      <p:cBhvr additive="repl">
                                        <p:cTn id="14" dur="500" fill="hold"/>
                                        <p:tgtEl>
                                          <p:spTgt spid="82"/>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81"/>
                                        </p:tgtEl>
                                        <p:attrNameLst>
                                          <p:attrName>style.visibility</p:attrName>
                                        </p:attrNameLst>
                                      </p:cBhvr>
                                      <p:to>
                                        <p:strVal val="visible"/>
                                      </p:to>
                                    </p:set>
                                    <p:anim calcmode="lin" valueType="num">
                                      <p:cBhvr additive="repl">
                                        <p:cTn id="17" dur="500" fill="hold"/>
                                        <p:tgtEl>
                                          <p:spTgt spid="81"/>
                                        </p:tgtEl>
                                        <p:attrNameLst>
                                          <p:attrName>ppt_x</p:attrName>
                                        </p:attrNameLst>
                                      </p:cBhvr>
                                      <p:tavLst>
                                        <p:tav tm="0">
                                          <p:val>
                                            <p:strVal val="1+#ppt_w/2"/>
                                          </p:val>
                                        </p:tav>
                                        <p:tav tm="100000">
                                          <p:val>
                                            <p:strVal val="#ppt_x"/>
                                          </p:val>
                                        </p:tav>
                                      </p:tavLst>
                                    </p:anim>
                                    <p:anim calcmode="lin" valueType="num">
                                      <p:cBhvr additive="repl">
                                        <p:cTn id="18" dur="500" fill="hold"/>
                                        <p:tgtEl>
                                          <p:spTgt spid="8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7" name="组合 12"/>
          <p:cNvGrpSpPr/>
          <p:nvPr/>
        </p:nvGrpSpPr>
        <p:grpSpPr>
          <a:xfrm>
            <a:off x="-720" y="396720"/>
            <a:ext cx="12191760" cy="1449720"/>
            <a:chOff x="-720" y="396720"/>
            <a:chExt cx="12191760" cy="1449720"/>
          </a:xfrm>
        </p:grpSpPr>
        <p:sp>
          <p:nvSpPr>
            <p:cNvPr id="88"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9"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90"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91"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什么是人力资源管理专业能力培训</a:t>
            </a:r>
            <a:endParaRPr lang="en-US" sz="2200" b="0" strike="noStrike" spc="-1">
              <a:solidFill>
                <a:srgbClr val="000000"/>
              </a:solidFill>
              <a:latin typeface="Arial"/>
            </a:endParaRPr>
          </a:p>
        </p:txBody>
      </p:sp>
      <p:sp>
        <p:nvSpPr>
          <p:cNvPr id="93"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人力资源管理专业能力培训是为提升人力资源管理从业人员的专业能力而进行的系统性培训活动。该培训内容涵盖了人力资源管理的各个方面，包括招聘、培训、绩效管理、福利管理等。</a:t>
            </a:r>
            <a:endParaRPr lang="en-US" sz="1400" b="0" strike="noStrike" spc="-1">
              <a:solidFill>
                <a:srgbClr val="000000"/>
              </a:solidFill>
              <a:latin typeface="Arial"/>
            </a:endParaRPr>
          </a:p>
        </p:txBody>
      </p:sp>
      <p:sp>
        <p:nvSpPr>
          <p:cNvPr id="94"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fade">
                                      <p:cBhvr additive="repl">
                                        <p:cTn id="7" dur="50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5" name="组合 5"/>
          <p:cNvGrpSpPr/>
          <p:nvPr/>
        </p:nvGrpSpPr>
        <p:grpSpPr>
          <a:xfrm>
            <a:off x="4655880" y="1123920"/>
            <a:ext cx="6864480" cy="4960080"/>
            <a:chOff x="4655880" y="1123920"/>
            <a:chExt cx="6864480" cy="4960080"/>
          </a:xfrm>
        </p:grpSpPr>
        <p:cxnSp>
          <p:nvCxnSpPr>
            <p:cNvPr id="9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97" name="iSlide"/>
            <p:cNvGrpSpPr/>
            <p:nvPr/>
          </p:nvGrpSpPr>
          <p:grpSpPr>
            <a:xfrm>
              <a:off x="4835880" y="1432800"/>
              <a:ext cx="6684480" cy="604080"/>
              <a:chOff x="4835880" y="1432800"/>
              <a:chExt cx="6684480" cy="604080"/>
            </a:xfrm>
          </p:grpSpPr>
          <p:cxnSp>
            <p:nvCxnSpPr>
              <p:cNvPr id="9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99" name="íS1ïdè"/>
              <p:cNvGrpSpPr/>
              <p:nvPr/>
            </p:nvGrpSpPr>
            <p:grpSpPr>
              <a:xfrm>
                <a:off x="4835880" y="1432800"/>
                <a:ext cx="2304360" cy="604080"/>
                <a:chOff x="4835880" y="1432800"/>
                <a:chExt cx="2304360" cy="604080"/>
              </a:xfrm>
            </p:grpSpPr>
            <p:sp>
              <p:nvSpPr>
                <p:cNvPr id="10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2" name="îṡḻïḓè"/>
            <p:cNvGrpSpPr/>
            <p:nvPr/>
          </p:nvGrpSpPr>
          <p:grpSpPr>
            <a:xfrm>
              <a:off x="4835880" y="2562120"/>
              <a:ext cx="6684480" cy="604080"/>
              <a:chOff x="4835880" y="2562120"/>
              <a:chExt cx="6684480" cy="604080"/>
            </a:xfrm>
          </p:grpSpPr>
          <p:cxnSp>
            <p:nvCxnSpPr>
              <p:cNvPr id="10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04" name="î$ḻïḓê"/>
              <p:cNvGrpSpPr/>
              <p:nvPr/>
            </p:nvGrpSpPr>
            <p:grpSpPr>
              <a:xfrm>
                <a:off x="4835880" y="2562120"/>
                <a:ext cx="2304360" cy="604080"/>
                <a:chOff x="4835880" y="2562120"/>
                <a:chExt cx="2304360" cy="604080"/>
              </a:xfrm>
            </p:grpSpPr>
            <p:sp>
              <p:nvSpPr>
                <p:cNvPr id="10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7" name="ïṥḻíḑé"/>
            <p:cNvGrpSpPr/>
            <p:nvPr/>
          </p:nvGrpSpPr>
          <p:grpSpPr>
            <a:xfrm>
              <a:off x="4835880" y="3691440"/>
              <a:ext cx="6684480" cy="604080"/>
              <a:chOff x="4835880" y="3691440"/>
              <a:chExt cx="6684480" cy="604080"/>
            </a:xfrm>
          </p:grpSpPr>
          <p:cxnSp>
            <p:nvCxnSpPr>
              <p:cNvPr id="10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09" name="ïṡlíḋê"/>
              <p:cNvGrpSpPr/>
              <p:nvPr/>
            </p:nvGrpSpPr>
            <p:grpSpPr>
              <a:xfrm>
                <a:off x="4835880" y="3691440"/>
                <a:ext cx="2304360" cy="604080"/>
                <a:chOff x="4835880" y="3691440"/>
                <a:chExt cx="2304360" cy="604080"/>
              </a:xfrm>
            </p:grpSpPr>
            <p:sp>
              <p:nvSpPr>
                <p:cNvPr id="11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12" name="ïṩḻiḑè"/>
            <p:cNvGrpSpPr/>
            <p:nvPr/>
          </p:nvGrpSpPr>
          <p:grpSpPr>
            <a:xfrm>
              <a:off x="4835880" y="4820760"/>
              <a:ext cx="6684480" cy="604080"/>
              <a:chOff x="4835880" y="4820760"/>
              <a:chExt cx="6684480" cy="604080"/>
            </a:xfrm>
          </p:grpSpPr>
          <p:cxnSp>
            <p:nvCxnSpPr>
              <p:cNvPr id="11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14" name="íŝľíḋê"/>
              <p:cNvGrpSpPr/>
              <p:nvPr/>
            </p:nvGrpSpPr>
            <p:grpSpPr>
              <a:xfrm>
                <a:off x="4835880" y="4820760"/>
                <a:ext cx="2304360" cy="604080"/>
                <a:chOff x="4835880" y="4820760"/>
                <a:chExt cx="2304360" cy="604080"/>
              </a:xfrm>
            </p:grpSpPr>
            <p:sp>
              <p:nvSpPr>
                <p:cNvPr id="11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1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为什么需要进行人力资源管理专业能力培训</a:t>
            </a:r>
            <a:endParaRPr lang="en-US" sz="3600" b="0" strike="noStrike" spc="-1">
              <a:solidFill>
                <a:schemeClr val="dk1"/>
              </a:solidFill>
              <a:latin typeface="Arial"/>
            </a:endParaRPr>
          </a:p>
        </p:txBody>
      </p:sp>
      <p:sp>
        <p:nvSpPr>
          <p:cNvPr id="11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需求提升</a:t>
            </a:r>
            <a:endParaRPr lang="en-US" sz="1400" b="0" strike="noStrike" spc="-1">
              <a:solidFill>
                <a:srgbClr val="000000"/>
              </a:solidFill>
              <a:latin typeface="Arial"/>
            </a:endParaRPr>
          </a:p>
        </p:txBody>
      </p:sp>
      <p:sp>
        <p:nvSpPr>
          <p:cNvPr id="11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社会经济发展</a:t>
            </a:r>
            <a:endParaRPr lang="en-US" sz="1400" b="0" strike="noStrike" spc="-1">
              <a:solidFill>
                <a:srgbClr val="000000"/>
              </a:solidFill>
              <a:latin typeface="Arial"/>
            </a:endParaRPr>
          </a:p>
        </p:txBody>
      </p:sp>
      <p:sp>
        <p:nvSpPr>
          <p:cNvPr id="12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不断提高</a:t>
            </a:r>
            <a:endParaRPr lang="en-US" sz="1400" b="0" strike="noStrike" spc="-1">
              <a:solidFill>
                <a:srgbClr val="000000"/>
              </a:solidFill>
              <a:latin typeface="Arial"/>
            </a:endParaRPr>
          </a:p>
        </p:txBody>
      </p:sp>
      <p:sp>
        <p:nvSpPr>
          <p:cNvPr id="12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专业能力要求</a:t>
            </a:r>
            <a:endParaRPr lang="en-US" sz="1400" b="0" strike="noStrike" spc="-1">
              <a:solidFill>
                <a:srgbClr val="000000"/>
              </a:solidFill>
              <a:latin typeface="Arial"/>
            </a:endParaRPr>
          </a:p>
        </p:txBody>
      </p:sp>
      <p:sp>
        <p:nvSpPr>
          <p:cNvPr id="12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企业要求</a:t>
            </a:r>
            <a:endParaRPr lang="en-US" sz="1400" b="0" strike="noStrike" spc="-1">
              <a:solidFill>
                <a:srgbClr val="000000"/>
              </a:solidFill>
              <a:latin typeface="Arial"/>
            </a:endParaRPr>
          </a:p>
        </p:txBody>
      </p:sp>
      <p:sp>
        <p:nvSpPr>
          <p:cNvPr id="12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竞争力提升</a:t>
            </a:r>
            <a:endParaRPr lang="en-US" sz="1400" b="0" strike="noStrike" spc="-1">
              <a:solidFill>
                <a:srgbClr val="000000"/>
              </a:solidFill>
              <a:latin typeface="Arial"/>
            </a:endParaRPr>
          </a:p>
        </p:txBody>
      </p:sp>
      <p:sp>
        <p:nvSpPr>
          <p:cNvPr id="12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5"/>
                                        </p:tgtEl>
                                        <p:attrNameLst>
                                          <p:attrName>style.visibility</p:attrName>
                                        </p:attrNameLst>
                                      </p:cBhvr>
                                      <p:to>
                                        <p:strVal val="visible"/>
                                      </p:to>
                                    </p:set>
                                    <p:anim calcmode="lin" valueType="num">
                                      <p:cBhvr additive="repl">
                                        <p:cTn id="7" dur="500" fill="hold"/>
                                        <p:tgtEl>
                                          <p:spTgt spid="95"/>
                                        </p:tgtEl>
                                        <p:attrNameLst>
                                          <p:attrName>ppt_x</p:attrName>
                                        </p:attrNameLst>
                                      </p:cBhvr>
                                      <p:tavLst>
                                        <p:tav tm="0">
                                          <p:val>
                                            <p:strVal val="#ppt_x"/>
                                          </p:val>
                                        </p:tav>
                                        <p:tav tm="100000">
                                          <p:val>
                                            <p:strVal val="#ppt_x"/>
                                          </p:val>
                                        </p:tav>
                                      </p:tavLst>
                                    </p:anim>
                                    <p:anim calcmode="lin" valueType="num">
                                      <p:cBhvr additive="repl">
                                        <p:cTn id="8" dur="500" fill="hold"/>
                                        <p:tgtEl>
                                          <p:spTgt spid="9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人力资源管理专业能力培训的目标</a:t>
            </a:r>
            <a:endParaRPr lang="en-US" sz="3600" b="0" strike="noStrike" spc="-1">
              <a:solidFill>
                <a:schemeClr val="dk1"/>
              </a:solidFill>
              <a:latin typeface="Arial"/>
            </a:endParaRPr>
          </a:p>
        </p:txBody>
      </p:sp>
      <p:sp>
        <p:nvSpPr>
          <p:cNvPr id="127"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学科知识、技能等</a:t>
            </a:r>
            <a:endParaRPr lang="en-US" sz="1400" b="0" strike="noStrike" spc="-1">
              <a:solidFill>
                <a:srgbClr val="000000"/>
              </a:solidFill>
              <a:latin typeface="Arial"/>
            </a:endParaRPr>
          </a:p>
        </p:txBody>
      </p:sp>
      <p:sp>
        <p:nvSpPr>
          <p:cNvPr id="128"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提升综合素质</a:t>
            </a:r>
            <a:endParaRPr lang="en-US" sz="2000" b="0" strike="noStrike" spc="-1">
              <a:solidFill>
                <a:srgbClr val="000000"/>
              </a:solidFill>
              <a:latin typeface="Arial"/>
            </a:endParaRPr>
          </a:p>
        </p:txBody>
      </p:sp>
      <p:sp>
        <p:nvSpPr>
          <p:cNvPr id="12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适应市场需求</a:t>
            </a:r>
            <a:endParaRPr lang="en-US" sz="1400" b="0" strike="noStrike" spc="-1">
              <a:solidFill>
                <a:srgbClr val="000000"/>
              </a:solidFill>
              <a:latin typeface="Arial"/>
            </a:endParaRPr>
          </a:p>
        </p:txBody>
      </p:sp>
      <p:sp>
        <p:nvSpPr>
          <p:cNvPr id="13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培养创新意识</a:t>
            </a:r>
            <a:endParaRPr lang="en-US" sz="2000" b="0" strike="noStrike" spc="-1">
              <a:solidFill>
                <a:srgbClr val="000000"/>
              </a:solidFill>
              <a:latin typeface="Arial"/>
            </a:endParaRPr>
          </a:p>
        </p:txBody>
      </p:sp>
      <p:grpSp>
        <p:nvGrpSpPr>
          <p:cNvPr id="136" name="组合 1"/>
          <p:cNvGrpSpPr/>
          <p:nvPr/>
        </p:nvGrpSpPr>
        <p:grpSpPr>
          <a:xfrm>
            <a:off x="7400520" y="1547280"/>
            <a:ext cx="4089960" cy="3641760"/>
            <a:chOff x="7400520" y="1547280"/>
            <a:chExt cx="4089960" cy="3641760"/>
          </a:xfrm>
        </p:grpSpPr>
        <p:sp>
          <p:nvSpPr>
            <p:cNvPr id="137"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8"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39"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40"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141" name="íś1ïḍè"/>
            <p:cNvGrpSpPr/>
            <p:nvPr/>
          </p:nvGrpSpPr>
          <p:grpSpPr>
            <a:xfrm>
              <a:off x="8902800" y="3224880"/>
              <a:ext cx="1090080" cy="699120"/>
              <a:chOff x="8902800" y="3224880"/>
              <a:chExt cx="1090080" cy="699120"/>
            </a:xfrm>
          </p:grpSpPr>
          <p:sp>
            <p:nvSpPr>
              <p:cNvPr id="142"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143"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136"/>
                                        </p:tgtEl>
                                        <p:attrNameLst>
                                          <p:attrName>style.visibility</p:attrName>
                                        </p:attrNameLst>
                                      </p:cBhvr>
                                      <p:to>
                                        <p:strVal val="visible"/>
                                      </p:to>
                                    </p:set>
                                    <p:animEffect transition="in" filter="wipe(down)">
                                      <p:cBhvr additive="repl">
                                        <p:cTn id="7" dur="500"/>
                                        <p:tgtEl>
                                          <p:spTgt spid="1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角色扮演</a:t>
            </a:r>
            <a:endParaRPr lang="en-US" sz="1800" b="0" strike="noStrike" spc="-1">
              <a:solidFill>
                <a:srgbClr val="000000"/>
              </a:solidFill>
              <a:latin typeface="Arial"/>
            </a:endParaRPr>
          </a:p>
        </p:txBody>
      </p:sp>
      <p:sp>
        <p:nvSpPr>
          <p:cNvPr id="146"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模拟实际情景</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应对挑战</a:t>
            </a:r>
            <a:endParaRPr lang="en-US" sz="12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49"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2"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人力资源管理专业能力培训的方法</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课堂教学</a:t>
            </a:r>
            <a:endParaRPr lang="en-US" sz="1800" b="0" strike="noStrike" spc="-1">
              <a:solidFill>
                <a:srgbClr val="000000"/>
              </a:solidFill>
              <a:latin typeface="Arial"/>
            </a:endParaRPr>
          </a:p>
        </p:txBody>
      </p:sp>
      <p:sp>
        <p:nvSpPr>
          <p:cNvPr id="156"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理论培训</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案例分析</a:t>
            </a:r>
            <a:endParaRPr lang="en-US" sz="1200" b="0" strike="noStrike" spc="-1">
              <a:solidFill>
                <a:srgbClr val="000000"/>
              </a:solidFill>
              <a:latin typeface="Arial"/>
            </a:endParaRPr>
          </a:p>
        </p:txBody>
      </p:sp>
      <p:grpSp>
        <p:nvGrpSpPr>
          <p:cNvPr id="157" name="组合 4"/>
          <p:cNvGrpSpPr/>
          <p:nvPr/>
        </p:nvGrpSpPr>
        <p:grpSpPr>
          <a:xfrm>
            <a:off x="3839400" y="2049840"/>
            <a:ext cx="3803400" cy="3803400"/>
            <a:chOff x="3839400" y="2049840"/>
            <a:chExt cx="3803400" cy="3803400"/>
          </a:xfrm>
        </p:grpSpPr>
        <p:sp>
          <p:nvSpPr>
            <p:cNvPr id="158"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59"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0"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1"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2"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163"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164"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165"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166"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167"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wheel(1)">
                                      <p:cBhvr additive="repl">
                                        <p:cTn id="7" dur="2000"/>
                                        <p:tgtEl>
                                          <p:spTgt spid="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8"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fontScale="87500"/>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人力资源管理专业能力培训</a:t>
            </a:r>
            <a:endParaRPr lang="en-US" sz="3600" b="0" strike="noStrike" spc="-1">
              <a:solidFill>
                <a:schemeClr val="dk1"/>
              </a:solidFill>
              <a:latin typeface="Arial"/>
            </a:endParaRPr>
          </a:p>
        </p:txBody>
      </p:sp>
      <p:sp>
        <p:nvSpPr>
          <p:cNvPr id="169"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通过专业能力培训，可以提高从业人员的专业技能水平，进而提升企业的人力资源管理效益。培训是一个不断学习、不断提升的过程，持续的专业培训有助于从业人员适应行业发展的需求，保持竞争力。</a:t>
            </a:r>
            <a:endParaRPr lang="en-US" sz="1600" b="0" strike="noStrike" spc="-1">
              <a:solidFill>
                <a:srgbClr val="000000"/>
              </a:solidFill>
              <a:latin typeface="Arial"/>
            </a:endParaRPr>
          </a:p>
        </p:txBody>
      </p:sp>
      <p:grpSp>
        <p:nvGrpSpPr>
          <p:cNvPr id="170" name="组合 1"/>
          <p:cNvGrpSpPr/>
          <p:nvPr/>
        </p:nvGrpSpPr>
        <p:grpSpPr>
          <a:xfrm>
            <a:off x="3419640" y="1802880"/>
            <a:ext cx="8527320" cy="3303360"/>
            <a:chOff x="3419640" y="1802880"/>
            <a:chExt cx="8527320" cy="3303360"/>
          </a:xfrm>
        </p:grpSpPr>
        <p:grpSp>
          <p:nvGrpSpPr>
            <p:cNvPr id="171" name="íṩlïḑê"/>
            <p:cNvGrpSpPr/>
            <p:nvPr/>
          </p:nvGrpSpPr>
          <p:grpSpPr>
            <a:xfrm>
              <a:off x="3419640" y="3746160"/>
              <a:ext cx="2864880" cy="1360080"/>
              <a:chOff x="3419640" y="3746160"/>
              <a:chExt cx="2864880" cy="1360080"/>
            </a:xfrm>
          </p:grpSpPr>
          <p:sp>
            <p:nvSpPr>
              <p:cNvPr id="172"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173"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174"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75"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76"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7"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178" name="iṧḻídè"/>
            <p:cNvGrpSpPr/>
            <p:nvPr/>
          </p:nvGrpSpPr>
          <p:grpSpPr>
            <a:xfrm>
              <a:off x="9758880" y="2018520"/>
              <a:ext cx="1511640" cy="1511640"/>
              <a:chOff x="9758880" y="2018520"/>
              <a:chExt cx="1511640" cy="1511640"/>
            </a:xfrm>
          </p:grpSpPr>
          <p:sp>
            <p:nvSpPr>
              <p:cNvPr id="179"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181"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3"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70"/>
                                        </p:tgtEl>
                                        <p:attrNameLst>
                                          <p:attrName>style.visibility</p:attrName>
                                        </p:attrNameLst>
                                      </p:cBhvr>
                                      <p:to>
                                        <p:strVal val="visible"/>
                                      </p:to>
                                    </p:set>
                                    <p:animEffect transition="in" filter="fade">
                                      <p:cBhvr additive="repl">
                                        <p:cTn id="7" dur="1000"/>
                                        <p:tgtEl>
                                          <p:spTgt spid="170"/>
                                        </p:tgtEl>
                                      </p:cBhvr>
                                    </p:animEffect>
                                    <p:anim calcmode="lin" valueType="num">
                                      <p:cBhvr additive="repl">
                                        <p:cTn id="8" dur="1000" fill="hold"/>
                                        <p:tgtEl>
                                          <p:spTgt spid="170"/>
                                        </p:tgtEl>
                                        <p:attrNameLst>
                                          <p:attrName>ppt_x</p:attrName>
                                        </p:attrNameLst>
                                      </p:cBhvr>
                                      <p:tavLst>
                                        <p:tav tm="0">
                                          <p:val>
                                            <p:strVal val="#ppt_x"/>
                                          </p:val>
                                        </p:tav>
                                        <p:tav tm="100000">
                                          <p:val>
                                            <p:strVal val="#ppt_x"/>
                                          </p:val>
                                        </p:tav>
                                      </p:tavLst>
                                    </p:anim>
                                    <p:anim calcmode="lin" valueType="num">
                                      <p:cBhvr additive="repl">
                                        <p:cTn id="9" dur="1000" fill="hold"/>
                                        <p:tgtEl>
                                          <p:spTgt spid="17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5"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6"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8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2</a:t>
            </a:r>
            <a:r>
              <a:rPr lang="zh-CN" sz="3600" b="1" strike="noStrike" spc="299">
                <a:solidFill>
                  <a:schemeClr val="accent1"/>
                </a:solidFill>
                <a:latin typeface="Arial"/>
                <a:ea typeface="微软雅黑"/>
              </a:rPr>
              <a:t>章 人力资源管理专业能力培训</a:t>
            </a:r>
            <a:endParaRPr lang="en-US" sz="3600" b="0" strike="noStrike" spc="-1">
              <a:solidFill>
                <a:schemeClr val="dk1"/>
              </a:solidFill>
              <a:latin typeface="Arial"/>
            </a:endParaRPr>
          </a:p>
        </p:txBody>
      </p:sp>
      <p:sp>
        <p:nvSpPr>
          <p:cNvPr id="18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186"/>
                                        </p:tgtEl>
                                        <p:attrNameLst>
                                          <p:attrName>style.visibility</p:attrName>
                                        </p:attrNameLst>
                                      </p:cBhvr>
                                      <p:to>
                                        <p:strVal val="visible"/>
                                      </p:to>
                                    </p:set>
                                    <p:anim calcmode="lin" valueType="num">
                                      <p:cBhvr additive="repl">
                                        <p:cTn id="7" dur="500" fill="hold"/>
                                        <p:tgtEl>
                                          <p:spTgt spid="186"/>
                                        </p:tgtEl>
                                        <p:attrNameLst>
                                          <p:attrName>ppt_x</p:attrName>
                                        </p:attrNameLst>
                                      </p:cBhvr>
                                      <p:tavLst>
                                        <p:tav tm="0">
                                          <p:val>
                                            <p:strVal val="#ppt_x"/>
                                          </p:val>
                                        </p:tav>
                                        <p:tav tm="100000">
                                          <p:val>
                                            <p:strVal val="#ppt_x"/>
                                          </p:val>
                                        </p:tav>
                                      </p:tavLst>
                                    </p:anim>
                                    <p:anim calcmode="lin" valueType="num">
                                      <p:cBhvr additive="repl">
                                        <p:cTn id="8" dur="500" fill="hold"/>
                                        <p:tgtEl>
                                          <p:spTgt spid="186"/>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185"/>
                                        </p:tgtEl>
                                        <p:attrNameLst>
                                          <p:attrName>style.visibility</p:attrName>
                                        </p:attrNameLst>
                                      </p:cBhvr>
                                      <p:to>
                                        <p:strVal val="visible"/>
                                      </p:to>
                                    </p:set>
                                    <p:anim calcmode="lin" valueType="num">
                                      <p:cBhvr additive="repl">
                                        <p:cTn id="13" dur="500" fill="hold"/>
                                        <p:tgtEl>
                                          <p:spTgt spid="185"/>
                                        </p:tgtEl>
                                        <p:attrNameLst>
                                          <p:attrName>ppt_x</p:attrName>
                                        </p:attrNameLst>
                                      </p:cBhvr>
                                      <p:tavLst>
                                        <p:tav tm="0">
                                          <p:val>
                                            <p:strVal val="0-#ppt_w/2"/>
                                          </p:val>
                                        </p:tav>
                                        <p:tav tm="100000">
                                          <p:val>
                                            <p:strVal val="#ppt_x"/>
                                          </p:val>
                                        </p:tav>
                                      </p:tavLst>
                                    </p:anim>
                                    <p:anim calcmode="lin" valueType="num">
                                      <p:cBhvr additive="repl">
                                        <p:cTn id="14" dur="500" fill="hold"/>
                                        <p:tgtEl>
                                          <p:spTgt spid="185"/>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184"/>
                                        </p:tgtEl>
                                        <p:attrNameLst>
                                          <p:attrName>style.visibility</p:attrName>
                                        </p:attrNameLst>
                                      </p:cBhvr>
                                      <p:to>
                                        <p:strVal val="visible"/>
                                      </p:to>
                                    </p:set>
                                    <p:anim calcmode="lin" valueType="num">
                                      <p:cBhvr additive="repl">
                                        <p:cTn id="17" dur="500" fill="hold"/>
                                        <p:tgtEl>
                                          <p:spTgt spid="184"/>
                                        </p:tgtEl>
                                        <p:attrNameLst>
                                          <p:attrName>ppt_x</p:attrName>
                                        </p:attrNameLst>
                                      </p:cBhvr>
                                      <p:tavLst>
                                        <p:tav tm="0">
                                          <p:val>
                                            <p:strVal val="1+#ppt_w/2"/>
                                          </p:val>
                                        </p:tav>
                                        <p:tav tm="100000">
                                          <p:val>
                                            <p:strVal val="#ppt_x"/>
                                          </p:val>
                                        </p:tav>
                                      </p:tavLst>
                                    </p:anim>
                                    <p:anim calcmode="lin" valueType="num">
                                      <p:cBhvr additive="repl">
                                        <p:cTn id="18" dur="500" fill="hold"/>
                                        <p:tgtEl>
                                          <p:spTgt spid="18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0"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招聘管理</a:t>
            </a:r>
            <a:endParaRPr lang="en-US" sz="3600" b="0" strike="noStrike" spc="-1">
              <a:solidFill>
                <a:schemeClr val="dk1"/>
              </a:solidFill>
              <a:latin typeface="Arial"/>
            </a:endParaRPr>
          </a:p>
        </p:txBody>
      </p:sp>
      <p:sp>
        <p:nvSpPr>
          <p:cNvPr id="191"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招聘管理是人力资源管理的重要环节之一，包括招聘流程、招聘渠道和招聘策略。在招聘流程中，需要确定岗位需求、发布招聘信息、筛选简历、面试候选人等步骤。选择合适的招聘渠道和制定有效的招聘策略对于招聘工作的成功至关重要。</a:t>
            </a:r>
            <a:endParaRPr lang="en-US" sz="1600" b="0" strike="noStrike" spc="-1">
              <a:solidFill>
                <a:srgbClr val="000000"/>
              </a:solidFill>
              <a:latin typeface="Arial"/>
            </a:endParaRPr>
          </a:p>
        </p:txBody>
      </p:sp>
      <p:grpSp>
        <p:nvGrpSpPr>
          <p:cNvPr id="192" name="组合 1"/>
          <p:cNvGrpSpPr/>
          <p:nvPr/>
        </p:nvGrpSpPr>
        <p:grpSpPr>
          <a:xfrm>
            <a:off x="3419640" y="1802880"/>
            <a:ext cx="8527320" cy="3303360"/>
            <a:chOff x="3419640" y="1802880"/>
            <a:chExt cx="8527320" cy="3303360"/>
          </a:xfrm>
        </p:grpSpPr>
        <p:grpSp>
          <p:nvGrpSpPr>
            <p:cNvPr id="193" name="íṩlïḑê"/>
            <p:cNvGrpSpPr/>
            <p:nvPr/>
          </p:nvGrpSpPr>
          <p:grpSpPr>
            <a:xfrm>
              <a:off x="3419640" y="3746160"/>
              <a:ext cx="2864880" cy="1360080"/>
              <a:chOff x="3419640" y="3746160"/>
              <a:chExt cx="2864880" cy="1360080"/>
            </a:xfrm>
          </p:grpSpPr>
          <p:sp>
            <p:nvSpPr>
              <p:cNvPr id="194"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195"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196"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97"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98"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9"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200" name="iṧḻídè"/>
            <p:cNvGrpSpPr/>
            <p:nvPr/>
          </p:nvGrpSpPr>
          <p:grpSpPr>
            <a:xfrm>
              <a:off x="9758880" y="2018520"/>
              <a:ext cx="1511640" cy="1511640"/>
              <a:chOff x="9758880" y="2018520"/>
              <a:chExt cx="1511640" cy="1511640"/>
            </a:xfrm>
          </p:grpSpPr>
          <p:sp>
            <p:nvSpPr>
              <p:cNvPr id="201"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203"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05"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92"/>
                                        </p:tgtEl>
                                        <p:attrNameLst>
                                          <p:attrName>style.visibility</p:attrName>
                                        </p:attrNameLst>
                                      </p:cBhvr>
                                      <p:to>
                                        <p:strVal val="visible"/>
                                      </p:to>
                                    </p:set>
                                    <p:animEffect transition="in" filter="fade">
                                      <p:cBhvr additive="repl">
                                        <p:cTn id="7" dur="1000"/>
                                        <p:tgtEl>
                                          <p:spTgt spid="192"/>
                                        </p:tgtEl>
                                      </p:cBhvr>
                                    </p:animEffect>
                                    <p:anim calcmode="lin" valueType="num">
                                      <p:cBhvr additive="repl">
                                        <p:cTn id="8" dur="1000" fill="hold"/>
                                        <p:tgtEl>
                                          <p:spTgt spid="192"/>
                                        </p:tgtEl>
                                        <p:attrNameLst>
                                          <p:attrName>ppt_x</p:attrName>
                                        </p:attrNameLst>
                                      </p:cBhvr>
                                      <p:tavLst>
                                        <p:tav tm="0">
                                          <p:val>
                                            <p:strVal val="#ppt_x"/>
                                          </p:val>
                                        </p:tav>
                                        <p:tav tm="100000">
                                          <p:val>
                                            <p:strVal val="#ppt_x"/>
                                          </p:val>
                                        </p:tav>
                                      </p:tavLst>
                                    </p:anim>
                                    <p:anim calcmode="lin" valueType="num">
                                      <p:cBhvr additive="repl">
                                        <p:cTn id="9" dur="1000" fill="hold"/>
                                        <p:tgtEl>
                                          <p:spTgt spid="19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6" name="组合 5"/>
          <p:cNvGrpSpPr/>
          <p:nvPr/>
        </p:nvGrpSpPr>
        <p:grpSpPr>
          <a:xfrm>
            <a:off x="4655880" y="1123920"/>
            <a:ext cx="6864480" cy="4960080"/>
            <a:chOff x="4655880" y="1123920"/>
            <a:chExt cx="6864480" cy="4960080"/>
          </a:xfrm>
        </p:grpSpPr>
        <p:cxnSp>
          <p:nvCxnSpPr>
            <p:cNvPr id="207"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08" name="iSlide"/>
            <p:cNvGrpSpPr/>
            <p:nvPr/>
          </p:nvGrpSpPr>
          <p:grpSpPr>
            <a:xfrm>
              <a:off x="4835880" y="1432800"/>
              <a:ext cx="6684480" cy="604080"/>
              <a:chOff x="4835880" y="1432800"/>
              <a:chExt cx="6684480" cy="604080"/>
            </a:xfrm>
          </p:grpSpPr>
          <p:cxnSp>
            <p:nvCxnSpPr>
              <p:cNvPr id="209"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10" name="íS1ïdè"/>
              <p:cNvGrpSpPr/>
              <p:nvPr/>
            </p:nvGrpSpPr>
            <p:grpSpPr>
              <a:xfrm>
                <a:off x="4835880" y="1432800"/>
                <a:ext cx="2304360" cy="604080"/>
                <a:chOff x="4835880" y="1432800"/>
                <a:chExt cx="2304360" cy="604080"/>
              </a:xfrm>
            </p:grpSpPr>
            <p:sp>
              <p:nvSpPr>
                <p:cNvPr id="211"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2"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13" name="îṡḻïḓè"/>
            <p:cNvGrpSpPr/>
            <p:nvPr/>
          </p:nvGrpSpPr>
          <p:grpSpPr>
            <a:xfrm>
              <a:off x="4835880" y="2562120"/>
              <a:ext cx="6684480" cy="604080"/>
              <a:chOff x="4835880" y="2562120"/>
              <a:chExt cx="6684480" cy="604080"/>
            </a:xfrm>
          </p:grpSpPr>
          <p:cxnSp>
            <p:nvCxnSpPr>
              <p:cNvPr id="214"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15" name="î$ḻïḓê"/>
              <p:cNvGrpSpPr/>
              <p:nvPr/>
            </p:nvGrpSpPr>
            <p:grpSpPr>
              <a:xfrm>
                <a:off x="4835880" y="2562120"/>
                <a:ext cx="2304360" cy="604080"/>
                <a:chOff x="4835880" y="2562120"/>
                <a:chExt cx="2304360" cy="604080"/>
              </a:xfrm>
            </p:grpSpPr>
            <p:sp>
              <p:nvSpPr>
                <p:cNvPr id="216"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7"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18" name="ïṥḻíḑé"/>
            <p:cNvGrpSpPr/>
            <p:nvPr/>
          </p:nvGrpSpPr>
          <p:grpSpPr>
            <a:xfrm>
              <a:off x="4835880" y="3691440"/>
              <a:ext cx="6684480" cy="604080"/>
              <a:chOff x="4835880" y="3691440"/>
              <a:chExt cx="6684480" cy="604080"/>
            </a:xfrm>
          </p:grpSpPr>
          <p:cxnSp>
            <p:nvCxnSpPr>
              <p:cNvPr id="219"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20" name="ïṡlíḋê"/>
              <p:cNvGrpSpPr/>
              <p:nvPr/>
            </p:nvGrpSpPr>
            <p:grpSpPr>
              <a:xfrm>
                <a:off x="4835880" y="3691440"/>
                <a:ext cx="2304360" cy="604080"/>
                <a:chOff x="4835880" y="3691440"/>
                <a:chExt cx="2304360" cy="604080"/>
              </a:xfrm>
            </p:grpSpPr>
            <p:sp>
              <p:nvSpPr>
                <p:cNvPr id="221"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2"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23" name="ïṩḻiḑè"/>
            <p:cNvGrpSpPr/>
            <p:nvPr/>
          </p:nvGrpSpPr>
          <p:grpSpPr>
            <a:xfrm>
              <a:off x="4835880" y="4820760"/>
              <a:ext cx="6684480" cy="604080"/>
              <a:chOff x="4835880" y="4820760"/>
              <a:chExt cx="6684480" cy="604080"/>
            </a:xfrm>
          </p:grpSpPr>
          <p:cxnSp>
            <p:nvCxnSpPr>
              <p:cNvPr id="224"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25" name="íŝľíḋê"/>
              <p:cNvGrpSpPr/>
              <p:nvPr/>
            </p:nvGrpSpPr>
            <p:grpSpPr>
              <a:xfrm>
                <a:off x="4835880" y="4820760"/>
                <a:ext cx="2304360" cy="604080"/>
                <a:chOff x="4835880" y="4820760"/>
                <a:chExt cx="2304360" cy="604080"/>
              </a:xfrm>
            </p:grpSpPr>
            <p:sp>
              <p:nvSpPr>
                <p:cNvPr id="226"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7"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28"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招聘管理</a:t>
            </a:r>
            <a:endParaRPr lang="en-US" sz="3600" b="0" strike="noStrike" spc="-1">
              <a:solidFill>
                <a:schemeClr val="dk1"/>
              </a:solidFill>
              <a:latin typeface="Arial"/>
            </a:endParaRPr>
          </a:p>
        </p:txBody>
      </p:sp>
      <p:sp>
        <p:nvSpPr>
          <p:cNvPr id="229"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确定需求、发布信息、筛选简历、面试候选人</a:t>
            </a:r>
            <a:endParaRPr lang="en-US" sz="1400" b="0" strike="noStrike" spc="-1">
              <a:solidFill>
                <a:srgbClr val="000000"/>
              </a:solidFill>
              <a:latin typeface="Arial"/>
            </a:endParaRPr>
          </a:p>
        </p:txBody>
      </p:sp>
      <p:sp>
        <p:nvSpPr>
          <p:cNvPr id="230"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招聘流程</a:t>
            </a:r>
            <a:endParaRPr lang="en-US" sz="1400" b="0" strike="noStrike" spc="-1">
              <a:solidFill>
                <a:srgbClr val="000000"/>
              </a:solidFill>
              <a:latin typeface="Arial"/>
            </a:endParaRPr>
          </a:p>
        </p:txBody>
      </p:sp>
      <p:sp>
        <p:nvSpPr>
          <p:cNvPr id="231"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校园招聘、社交媒体、招聘网站</a:t>
            </a:r>
            <a:endParaRPr lang="en-US" sz="1400" b="0" strike="noStrike" spc="-1">
              <a:solidFill>
                <a:srgbClr val="000000"/>
              </a:solidFill>
              <a:latin typeface="Arial"/>
            </a:endParaRPr>
          </a:p>
        </p:txBody>
      </p:sp>
      <p:sp>
        <p:nvSpPr>
          <p:cNvPr id="232"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招聘渠道</a:t>
            </a:r>
            <a:endParaRPr lang="en-US" sz="1400" b="0" strike="noStrike" spc="-1">
              <a:solidFill>
                <a:srgbClr val="000000"/>
              </a:solidFill>
              <a:latin typeface="Arial"/>
            </a:endParaRPr>
          </a:p>
        </p:txBody>
      </p:sp>
      <p:sp>
        <p:nvSpPr>
          <p:cNvPr id="233"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定向招聘、全面招聘、内部推荐</a:t>
            </a:r>
            <a:endParaRPr lang="en-US" sz="1400" b="0" strike="noStrike" spc="-1">
              <a:solidFill>
                <a:srgbClr val="000000"/>
              </a:solidFill>
              <a:latin typeface="Arial"/>
            </a:endParaRPr>
          </a:p>
        </p:txBody>
      </p:sp>
      <p:sp>
        <p:nvSpPr>
          <p:cNvPr id="234"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招聘策略</a:t>
            </a:r>
            <a:endParaRPr lang="en-US" sz="1400" b="0" strike="noStrike" spc="-1">
              <a:solidFill>
                <a:srgbClr val="000000"/>
              </a:solidFill>
              <a:latin typeface="Arial"/>
            </a:endParaRPr>
          </a:p>
        </p:txBody>
      </p:sp>
      <p:sp>
        <p:nvSpPr>
          <p:cNvPr id="235"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36"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06"/>
                                        </p:tgtEl>
                                        <p:attrNameLst>
                                          <p:attrName>style.visibility</p:attrName>
                                        </p:attrNameLst>
                                      </p:cBhvr>
                                      <p:to>
                                        <p:strVal val="visible"/>
                                      </p:to>
                                    </p:set>
                                    <p:anim calcmode="lin" valueType="num">
                                      <p:cBhvr additive="repl">
                                        <p:cTn id="7" dur="500" fill="hold"/>
                                        <p:tgtEl>
                                          <p:spTgt spid="206"/>
                                        </p:tgtEl>
                                        <p:attrNameLst>
                                          <p:attrName>ppt_x</p:attrName>
                                        </p:attrNameLst>
                                      </p:cBhvr>
                                      <p:tavLst>
                                        <p:tav tm="0">
                                          <p:val>
                                            <p:strVal val="#ppt_x"/>
                                          </p:val>
                                        </p:tav>
                                        <p:tav tm="100000">
                                          <p:val>
                                            <p:strVal val="#ppt_x"/>
                                          </p:val>
                                        </p:tav>
                                      </p:tavLst>
                                    </p:anim>
                                    <p:anim calcmode="lin" valueType="num">
                                      <p:cBhvr additive="repl">
                                        <p:cTn id="8" dur="500" fill="hold"/>
                                        <p:tgtEl>
                                          <p:spTgt spid="20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7" name="组合 12"/>
          <p:cNvGrpSpPr/>
          <p:nvPr/>
        </p:nvGrpSpPr>
        <p:grpSpPr>
          <a:xfrm>
            <a:off x="-720" y="396720"/>
            <a:ext cx="12191760" cy="1449720"/>
            <a:chOff x="-720" y="396720"/>
            <a:chExt cx="12191760" cy="1449720"/>
          </a:xfrm>
        </p:grpSpPr>
        <p:sp>
          <p:nvSpPr>
            <p:cNvPr id="238"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39"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240"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241"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2"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培训管理</a:t>
            </a:r>
            <a:endParaRPr lang="en-US" sz="2200" b="0" strike="noStrike" spc="-1">
              <a:solidFill>
                <a:srgbClr val="000000"/>
              </a:solidFill>
              <a:latin typeface="Arial"/>
            </a:endParaRPr>
          </a:p>
        </p:txBody>
      </p:sp>
      <p:sp>
        <p:nvSpPr>
          <p:cNvPr id="243"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培训管理是提升员工综合能力的重要手段，包括培训需求分析、培训计划制定和培训评估。通过分析员工的培训需求，制定个性化的培训计划，并评估培训效果，以提高员工的工作绩效和满意度。</a:t>
            </a:r>
            <a:endParaRPr lang="en-US" sz="1400" b="0" strike="noStrike" spc="-1">
              <a:solidFill>
                <a:srgbClr val="000000"/>
              </a:solidFill>
              <a:latin typeface="Arial"/>
            </a:endParaRPr>
          </a:p>
        </p:txBody>
      </p:sp>
      <p:sp>
        <p:nvSpPr>
          <p:cNvPr id="244"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37"/>
                                        </p:tgtEl>
                                        <p:attrNameLst>
                                          <p:attrName>style.visibility</p:attrName>
                                        </p:attrNameLst>
                                      </p:cBhvr>
                                      <p:to>
                                        <p:strVal val="visible"/>
                                      </p:to>
                                    </p:set>
                                    <p:animEffect transition="in" filter="fade">
                                      <p:cBhvr additive="repl">
                                        <p:cTn id="7" dur="500"/>
                                        <p:tgtEl>
                                          <p:spTgt spid="2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45" name="组合 5"/>
          <p:cNvGrpSpPr/>
          <p:nvPr/>
        </p:nvGrpSpPr>
        <p:grpSpPr>
          <a:xfrm>
            <a:off x="4655880" y="1123920"/>
            <a:ext cx="6864480" cy="4960080"/>
            <a:chOff x="4655880" y="1123920"/>
            <a:chExt cx="6864480" cy="4960080"/>
          </a:xfrm>
        </p:grpSpPr>
        <p:cxnSp>
          <p:nvCxnSpPr>
            <p:cNvPr id="24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47" name="iSlide"/>
            <p:cNvGrpSpPr/>
            <p:nvPr/>
          </p:nvGrpSpPr>
          <p:grpSpPr>
            <a:xfrm>
              <a:off x="4835880" y="1432800"/>
              <a:ext cx="6684480" cy="604080"/>
              <a:chOff x="4835880" y="1432800"/>
              <a:chExt cx="6684480" cy="604080"/>
            </a:xfrm>
          </p:grpSpPr>
          <p:cxnSp>
            <p:nvCxnSpPr>
              <p:cNvPr id="24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49" name="íS1ïdè"/>
              <p:cNvGrpSpPr/>
              <p:nvPr/>
            </p:nvGrpSpPr>
            <p:grpSpPr>
              <a:xfrm>
                <a:off x="4835880" y="1432800"/>
                <a:ext cx="2304360" cy="604080"/>
                <a:chOff x="4835880" y="1432800"/>
                <a:chExt cx="2304360" cy="604080"/>
              </a:xfrm>
            </p:grpSpPr>
            <p:sp>
              <p:nvSpPr>
                <p:cNvPr id="25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52" name="îṡḻïḓè"/>
            <p:cNvGrpSpPr/>
            <p:nvPr/>
          </p:nvGrpSpPr>
          <p:grpSpPr>
            <a:xfrm>
              <a:off x="4835880" y="2562120"/>
              <a:ext cx="6684480" cy="604080"/>
              <a:chOff x="4835880" y="2562120"/>
              <a:chExt cx="6684480" cy="604080"/>
            </a:xfrm>
          </p:grpSpPr>
          <p:cxnSp>
            <p:nvCxnSpPr>
              <p:cNvPr id="25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54" name="î$ḻïḓê"/>
              <p:cNvGrpSpPr/>
              <p:nvPr/>
            </p:nvGrpSpPr>
            <p:grpSpPr>
              <a:xfrm>
                <a:off x="4835880" y="2562120"/>
                <a:ext cx="2304360" cy="604080"/>
                <a:chOff x="4835880" y="2562120"/>
                <a:chExt cx="2304360" cy="604080"/>
              </a:xfrm>
            </p:grpSpPr>
            <p:sp>
              <p:nvSpPr>
                <p:cNvPr id="25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57" name="ïṥḻíḑé"/>
            <p:cNvGrpSpPr/>
            <p:nvPr/>
          </p:nvGrpSpPr>
          <p:grpSpPr>
            <a:xfrm>
              <a:off x="4835880" y="3691440"/>
              <a:ext cx="6684480" cy="604080"/>
              <a:chOff x="4835880" y="3691440"/>
              <a:chExt cx="6684480" cy="604080"/>
            </a:xfrm>
          </p:grpSpPr>
          <p:cxnSp>
            <p:nvCxnSpPr>
              <p:cNvPr id="25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59" name="ïṡlíḋê"/>
              <p:cNvGrpSpPr/>
              <p:nvPr/>
            </p:nvGrpSpPr>
            <p:grpSpPr>
              <a:xfrm>
                <a:off x="4835880" y="3691440"/>
                <a:ext cx="2304360" cy="604080"/>
                <a:chOff x="4835880" y="3691440"/>
                <a:chExt cx="2304360" cy="604080"/>
              </a:xfrm>
            </p:grpSpPr>
            <p:sp>
              <p:nvSpPr>
                <p:cNvPr id="26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62" name="ïṩḻiḑè"/>
            <p:cNvGrpSpPr/>
            <p:nvPr/>
          </p:nvGrpSpPr>
          <p:grpSpPr>
            <a:xfrm>
              <a:off x="4835880" y="4820760"/>
              <a:ext cx="6684480" cy="604080"/>
              <a:chOff x="4835880" y="4820760"/>
              <a:chExt cx="6684480" cy="604080"/>
            </a:xfrm>
          </p:grpSpPr>
          <p:cxnSp>
            <p:nvCxnSpPr>
              <p:cNvPr id="26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64" name="íŝľíḋê"/>
              <p:cNvGrpSpPr/>
              <p:nvPr/>
            </p:nvGrpSpPr>
            <p:grpSpPr>
              <a:xfrm>
                <a:off x="4835880" y="4820760"/>
                <a:ext cx="2304360" cy="604080"/>
                <a:chOff x="4835880" y="4820760"/>
                <a:chExt cx="2304360" cy="604080"/>
              </a:xfrm>
            </p:grpSpPr>
            <p:sp>
              <p:nvSpPr>
                <p:cNvPr id="26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6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培训管理</a:t>
            </a:r>
            <a:endParaRPr lang="en-US" sz="3600" b="0" strike="noStrike" spc="-1">
              <a:solidFill>
                <a:schemeClr val="dk1"/>
              </a:solidFill>
              <a:latin typeface="Arial"/>
            </a:endParaRPr>
          </a:p>
        </p:txBody>
      </p:sp>
      <p:sp>
        <p:nvSpPr>
          <p:cNvPr id="26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员工技能缺口、岗位需求</a:t>
            </a:r>
            <a:endParaRPr lang="en-US" sz="1400" b="0" strike="noStrike" spc="-1">
              <a:solidFill>
                <a:srgbClr val="000000"/>
              </a:solidFill>
              <a:latin typeface="Arial"/>
            </a:endParaRPr>
          </a:p>
        </p:txBody>
      </p:sp>
      <p:sp>
        <p:nvSpPr>
          <p:cNvPr id="26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培训需求分析</a:t>
            </a:r>
            <a:endParaRPr lang="en-US" sz="1400" b="0" strike="noStrike" spc="-1">
              <a:solidFill>
                <a:srgbClr val="000000"/>
              </a:solidFill>
              <a:latin typeface="Arial"/>
            </a:endParaRPr>
          </a:p>
        </p:txBody>
      </p:sp>
      <p:sp>
        <p:nvSpPr>
          <p:cNvPr id="27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目标设定、培训内容、培训方式</a:t>
            </a:r>
            <a:endParaRPr lang="en-US" sz="1400" b="0" strike="noStrike" spc="-1">
              <a:solidFill>
                <a:srgbClr val="000000"/>
              </a:solidFill>
              <a:latin typeface="Arial"/>
            </a:endParaRPr>
          </a:p>
        </p:txBody>
      </p:sp>
      <p:sp>
        <p:nvSpPr>
          <p:cNvPr id="27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培训计划制定</a:t>
            </a:r>
            <a:endParaRPr lang="en-US" sz="1400" b="0" strike="noStrike" spc="-1">
              <a:solidFill>
                <a:srgbClr val="000000"/>
              </a:solidFill>
              <a:latin typeface="Arial"/>
            </a:endParaRPr>
          </a:p>
        </p:txBody>
      </p:sp>
      <p:sp>
        <p:nvSpPr>
          <p:cNvPr id="27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效果评估、反馈收集</a:t>
            </a:r>
            <a:endParaRPr lang="en-US" sz="1400" b="0" strike="noStrike" spc="-1">
              <a:solidFill>
                <a:srgbClr val="000000"/>
              </a:solidFill>
              <a:latin typeface="Arial"/>
            </a:endParaRPr>
          </a:p>
        </p:txBody>
      </p:sp>
      <p:sp>
        <p:nvSpPr>
          <p:cNvPr id="27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培训评估</a:t>
            </a:r>
            <a:endParaRPr lang="en-US" sz="1400" b="0" strike="noStrike" spc="-1">
              <a:solidFill>
                <a:srgbClr val="000000"/>
              </a:solidFill>
              <a:latin typeface="Arial"/>
            </a:endParaRPr>
          </a:p>
        </p:txBody>
      </p:sp>
      <p:sp>
        <p:nvSpPr>
          <p:cNvPr id="27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7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45"/>
                                        </p:tgtEl>
                                        <p:attrNameLst>
                                          <p:attrName>style.visibility</p:attrName>
                                        </p:attrNameLst>
                                      </p:cBhvr>
                                      <p:to>
                                        <p:strVal val="visible"/>
                                      </p:to>
                                    </p:set>
                                    <p:anim calcmode="lin" valueType="num">
                                      <p:cBhvr additive="repl">
                                        <p:cTn id="7" dur="500" fill="hold"/>
                                        <p:tgtEl>
                                          <p:spTgt spid="245"/>
                                        </p:tgtEl>
                                        <p:attrNameLst>
                                          <p:attrName>ppt_x</p:attrName>
                                        </p:attrNameLst>
                                      </p:cBhvr>
                                      <p:tavLst>
                                        <p:tav tm="0">
                                          <p:val>
                                            <p:strVal val="#ppt_x"/>
                                          </p:val>
                                        </p:tav>
                                        <p:tav tm="100000">
                                          <p:val>
                                            <p:strVal val="#ppt_x"/>
                                          </p:val>
                                        </p:tav>
                                      </p:tavLst>
                                    </p:anim>
                                    <p:anim calcmode="lin" valueType="num">
                                      <p:cBhvr additive="repl">
                                        <p:cTn id="8" dur="500" fill="hold"/>
                                        <p:tgtEl>
                                          <p:spTgt spid="24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6" name="组合 5"/>
          <p:cNvGrpSpPr/>
          <p:nvPr/>
        </p:nvGrpSpPr>
        <p:grpSpPr>
          <a:xfrm>
            <a:off x="4655880" y="1123920"/>
            <a:ext cx="6864480" cy="4960080"/>
            <a:chOff x="4655880" y="1123920"/>
            <a:chExt cx="6864480" cy="4960080"/>
          </a:xfrm>
        </p:grpSpPr>
        <p:cxnSp>
          <p:nvCxnSpPr>
            <p:cNvPr id="277"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78" name="iSlide"/>
            <p:cNvGrpSpPr/>
            <p:nvPr/>
          </p:nvGrpSpPr>
          <p:grpSpPr>
            <a:xfrm>
              <a:off x="4835880" y="1432800"/>
              <a:ext cx="6684480" cy="604080"/>
              <a:chOff x="4835880" y="1432800"/>
              <a:chExt cx="6684480" cy="604080"/>
            </a:xfrm>
          </p:grpSpPr>
          <p:cxnSp>
            <p:nvCxnSpPr>
              <p:cNvPr id="279"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80" name="íS1ïdè"/>
              <p:cNvGrpSpPr/>
              <p:nvPr/>
            </p:nvGrpSpPr>
            <p:grpSpPr>
              <a:xfrm>
                <a:off x="4835880" y="1432800"/>
                <a:ext cx="2304360" cy="604080"/>
                <a:chOff x="4835880" y="1432800"/>
                <a:chExt cx="2304360" cy="604080"/>
              </a:xfrm>
            </p:grpSpPr>
            <p:sp>
              <p:nvSpPr>
                <p:cNvPr id="281"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2"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83" name="îṡḻïḓè"/>
            <p:cNvGrpSpPr/>
            <p:nvPr/>
          </p:nvGrpSpPr>
          <p:grpSpPr>
            <a:xfrm>
              <a:off x="4835880" y="2562120"/>
              <a:ext cx="6684480" cy="604080"/>
              <a:chOff x="4835880" y="2562120"/>
              <a:chExt cx="6684480" cy="604080"/>
            </a:xfrm>
          </p:grpSpPr>
          <p:cxnSp>
            <p:nvCxnSpPr>
              <p:cNvPr id="284"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85" name="î$ḻïḓê"/>
              <p:cNvGrpSpPr/>
              <p:nvPr/>
            </p:nvGrpSpPr>
            <p:grpSpPr>
              <a:xfrm>
                <a:off x="4835880" y="2562120"/>
                <a:ext cx="2304360" cy="604080"/>
                <a:chOff x="4835880" y="2562120"/>
                <a:chExt cx="2304360" cy="604080"/>
              </a:xfrm>
            </p:grpSpPr>
            <p:sp>
              <p:nvSpPr>
                <p:cNvPr id="286"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7"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88" name="ïṥḻíḑé"/>
            <p:cNvGrpSpPr/>
            <p:nvPr/>
          </p:nvGrpSpPr>
          <p:grpSpPr>
            <a:xfrm>
              <a:off x="4835880" y="3691440"/>
              <a:ext cx="6684480" cy="604080"/>
              <a:chOff x="4835880" y="3691440"/>
              <a:chExt cx="6684480" cy="604080"/>
            </a:xfrm>
          </p:grpSpPr>
          <p:cxnSp>
            <p:nvCxnSpPr>
              <p:cNvPr id="289"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90" name="ïṡlíḋê"/>
              <p:cNvGrpSpPr/>
              <p:nvPr/>
            </p:nvGrpSpPr>
            <p:grpSpPr>
              <a:xfrm>
                <a:off x="4835880" y="3691440"/>
                <a:ext cx="2304360" cy="604080"/>
                <a:chOff x="4835880" y="3691440"/>
                <a:chExt cx="2304360" cy="604080"/>
              </a:xfrm>
            </p:grpSpPr>
            <p:sp>
              <p:nvSpPr>
                <p:cNvPr id="291"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2"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93" name="ïṩḻiḑè"/>
            <p:cNvGrpSpPr/>
            <p:nvPr/>
          </p:nvGrpSpPr>
          <p:grpSpPr>
            <a:xfrm>
              <a:off x="4835880" y="4820760"/>
              <a:ext cx="6684480" cy="604080"/>
              <a:chOff x="4835880" y="4820760"/>
              <a:chExt cx="6684480" cy="604080"/>
            </a:xfrm>
          </p:grpSpPr>
          <p:cxnSp>
            <p:nvCxnSpPr>
              <p:cNvPr id="294"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95" name="íŝľíḋê"/>
              <p:cNvGrpSpPr/>
              <p:nvPr/>
            </p:nvGrpSpPr>
            <p:grpSpPr>
              <a:xfrm>
                <a:off x="4835880" y="4820760"/>
                <a:ext cx="2304360" cy="604080"/>
                <a:chOff x="4835880" y="4820760"/>
                <a:chExt cx="2304360" cy="604080"/>
              </a:xfrm>
            </p:grpSpPr>
            <p:sp>
              <p:nvSpPr>
                <p:cNvPr id="296"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7"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98"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绩效管理</a:t>
            </a:r>
            <a:endParaRPr lang="en-US" sz="3600" b="0" strike="noStrike" spc="-1">
              <a:solidFill>
                <a:schemeClr val="dk1"/>
              </a:solidFill>
              <a:latin typeface="Arial"/>
            </a:endParaRPr>
          </a:p>
        </p:txBody>
      </p:sp>
      <p:sp>
        <p:nvSpPr>
          <p:cNvPr id="299"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360</a:t>
            </a:r>
            <a:r>
              <a:rPr lang="zh-CN" sz="1400" b="0" strike="noStrike" spc="-1">
                <a:solidFill>
                  <a:schemeClr val="dk1">
                    <a:lumMod val="85000"/>
                    <a:lumOff val="15000"/>
                  </a:schemeClr>
                </a:solidFill>
                <a:latin typeface="微软雅黑"/>
                <a:ea typeface="微软雅黑"/>
              </a:rPr>
              <a:t>度评价、绩效考核</a:t>
            </a:r>
            <a:endParaRPr lang="en-US" sz="1400" b="0" strike="noStrike" spc="-1">
              <a:solidFill>
                <a:srgbClr val="000000"/>
              </a:solidFill>
              <a:latin typeface="Arial"/>
            </a:endParaRPr>
          </a:p>
        </p:txBody>
      </p:sp>
      <p:sp>
        <p:nvSpPr>
          <p:cNvPr id="300"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绩效评价方法</a:t>
            </a:r>
            <a:endParaRPr lang="en-US" sz="1400" b="0" strike="noStrike" spc="-1">
              <a:solidFill>
                <a:srgbClr val="000000"/>
              </a:solidFill>
              <a:latin typeface="Arial"/>
            </a:endParaRPr>
          </a:p>
        </p:txBody>
      </p:sp>
      <p:sp>
        <p:nvSpPr>
          <p:cNvPr id="301"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目标设定、绩效评定、反馈沟通</a:t>
            </a:r>
            <a:endParaRPr lang="en-US" sz="1400" b="0" strike="noStrike" spc="-1">
              <a:solidFill>
                <a:srgbClr val="000000"/>
              </a:solidFill>
              <a:latin typeface="Arial"/>
            </a:endParaRPr>
          </a:p>
        </p:txBody>
      </p:sp>
      <p:sp>
        <p:nvSpPr>
          <p:cNvPr id="302"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绩效管理流程</a:t>
            </a:r>
            <a:endParaRPr lang="en-US" sz="1400" b="0" strike="noStrike" spc="-1">
              <a:solidFill>
                <a:srgbClr val="000000"/>
              </a:solidFill>
              <a:latin typeface="Arial"/>
            </a:endParaRPr>
          </a:p>
        </p:txBody>
      </p:sp>
      <p:sp>
        <p:nvSpPr>
          <p:cNvPr id="303"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薪酬激励、晋升机制</a:t>
            </a:r>
            <a:endParaRPr lang="en-US" sz="1400" b="0" strike="noStrike" spc="-1">
              <a:solidFill>
                <a:srgbClr val="000000"/>
              </a:solidFill>
              <a:latin typeface="Arial"/>
            </a:endParaRPr>
          </a:p>
        </p:txBody>
      </p:sp>
      <p:sp>
        <p:nvSpPr>
          <p:cNvPr id="304"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绩效激励机制</a:t>
            </a:r>
            <a:endParaRPr lang="en-US" sz="1400" b="0" strike="noStrike" spc="-1">
              <a:solidFill>
                <a:srgbClr val="000000"/>
              </a:solidFill>
              <a:latin typeface="Arial"/>
            </a:endParaRPr>
          </a:p>
        </p:txBody>
      </p:sp>
      <p:sp>
        <p:nvSpPr>
          <p:cNvPr id="305"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06"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76"/>
                                        </p:tgtEl>
                                        <p:attrNameLst>
                                          <p:attrName>style.visibility</p:attrName>
                                        </p:attrNameLst>
                                      </p:cBhvr>
                                      <p:to>
                                        <p:strVal val="visible"/>
                                      </p:to>
                                    </p:set>
                                    <p:anim calcmode="lin" valueType="num">
                                      <p:cBhvr additive="repl">
                                        <p:cTn id="7" dur="500" fill="hold"/>
                                        <p:tgtEl>
                                          <p:spTgt spid="276"/>
                                        </p:tgtEl>
                                        <p:attrNameLst>
                                          <p:attrName>ppt_x</p:attrName>
                                        </p:attrNameLst>
                                      </p:cBhvr>
                                      <p:tavLst>
                                        <p:tav tm="0">
                                          <p:val>
                                            <p:strVal val="#ppt_x"/>
                                          </p:val>
                                        </p:tav>
                                        <p:tav tm="100000">
                                          <p:val>
                                            <p:strVal val="#ppt_x"/>
                                          </p:val>
                                        </p:tav>
                                      </p:tavLst>
                                    </p:anim>
                                    <p:anim calcmode="lin" valueType="num">
                                      <p:cBhvr additive="repl">
                                        <p:cTn id="8" dur="500" fill="hold"/>
                                        <p:tgtEl>
                                          <p:spTgt spid="27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07" name="组合 12"/>
          <p:cNvGrpSpPr/>
          <p:nvPr/>
        </p:nvGrpSpPr>
        <p:grpSpPr>
          <a:xfrm>
            <a:off x="-720" y="396720"/>
            <a:ext cx="12191760" cy="1449720"/>
            <a:chOff x="-720" y="396720"/>
            <a:chExt cx="12191760" cy="1449720"/>
          </a:xfrm>
        </p:grpSpPr>
        <p:sp>
          <p:nvSpPr>
            <p:cNvPr id="308"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9"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310"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311"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2"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福利管理</a:t>
            </a:r>
            <a:endParaRPr lang="en-US" sz="2200" b="0" strike="noStrike" spc="-1">
              <a:solidFill>
                <a:srgbClr val="000000"/>
              </a:solidFill>
              <a:latin typeface="Arial"/>
            </a:endParaRPr>
          </a:p>
        </p:txBody>
      </p:sp>
      <p:sp>
        <p:nvSpPr>
          <p:cNvPr id="313"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福利管理是提高员工满意度和忠诚度的重要手段，包括员工福利政策、福利发放流程和福利调查分析。制定多样化的福利政策，优化福利发放流程，并根据员工需求进行福利调查分析，以增强员工对企业的认同感。</a:t>
            </a:r>
            <a:endParaRPr lang="en-US" sz="1400" b="0" strike="noStrike" spc="-1">
              <a:solidFill>
                <a:srgbClr val="000000"/>
              </a:solidFill>
              <a:latin typeface="Arial"/>
            </a:endParaRPr>
          </a:p>
        </p:txBody>
      </p:sp>
      <p:sp>
        <p:nvSpPr>
          <p:cNvPr id="314"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07"/>
                                        </p:tgtEl>
                                        <p:attrNameLst>
                                          <p:attrName>style.visibility</p:attrName>
                                        </p:attrNameLst>
                                      </p:cBhvr>
                                      <p:to>
                                        <p:strVal val="visible"/>
                                      </p:to>
                                    </p:set>
                                    <p:animEffect transition="in" filter="fade">
                                      <p:cBhvr additive="repl">
                                        <p:cTn id="7" dur="500"/>
                                        <p:tgtEl>
                                          <p:spTgt spid="3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15" name="组合 5"/>
          <p:cNvGrpSpPr/>
          <p:nvPr/>
        </p:nvGrpSpPr>
        <p:grpSpPr>
          <a:xfrm>
            <a:off x="4655880" y="1123920"/>
            <a:ext cx="6864480" cy="4960080"/>
            <a:chOff x="4655880" y="1123920"/>
            <a:chExt cx="6864480" cy="4960080"/>
          </a:xfrm>
        </p:grpSpPr>
        <p:cxnSp>
          <p:nvCxnSpPr>
            <p:cNvPr id="31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317" name="iSlide"/>
            <p:cNvGrpSpPr/>
            <p:nvPr/>
          </p:nvGrpSpPr>
          <p:grpSpPr>
            <a:xfrm>
              <a:off x="4835880" y="1432800"/>
              <a:ext cx="6684480" cy="604080"/>
              <a:chOff x="4835880" y="1432800"/>
              <a:chExt cx="6684480" cy="604080"/>
            </a:xfrm>
          </p:grpSpPr>
          <p:cxnSp>
            <p:nvCxnSpPr>
              <p:cNvPr id="31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319" name="íS1ïdè"/>
              <p:cNvGrpSpPr/>
              <p:nvPr/>
            </p:nvGrpSpPr>
            <p:grpSpPr>
              <a:xfrm>
                <a:off x="4835880" y="1432800"/>
                <a:ext cx="2304360" cy="604080"/>
                <a:chOff x="4835880" y="1432800"/>
                <a:chExt cx="2304360" cy="604080"/>
              </a:xfrm>
            </p:grpSpPr>
            <p:sp>
              <p:nvSpPr>
                <p:cNvPr id="32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22" name="îṡḻïḓè"/>
            <p:cNvGrpSpPr/>
            <p:nvPr/>
          </p:nvGrpSpPr>
          <p:grpSpPr>
            <a:xfrm>
              <a:off x="4835880" y="2562120"/>
              <a:ext cx="6684480" cy="604080"/>
              <a:chOff x="4835880" y="2562120"/>
              <a:chExt cx="6684480" cy="604080"/>
            </a:xfrm>
          </p:grpSpPr>
          <p:cxnSp>
            <p:nvCxnSpPr>
              <p:cNvPr id="32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324" name="î$ḻïḓê"/>
              <p:cNvGrpSpPr/>
              <p:nvPr/>
            </p:nvGrpSpPr>
            <p:grpSpPr>
              <a:xfrm>
                <a:off x="4835880" y="2562120"/>
                <a:ext cx="2304360" cy="604080"/>
                <a:chOff x="4835880" y="2562120"/>
                <a:chExt cx="2304360" cy="604080"/>
              </a:xfrm>
            </p:grpSpPr>
            <p:sp>
              <p:nvSpPr>
                <p:cNvPr id="32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27" name="ïṥḻíḑé"/>
            <p:cNvGrpSpPr/>
            <p:nvPr/>
          </p:nvGrpSpPr>
          <p:grpSpPr>
            <a:xfrm>
              <a:off x="4835880" y="3691440"/>
              <a:ext cx="6684480" cy="604080"/>
              <a:chOff x="4835880" y="3691440"/>
              <a:chExt cx="6684480" cy="604080"/>
            </a:xfrm>
          </p:grpSpPr>
          <p:cxnSp>
            <p:nvCxnSpPr>
              <p:cNvPr id="32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329" name="ïṡlíḋê"/>
              <p:cNvGrpSpPr/>
              <p:nvPr/>
            </p:nvGrpSpPr>
            <p:grpSpPr>
              <a:xfrm>
                <a:off x="4835880" y="3691440"/>
                <a:ext cx="2304360" cy="604080"/>
                <a:chOff x="4835880" y="3691440"/>
                <a:chExt cx="2304360" cy="604080"/>
              </a:xfrm>
            </p:grpSpPr>
            <p:sp>
              <p:nvSpPr>
                <p:cNvPr id="33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3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32" name="ïṩḻiḑè"/>
            <p:cNvGrpSpPr/>
            <p:nvPr/>
          </p:nvGrpSpPr>
          <p:grpSpPr>
            <a:xfrm>
              <a:off x="4835880" y="4820760"/>
              <a:ext cx="6684480" cy="604080"/>
              <a:chOff x="4835880" y="4820760"/>
              <a:chExt cx="6684480" cy="604080"/>
            </a:xfrm>
          </p:grpSpPr>
          <p:cxnSp>
            <p:nvCxnSpPr>
              <p:cNvPr id="33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334" name="íŝľíḋê"/>
              <p:cNvGrpSpPr/>
              <p:nvPr/>
            </p:nvGrpSpPr>
            <p:grpSpPr>
              <a:xfrm>
                <a:off x="4835880" y="4820760"/>
                <a:ext cx="2304360" cy="604080"/>
                <a:chOff x="4835880" y="4820760"/>
                <a:chExt cx="2304360" cy="604080"/>
              </a:xfrm>
            </p:grpSpPr>
            <p:sp>
              <p:nvSpPr>
                <p:cNvPr id="33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3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33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福利管理</a:t>
            </a:r>
            <a:endParaRPr lang="en-US" sz="3600" b="0" strike="noStrike" spc="-1">
              <a:solidFill>
                <a:schemeClr val="dk1"/>
              </a:solidFill>
              <a:latin typeface="Arial"/>
            </a:endParaRPr>
          </a:p>
        </p:txBody>
      </p:sp>
      <p:sp>
        <p:nvSpPr>
          <p:cNvPr id="33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健康保险、带薪休假</a:t>
            </a:r>
            <a:endParaRPr lang="en-US" sz="1400" b="0" strike="noStrike" spc="-1">
              <a:solidFill>
                <a:srgbClr val="000000"/>
              </a:solidFill>
              <a:latin typeface="Arial"/>
            </a:endParaRPr>
          </a:p>
        </p:txBody>
      </p:sp>
      <p:sp>
        <p:nvSpPr>
          <p:cNvPr id="33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员工福利政策</a:t>
            </a:r>
            <a:endParaRPr lang="en-US" sz="1400" b="0" strike="noStrike" spc="-1">
              <a:solidFill>
                <a:srgbClr val="000000"/>
              </a:solidFill>
              <a:latin typeface="Arial"/>
            </a:endParaRPr>
          </a:p>
        </p:txBody>
      </p:sp>
      <p:sp>
        <p:nvSpPr>
          <p:cNvPr id="34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申请流程、审批流程</a:t>
            </a:r>
            <a:endParaRPr lang="en-US" sz="1400" b="0" strike="noStrike" spc="-1">
              <a:solidFill>
                <a:srgbClr val="000000"/>
              </a:solidFill>
              <a:latin typeface="Arial"/>
            </a:endParaRPr>
          </a:p>
        </p:txBody>
      </p:sp>
      <p:sp>
        <p:nvSpPr>
          <p:cNvPr id="34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福利发放流程</a:t>
            </a:r>
            <a:endParaRPr lang="en-US" sz="1400" b="0" strike="noStrike" spc="-1">
              <a:solidFill>
                <a:srgbClr val="000000"/>
              </a:solidFill>
              <a:latin typeface="Arial"/>
            </a:endParaRPr>
          </a:p>
        </p:txBody>
      </p:sp>
      <p:sp>
        <p:nvSpPr>
          <p:cNvPr id="34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员工需求调查、福利满意度调查</a:t>
            </a:r>
            <a:endParaRPr lang="en-US" sz="1400" b="0" strike="noStrike" spc="-1">
              <a:solidFill>
                <a:srgbClr val="000000"/>
              </a:solidFill>
              <a:latin typeface="Arial"/>
            </a:endParaRPr>
          </a:p>
        </p:txBody>
      </p:sp>
      <p:sp>
        <p:nvSpPr>
          <p:cNvPr id="34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福利调查分析</a:t>
            </a:r>
            <a:endParaRPr lang="en-US" sz="1400" b="0" strike="noStrike" spc="-1">
              <a:solidFill>
                <a:srgbClr val="000000"/>
              </a:solidFill>
              <a:latin typeface="Arial"/>
            </a:endParaRPr>
          </a:p>
        </p:txBody>
      </p:sp>
      <p:sp>
        <p:nvSpPr>
          <p:cNvPr id="34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4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15"/>
                                        </p:tgtEl>
                                        <p:attrNameLst>
                                          <p:attrName>style.visibility</p:attrName>
                                        </p:attrNameLst>
                                      </p:cBhvr>
                                      <p:to>
                                        <p:strVal val="visible"/>
                                      </p:to>
                                    </p:set>
                                    <p:anim calcmode="lin" valueType="num">
                                      <p:cBhvr additive="repl">
                                        <p:cTn id="7" dur="500" fill="hold"/>
                                        <p:tgtEl>
                                          <p:spTgt spid="315"/>
                                        </p:tgtEl>
                                        <p:attrNameLst>
                                          <p:attrName>ppt_x</p:attrName>
                                        </p:attrNameLst>
                                      </p:cBhvr>
                                      <p:tavLst>
                                        <p:tav tm="0">
                                          <p:val>
                                            <p:strVal val="#ppt_x"/>
                                          </p:val>
                                        </p:tav>
                                        <p:tav tm="100000">
                                          <p:val>
                                            <p:strVal val="#ppt_x"/>
                                          </p:val>
                                        </p:tav>
                                      </p:tavLst>
                                    </p:anim>
                                    <p:anim calcmode="lin" valueType="num">
                                      <p:cBhvr additive="repl">
                                        <p:cTn id="8" dur="500" fill="hold"/>
                                        <p:tgtEl>
                                          <p:spTgt spid="3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6"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47"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48"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4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5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3</a:t>
            </a:r>
            <a:r>
              <a:rPr lang="zh-CN" sz="3600" b="1" strike="noStrike" spc="299">
                <a:solidFill>
                  <a:schemeClr val="accent1"/>
                </a:solidFill>
                <a:latin typeface="Arial"/>
                <a:ea typeface="微软雅黑"/>
              </a:rPr>
              <a:t>章 人力资源管理专业能力培训的实施</a:t>
            </a:r>
            <a:endParaRPr lang="en-US" sz="3600" b="0" strike="noStrike" spc="-1">
              <a:solidFill>
                <a:schemeClr val="dk1"/>
              </a:solidFill>
              <a:latin typeface="Arial"/>
            </a:endParaRPr>
          </a:p>
        </p:txBody>
      </p:sp>
      <p:sp>
        <p:nvSpPr>
          <p:cNvPr id="35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348"/>
                                        </p:tgtEl>
                                        <p:attrNameLst>
                                          <p:attrName>style.visibility</p:attrName>
                                        </p:attrNameLst>
                                      </p:cBhvr>
                                      <p:to>
                                        <p:strVal val="visible"/>
                                      </p:to>
                                    </p:set>
                                    <p:anim calcmode="lin" valueType="num">
                                      <p:cBhvr additive="repl">
                                        <p:cTn id="7" dur="500" fill="hold"/>
                                        <p:tgtEl>
                                          <p:spTgt spid="348"/>
                                        </p:tgtEl>
                                        <p:attrNameLst>
                                          <p:attrName>ppt_x</p:attrName>
                                        </p:attrNameLst>
                                      </p:cBhvr>
                                      <p:tavLst>
                                        <p:tav tm="0">
                                          <p:val>
                                            <p:strVal val="#ppt_x"/>
                                          </p:val>
                                        </p:tav>
                                        <p:tav tm="100000">
                                          <p:val>
                                            <p:strVal val="#ppt_x"/>
                                          </p:val>
                                        </p:tav>
                                      </p:tavLst>
                                    </p:anim>
                                    <p:anim calcmode="lin" valueType="num">
                                      <p:cBhvr additive="repl">
                                        <p:cTn id="8" dur="500" fill="hold"/>
                                        <p:tgtEl>
                                          <p:spTgt spid="348"/>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347"/>
                                        </p:tgtEl>
                                        <p:attrNameLst>
                                          <p:attrName>style.visibility</p:attrName>
                                        </p:attrNameLst>
                                      </p:cBhvr>
                                      <p:to>
                                        <p:strVal val="visible"/>
                                      </p:to>
                                    </p:set>
                                    <p:anim calcmode="lin" valueType="num">
                                      <p:cBhvr additive="repl">
                                        <p:cTn id="13" dur="500" fill="hold"/>
                                        <p:tgtEl>
                                          <p:spTgt spid="347"/>
                                        </p:tgtEl>
                                        <p:attrNameLst>
                                          <p:attrName>ppt_x</p:attrName>
                                        </p:attrNameLst>
                                      </p:cBhvr>
                                      <p:tavLst>
                                        <p:tav tm="0">
                                          <p:val>
                                            <p:strVal val="0-#ppt_w/2"/>
                                          </p:val>
                                        </p:tav>
                                        <p:tav tm="100000">
                                          <p:val>
                                            <p:strVal val="#ppt_x"/>
                                          </p:val>
                                        </p:tav>
                                      </p:tavLst>
                                    </p:anim>
                                    <p:anim calcmode="lin" valueType="num">
                                      <p:cBhvr additive="repl">
                                        <p:cTn id="14" dur="500" fill="hold"/>
                                        <p:tgtEl>
                                          <p:spTgt spid="347"/>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346"/>
                                        </p:tgtEl>
                                        <p:attrNameLst>
                                          <p:attrName>style.visibility</p:attrName>
                                        </p:attrNameLst>
                                      </p:cBhvr>
                                      <p:to>
                                        <p:strVal val="visible"/>
                                      </p:to>
                                    </p:set>
                                    <p:anim calcmode="lin" valueType="num">
                                      <p:cBhvr additive="repl">
                                        <p:cTn id="17" dur="500" fill="hold"/>
                                        <p:tgtEl>
                                          <p:spTgt spid="346"/>
                                        </p:tgtEl>
                                        <p:attrNameLst>
                                          <p:attrName>ppt_x</p:attrName>
                                        </p:attrNameLst>
                                      </p:cBhvr>
                                      <p:tavLst>
                                        <p:tav tm="0">
                                          <p:val>
                                            <p:strVal val="1+#ppt_w/2"/>
                                          </p:val>
                                        </p:tav>
                                        <p:tav tm="100000">
                                          <p:val>
                                            <p:strVal val="#ppt_x"/>
                                          </p:val>
                                        </p:tav>
                                      </p:tavLst>
                                    </p:anim>
                                    <p:anim calcmode="lin" valueType="num">
                                      <p:cBhvr additive="repl">
                                        <p:cTn id="18" dur="500" fill="hold"/>
                                        <p:tgtEl>
                                          <p:spTgt spid="3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52" name="组合 12"/>
          <p:cNvGrpSpPr/>
          <p:nvPr/>
        </p:nvGrpSpPr>
        <p:grpSpPr>
          <a:xfrm>
            <a:off x="-720" y="396720"/>
            <a:ext cx="12191760" cy="1449720"/>
            <a:chOff x="-720" y="396720"/>
            <a:chExt cx="12191760" cy="1449720"/>
          </a:xfrm>
        </p:grpSpPr>
        <p:sp>
          <p:nvSpPr>
            <p:cNvPr id="353"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54"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355"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356"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7"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课堂教学</a:t>
            </a:r>
            <a:endParaRPr lang="en-US" sz="2200" b="0" strike="noStrike" spc="-1">
              <a:solidFill>
                <a:srgbClr val="000000"/>
              </a:solidFill>
              <a:latin typeface="Arial"/>
            </a:endParaRPr>
          </a:p>
        </p:txBody>
      </p:sp>
      <p:sp>
        <p:nvSpPr>
          <p:cNvPr id="358"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课堂教学是人力资源管理专业能力培训的重要环节，包括授课内容、教学方法和教学资源等方面。在课堂上，教师需要根据学员的实际情况进行针对性的教学，以提升学员的专业能力。</a:t>
            </a:r>
            <a:endParaRPr lang="en-US" sz="1400" b="0" strike="noStrike" spc="-1">
              <a:solidFill>
                <a:srgbClr val="000000"/>
              </a:solidFill>
              <a:latin typeface="Arial"/>
            </a:endParaRPr>
          </a:p>
        </p:txBody>
      </p:sp>
      <p:sp>
        <p:nvSpPr>
          <p:cNvPr id="359"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52"/>
                                        </p:tgtEl>
                                        <p:attrNameLst>
                                          <p:attrName>style.visibility</p:attrName>
                                        </p:attrNameLst>
                                      </p:cBhvr>
                                      <p:to>
                                        <p:strVal val="visible"/>
                                      </p:to>
                                    </p:set>
                                    <p:animEffect transition="in" filter="fade">
                                      <p:cBhvr additive="repl">
                                        <p:cTn id="7" dur="500"/>
                                        <p:tgtEl>
                                          <p:spTgt spid="3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0" name="组合 5"/>
          <p:cNvGrpSpPr/>
          <p:nvPr/>
        </p:nvGrpSpPr>
        <p:grpSpPr>
          <a:xfrm>
            <a:off x="4655880" y="1123920"/>
            <a:ext cx="6864480" cy="4960080"/>
            <a:chOff x="4655880" y="1123920"/>
            <a:chExt cx="6864480" cy="4960080"/>
          </a:xfrm>
        </p:grpSpPr>
        <p:cxnSp>
          <p:nvCxnSpPr>
            <p:cNvPr id="361"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362" name="iSlide"/>
            <p:cNvGrpSpPr/>
            <p:nvPr/>
          </p:nvGrpSpPr>
          <p:grpSpPr>
            <a:xfrm>
              <a:off x="4835880" y="1432800"/>
              <a:ext cx="6684480" cy="604080"/>
              <a:chOff x="4835880" y="1432800"/>
              <a:chExt cx="6684480" cy="604080"/>
            </a:xfrm>
          </p:grpSpPr>
          <p:cxnSp>
            <p:nvCxnSpPr>
              <p:cNvPr id="363"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364" name="íS1ïdè"/>
              <p:cNvGrpSpPr/>
              <p:nvPr/>
            </p:nvGrpSpPr>
            <p:grpSpPr>
              <a:xfrm>
                <a:off x="4835880" y="1432800"/>
                <a:ext cx="2304360" cy="604080"/>
                <a:chOff x="4835880" y="1432800"/>
                <a:chExt cx="2304360" cy="604080"/>
              </a:xfrm>
            </p:grpSpPr>
            <p:sp>
              <p:nvSpPr>
                <p:cNvPr id="365"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66"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67" name="îṡḻïḓè"/>
            <p:cNvGrpSpPr/>
            <p:nvPr/>
          </p:nvGrpSpPr>
          <p:grpSpPr>
            <a:xfrm>
              <a:off x="4835880" y="2562120"/>
              <a:ext cx="6684480" cy="604080"/>
              <a:chOff x="4835880" y="2562120"/>
              <a:chExt cx="6684480" cy="604080"/>
            </a:xfrm>
          </p:grpSpPr>
          <p:cxnSp>
            <p:nvCxnSpPr>
              <p:cNvPr id="368"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369" name="î$ḻïḓê"/>
              <p:cNvGrpSpPr/>
              <p:nvPr/>
            </p:nvGrpSpPr>
            <p:grpSpPr>
              <a:xfrm>
                <a:off x="4835880" y="2562120"/>
                <a:ext cx="2304360" cy="604080"/>
                <a:chOff x="4835880" y="2562120"/>
                <a:chExt cx="2304360" cy="604080"/>
              </a:xfrm>
            </p:grpSpPr>
            <p:sp>
              <p:nvSpPr>
                <p:cNvPr id="370"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71"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72" name="ïṥḻíḑé"/>
            <p:cNvGrpSpPr/>
            <p:nvPr/>
          </p:nvGrpSpPr>
          <p:grpSpPr>
            <a:xfrm>
              <a:off x="4835880" y="3691440"/>
              <a:ext cx="6684480" cy="604080"/>
              <a:chOff x="4835880" y="3691440"/>
              <a:chExt cx="6684480" cy="604080"/>
            </a:xfrm>
          </p:grpSpPr>
          <p:cxnSp>
            <p:nvCxnSpPr>
              <p:cNvPr id="373"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374" name="ïṡlíḋê"/>
              <p:cNvGrpSpPr/>
              <p:nvPr/>
            </p:nvGrpSpPr>
            <p:grpSpPr>
              <a:xfrm>
                <a:off x="4835880" y="3691440"/>
                <a:ext cx="2304360" cy="604080"/>
                <a:chOff x="4835880" y="3691440"/>
                <a:chExt cx="2304360" cy="604080"/>
              </a:xfrm>
            </p:grpSpPr>
            <p:sp>
              <p:nvSpPr>
                <p:cNvPr id="375"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76"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77" name="ïṩḻiḑè"/>
            <p:cNvGrpSpPr/>
            <p:nvPr/>
          </p:nvGrpSpPr>
          <p:grpSpPr>
            <a:xfrm>
              <a:off x="4835880" y="4820760"/>
              <a:ext cx="6684480" cy="604080"/>
              <a:chOff x="4835880" y="4820760"/>
              <a:chExt cx="6684480" cy="604080"/>
            </a:xfrm>
          </p:grpSpPr>
          <p:cxnSp>
            <p:nvCxnSpPr>
              <p:cNvPr id="378"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379" name="íŝľíḋê"/>
              <p:cNvGrpSpPr/>
              <p:nvPr/>
            </p:nvGrpSpPr>
            <p:grpSpPr>
              <a:xfrm>
                <a:off x="4835880" y="4820760"/>
                <a:ext cx="2304360" cy="604080"/>
                <a:chOff x="4835880" y="4820760"/>
                <a:chExt cx="2304360" cy="604080"/>
              </a:xfrm>
            </p:grpSpPr>
            <p:sp>
              <p:nvSpPr>
                <p:cNvPr id="380"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81"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382"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案例分析</a:t>
            </a:r>
            <a:endParaRPr lang="en-US" sz="3600" b="0" strike="noStrike" spc="-1">
              <a:solidFill>
                <a:schemeClr val="dk1"/>
              </a:solidFill>
              <a:latin typeface="Arial"/>
            </a:endParaRPr>
          </a:p>
        </p:txBody>
      </p:sp>
      <p:sp>
        <p:nvSpPr>
          <p:cNvPr id="383"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实际案例分析</a:t>
            </a:r>
            <a:endParaRPr lang="en-US" sz="1400" b="0" strike="noStrike" spc="-1">
              <a:solidFill>
                <a:srgbClr val="000000"/>
              </a:solidFill>
              <a:latin typeface="Arial"/>
            </a:endParaRPr>
          </a:p>
        </p:txBody>
      </p:sp>
      <p:sp>
        <p:nvSpPr>
          <p:cNvPr id="384"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典型案例</a:t>
            </a:r>
            <a:endParaRPr lang="en-US" sz="1400" b="0" strike="noStrike" spc="-1">
              <a:solidFill>
                <a:srgbClr val="000000"/>
              </a:solidFill>
              <a:latin typeface="Arial"/>
            </a:endParaRPr>
          </a:p>
        </p:txBody>
      </p:sp>
      <p:sp>
        <p:nvSpPr>
          <p:cNvPr id="385"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案例解析策略</a:t>
            </a:r>
            <a:endParaRPr lang="en-US" sz="1400" b="0" strike="noStrike" spc="-1">
              <a:solidFill>
                <a:srgbClr val="000000"/>
              </a:solidFill>
              <a:latin typeface="Arial"/>
            </a:endParaRPr>
          </a:p>
        </p:txBody>
      </p:sp>
      <p:sp>
        <p:nvSpPr>
          <p:cNvPr id="386"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分析方法</a:t>
            </a:r>
            <a:endParaRPr lang="en-US" sz="1400" b="0" strike="noStrike" spc="-1">
              <a:solidFill>
                <a:srgbClr val="000000"/>
              </a:solidFill>
              <a:latin typeface="Arial"/>
            </a:endParaRPr>
          </a:p>
        </p:txBody>
      </p:sp>
      <p:sp>
        <p:nvSpPr>
          <p:cNvPr id="387"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案例问题解决方案</a:t>
            </a:r>
            <a:endParaRPr lang="en-US" sz="1400" b="0" strike="noStrike" spc="-1">
              <a:solidFill>
                <a:srgbClr val="000000"/>
              </a:solidFill>
              <a:latin typeface="Arial"/>
            </a:endParaRPr>
          </a:p>
        </p:txBody>
      </p:sp>
      <p:sp>
        <p:nvSpPr>
          <p:cNvPr id="388"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解决思路</a:t>
            </a:r>
            <a:endParaRPr lang="en-US" sz="1400" b="0" strike="noStrike" spc="-1">
              <a:solidFill>
                <a:srgbClr val="000000"/>
              </a:solidFill>
              <a:latin typeface="Arial"/>
            </a:endParaRPr>
          </a:p>
        </p:txBody>
      </p:sp>
      <p:sp>
        <p:nvSpPr>
          <p:cNvPr id="389"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90"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60"/>
                                        </p:tgtEl>
                                        <p:attrNameLst>
                                          <p:attrName>style.visibility</p:attrName>
                                        </p:attrNameLst>
                                      </p:cBhvr>
                                      <p:to>
                                        <p:strVal val="visible"/>
                                      </p:to>
                                    </p:set>
                                    <p:anim calcmode="lin" valueType="num">
                                      <p:cBhvr additive="repl">
                                        <p:cTn id="7" dur="500" fill="hold"/>
                                        <p:tgtEl>
                                          <p:spTgt spid="360"/>
                                        </p:tgtEl>
                                        <p:attrNameLst>
                                          <p:attrName>ppt_x</p:attrName>
                                        </p:attrNameLst>
                                      </p:cBhvr>
                                      <p:tavLst>
                                        <p:tav tm="0">
                                          <p:val>
                                            <p:strVal val="#ppt_x"/>
                                          </p:val>
                                        </p:tav>
                                        <p:tav tm="100000">
                                          <p:val>
                                            <p:strVal val="#ppt_x"/>
                                          </p:val>
                                        </p:tav>
                                      </p:tavLst>
                                    </p:anim>
                                    <p:anim calcmode="lin" valueType="num">
                                      <p:cBhvr additive="repl">
                                        <p:cTn id="8" dur="500" fill="hold"/>
                                        <p:tgtEl>
                                          <p:spTgt spid="36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角色扮演</a:t>
            </a:r>
            <a:endParaRPr lang="en-US" sz="3600" b="0" strike="noStrike" spc="-1">
              <a:solidFill>
                <a:schemeClr val="dk1"/>
              </a:solidFill>
              <a:latin typeface="Arial"/>
            </a:endParaRPr>
          </a:p>
        </p:txBody>
      </p:sp>
      <p:sp>
        <p:nvSpPr>
          <p:cNvPr id="39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不同角色的扮演</a:t>
            </a:r>
            <a:endParaRPr lang="en-US" sz="1400" b="0" strike="noStrike" spc="-1">
              <a:solidFill>
                <a:srgbClr val="000000"/>
              </a:solidFill>
              <a:latin typeface="Arial"/>
            </a:endParaRPr>
          </a:p>
        </p:txBody>
      </p:sp>
      <p:sp>
        <p:nvSpPr>
          <p:cNvPr id="39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角色分配</a:t>
            </a:r>
            <a:endParaRPr lang="en-US" sz="2000" b="0" strike="noStrike" spc="-1">
              <a:solidFill>
                <a:srgbClr val="000000"/>
              </a:solidFill>
              <a:latin typeface="Arial"/>
            </a:endParaRPr>
          </a:p>
        </p:txBody>
      </p:sp>
      <p:sp>
        <p:nvSpPr>
          <p:cNvPr id="39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39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39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讨论角色扮演的体会</a:t>
            </a:r>
            <a:endParaRPr lang="en-US" sz="1400" b="0" strike="noStrike" spc="-1">
              <a:solidFill>
                <a:srgbClr val="000000"/>
              </a:solidFill>
              <a:latin typeface="Arial"/>
            </a:endParaRPr>
          </a:p>
        </p:txBody>
      </p:sp>
      <p:sp>
        <p:nvSpPr>
          <p:cNvPr id="39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案例讨论</a:t>
            </a:r>
            <a:endParaRPr lang="en-US" sz="2000" b="0" strike="noStrike" spc="-1">
              <a:solidFill>
                <a:srgbClr val="000000"/>
              </a:solidFill>
              <a:latin typeface="Arial"/>
            </a:endParaRPr>
          </a:p>
        </p:txBody>
      </p:sp>
      <p:sp>
        <p:nvSpPr>
          <p:cNvPr id="39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9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角色扮演情境设置</a:t>
            </a:r>
            <a:endParaRPr lang="en-US" sz="1400" b="0" strike="noStrike" spc="-1">
              <a:solidFill>
                <a:srgbClr val="000000"/>
              </a:solidFill>
              <a:latin typeface="Arial"/>
            </a:endParaRPr>
          </a:p>
        </p:txBody>
      </p:sp>
      <p:sp>
        <p:nvSpPr>
          <p:cNvPr id="40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情景设定</a:t>
            </a:r>
            <a:endParaRPr lang="en-US" sz="2000" b="0" strike="noStrike" spc="-1">
              <a:solidFill>
                <a:srgbClr val="000000"/>
              </a:solidFill>
              <a:latin typeface="Arial"/>
            </a:endParaRPr>
          </a:p>
        </p:txBody>
      </p:sp>
      <p:grpSp>
        <p:nvGrpSpPr>
          <p:cNvPr id="401" name="组合 1"/>
          <p:cNvGrpSpPr/>
          <p:nvPr/>
        </p:nvGrpSpPr>
        <p:grpSpPr>
          <a:xfrm>
            <a:off x="7400520" y="1547280"/>
            <a:ext cx="4089960" cy="3641760"/>
            <a:chOff x="7400520" y="1547280"/>
            <a:chExt cx="4089960" cy="3641760"/>
          </a:xfrm>
        </p:grpSpPr>
        <p:sp>
          <p:nvSpPr>
            <p:cNvPr id="402"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03"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404"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405"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406" name="íś1ïḍè"/>
            <p:cNvGrpSpPr/>
            <p:nvPr/>
          </p:nvGrpSpPr>
          <p:grpSpPr>
            <a:xfrm>
              <a:off x="8902800" y="3224880"/>
              <a:ext cx="1090080" cy="699120"/>
              <a:chOff x="8902800" y="3224880"/>
              <a:chExt cx="1090080" cy="699120"/>
            </a:xfrm>
          </p:grpSpPr>
          <p:sp>
            <p:nvSpPr>
              <p:cNvPr id="407"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408"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401"/>
                                        </p:tgtEl>
                                        <p:attrNameLst>
                                          <p:attrName>style.visibility</p:attrName>
                                        </p:attrNameLst>
                                      </p:cBhvr>
                                      <p:to>
                                        <p:strVal val="visible"/>
                                      </p:to>
                                    </p:set>
                                    <p:animEffect transition="in" filter="wipe(down)">
                                      <p:cBhvr additive="repl">
                                        <p:cTn id="7" dur="500"/>
                                        <p:tgtEl>
                                          <p:spTgt spid="4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0"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实际操作</a:t>
            </a:r>
            <a:endParaRPr lang="en-US" sz="1800" b="0" strike="noStrike" spc="-1">
              <a:solidFill>
                <a:srgbClr val="000000"/>
              </a:solidFill>
              <a:latin typeface="Arial"/>
            </a:endParaRPr>
          </a:p>
        </p:txBody>
      </p:sp>
      <p:sp>
        <p:nvSpPr>
          <p:cNvPr id="411"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实操的操作步骤</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实操环节的注意事项</a:t>
            </a:r>
            <a:endParaRPr lang="en-US" sz="1200" b="0" strike="noStrike" spc="-1">
              <a:solidFill>
                <a:srgbClr val="000000"/>
              </a:solidFill>
              <a:latin typeface="Arial"/>
            </a:endParaRPr>
          </a:p>
        </p:txBody>
      </p:sp>
      <p:sp>
        <p:nvSpPr>
          <p:cNvPr id="41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3"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模拟演练</a:t>
            </a:r>
            <a:endParaRPr lang="en-US" sz="1800" b="0" strike="noStrike" spc="-1">
              <a:solidFill>
                <a:srgbClr val="000000"/>
              </a:solidFill>
              <a:latin typeface="Arial"/>
            </a:endParaRPr>
          </a:p>
        </p:txBody>
      </p:sp>
      <p:sp>
        <p:nvSpPr>
          <p:cNvPr id="414"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模拟情况的设定</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演练过程的反馈和总结</a:t>
            </a:r>
            <a:endParaRPr lang="en-US" sz="1200" b="0" strike="noStrike" spc="-1">
              <a:solidFill>
                <a:srgbClr val="000000"/>
              </a:solidFill>
              <a:latin typeface="Arial"/>
            </a:endParaRPr>
          </a:p>
        </p:txBody>
      </p:sp>
      <p:sp>
        <p:nvSpPr>
          <p:cNvPr id="41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6"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417"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41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实践训练</a:t>
            </a:r>
            <a:endParaRPr lang="en-US" sz="3600" b="0" strike="noStrike" spc="-1">
              <a:solidFill>
                <a:schemeClr val="dk1"/>
              </a:solidFill>
              <a:latin typeface="Arial"/>
            </a:endParaRPr>
          </a:p>
        </p:txBody>
      </p:sp>
      <p:sp>
        <p:nvSpPr>
          <p:cNvPr id="41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20"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实地考察</a:t>
            </a:r>
            <a:endParaRPr lang="en-US" sz="1800" b="0" strike="noStrike" spc="-1">
              <a:solidFill>
                <a:srgbClr val="000000"/>
              </a:solidFill>
              <a:latin typeface="Arial"/>
            </a:endParaRPr>
          </a:p>
        </p:txBody>
      </p:sp>
      <p:sp>
        <p:nvSpPr>
          <p:cNvPr id="421"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实地考察的重要性</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考察目的和方法</a:t>
            </a:r>
            <a:endParaRPr lang="en-US" sz="1200" b="0" strike="noStrike" spc="-1">
              <a:solidFill>
                <a:srgbClr val="000000"/>
              </a:solidFill>
              <a:latin typeface="Arial"/>
            </a:endParaRPr>
          </a:p>
        </p:txBody>
      </p:sp>
      <p:grpSp>
        <p:nvGrpSpPr>
          <p:cNvPr id="422" name="组合 4"/>
          <p:cNvGrpSpPr/>
          <p:nvPr/>
        </p:nvGrpSpPr>
        <p:grpSpPr>
          <a:xfrm>
            <a:off x="3839400" y="2049840"/>
            <a:ext cx="3803400" cy="3803400"/>
            <a:chOff x="3839400" y="2049840"/>
            <a:chExt cx="3803400" cy="3803400"/>
          </a:xfrm>
        </p:grpSpPr>
        <p:sp>
          <p:nvSpPr>
            <p:cNvPr id="423"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424"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425"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426"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427"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428"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429"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430"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431"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432"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422"/>
                                        </p:tgtEl>
                                        <p:attrNameLst>
                                          <p:attrName>style.visibility</p:attrName>
                                        </p:attrNameLst>
                                      </p:cBhvr>
                                      <p:to>
                                        <p:strVal val="visible"/>
                                      </p:to>
                                    </p:set>
                                    <p:animEffect transition="in" filter="wheel(1)">
                                      <p:cBhvr additive="repl">
                                        <p:cTn id="7" dur="2000"/>
                                        <p:tgtEl>
                                          <p:spTgt spid="4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33" name="组合 5"/>
          <p:cNvGrpSpPr/>
          <p:nvPr/>
        </p:nvGrpSpPr>
        <p:grpSpPr>
          <a:xfrm>
            <a:off x="4655880" y="1123920"/>
            <a:ext cx="6864480" cy="4960080"/>
            <a:chOff x="4655880" y="1123920"/>
            <a:chExt cx="6864480" cy="4960080"/>
          </a:xfrm>
        </p:grpSpPr>
        <p:cxnSp>
          <p:nvCxnSpPr>
            <p:cNvPr id="434"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435" name="iSlide"/>
            <p:cNvGrpSpPr/>
            <p:nvPr/>
          </p:nvGrpSpPr>
          <p:grpSpPr>
            <a:xfrm>
              <a:off x="4835880" y="1432800"/>
              <a:ext cx="6684480" cy="604080"/>
              <a:chOff x="4835880" y="1432800"/>
              <a:chExt cx="6684480" cy="604080"/>
            </a:xfrm>
          </p:grpSpPr>
          <p:cxnSp>
            <p:nvCxnSpPr>
              <p:cNvPr id="436"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437" name="íS1ïdè"/>
              <p:cNvGrpSpPr/>
              <p:nvPr/>
            </p:nvGrpSpPr>
            <p:grpSpPr>
              <a:xfrm>
                <a:off x="4835880" y="1432800"/>
                <a:ext cx="2304360" cy="604080"/>
                <a:chOff x="4835880" y="1432800"/>
                <a:chExt cx="2304360" cy="604080"/>
              </a:xfrm>
            </p:grpSpPr>
            <p:sp>
              <p:nvSpPr>
                <p:cNvPr id="438"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39"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440" name="îṡḻïḓè"/>
            <p:cNvGrpSpPr/>
            <p:nvPr/>
          </p:nvGrpSpPr>
          <p:grpSpPr>
            <a:xfrm>
              <a:off x="4835880" y="2562120"/>
              <a:ext cx="6684480" cy="604080"/>
              <a:chOff x="4835880" y="2562120"/>
              <a:chExt cx="6684480" cy="604080"/>
            </a:xfrm>
          </p:grpSpPr>
          <p:cxnSp>
            <p:nvCxnSpPr>
              <p:cNvPr id="441"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442" name="î$ḻïḓê"/>
              <p:cNvGrpSpPr/>
              <p:nvPr/>
            </p:nvGrpSpPr>
            <p:grpSpPr>
              <a:xfrm>
                <a:off x="4835880" y="2562120"/>
                <a:ext cx="2304360" cy="604080"/>
                <a:chOff x="4835880" y="2562120"/>
                <a:chExt cx="2304360" cy="604080"/>
              </a:xfrm>
            </p:grpSpPr>
            <p:sp>
              <p:nvSpPr>
                <p:cNvPr id="443"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44"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445" name="ïṥḻíḑé"/>
            <p:cNvGrpSpPr/>
            <p:nvPr/>
          </p:nvGrpSpPr>
          <p:grpSpPr>
            <a:xfrm>
              <a:off x="4835880" y="3691440"/>
              <a:ext cx="6684480" cy="604080"/>
              <a:chOff x="4835880" y="3691440"/>
              <a:chExt cx="6684480" cy="604080"/>
            </a:xfrm>
          </p:grpSpPr>
          <p:cxnSp>
            <p:nvCxnSpPr>
              <p:cNvPr id="446"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447" name="ïṡlíḋê"/>
              <p:cNvGrpSpPr/>
              <p:nvPr/>
            </p:nvGrpSpPr>
            <p:grpSpPr>
              <a:xfrm>
                <a:off x="4835880" y="3691440"/>
                <a:ext cx="2304360" cy="604080"/>
                <a:chOff x="4835880" y="3691440"/>
                <a:chExt cx="2304360" cy="604080"/>
              </a:xfrm>
            </p:grpSpPr>
            <p:sp>
              <p:nvSpPr>
                <p:cNvPr id="448"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49"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450" name="ïṩḻiḑè"/>
            <p:cNvGrpSpPr/>
            <p:nvPr/>
          </p:nvGrpSpPr>
          <p:grpSpPr>
            <a:xfrm>
              <a:off x="4835880" y="4820760"/>
              <a:ext cx="6684480" cy="604080"/>
              <a:chOff x="4835880" y="4820760"/>
              <a:chExt cx="6684480" cy="604080"/>
            </a:xfrm>
          </p:grpSpPr>
          <p:cxnSp>
            <p:nvCxnSpPr>
              <p:cNvPr id="451"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452" name="íŝľíḋê"/>
              <p:cNvGrpSpPr/>
              <p:nvPr/>
            </p:nvGrpSpPr>
            <p:grpSpPr>
              <a:xfrm>
                <a:off x="4835880" y="4820760"/>
                <a:ext cx="2304360" cy="604080"/>
                <a:chOff x="4835880" y="4820760"/>
                <a:chExt cx="2304360" cy="604080"/>
              </a:xfrm>
            </p:grpSpPr>
            <p:sp>
              <p:nvSpPr>
                <p:cNvPr id="453"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54"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455"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总结与展望</a:t>
            </a:r>
            <a:endParaRPr lang="en-US" sz="3600" b="0" strike="noStrike" spc="-1">
              <a:solidFill>
                <a:schemeClr val="dk1"/>
              </a:solidFill>
              <a:latin typeface="Arial"/>
            </a:endParaRPr>
          </a:p>
        </p:txBody>
      </p:sp>
      <p:sp>
        <p:nvSpPr>
          <p:cNvPr id="456"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课程主要知识点总结</a:t>
            </a:r>
            <a:endParaRPr lang="en-US" sz="1400" b="0" strike="noStrike" spc="-1">
              <a:solidFill>
                <a:srgbClr val="000000"/>
              </a:solidFill>
              <a:latin typeface="Arial"/>
            </a:endParaRPr>
          </a:p>
        </p:txBody>
      </p:sp>
      <p:sp>
        <p:nvSpPr>
          <p:cNvPr id="457"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知识总结</a:t>
            </a:r>
            <a:endParaRPr lang="en-US" sz="1400" b="0" strike="noStrike" spc="-1">
              <a:solidFill>
                <a:srgbClr val="000000"/>
              </a:solidFill>
              <a:latin typeface="Arial"/>
            </a:endParaRPr>
          </a:p>
        </p:txBody>
      </p:sp>
      <p:sp>
        <p:nvSpPr>
          <p:cNvPr id="458"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学员能力提升效果</a:t>
            </a:r>
            <a:endParaRPr lang="en-US" sz="1400" b="0" strike="noStrike" spc="-1">
              <a:solidFill>
                <a:srgbClr val="000000"/>
              </a:solidFill>
              <a:latin typeface="Arial"/>
            </a:endParaRPr>
          </a:p>
        </p:txBody>
      </p:sp>
      <p:sp>
        <p:nvSpPr>
          <p:cNvPr id="459"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能力提升</a:t>
            </a:r>
            <a:endParaRPr lang="en-US" sz="1400" b="0" strike="noStrike" spc="-1">
              <a:solidFill>
                <a:srgbClr val="000000"/>
              </a:solidFill>
              <a:latin typeface="Arial"/>
            </a:endParaRPr>
          </a:p>
        </p:txBody>
      </p:sp>
      <p:sp>
        <p:nvSpPr>
          <p:cNvPr id="460"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人力资源管理未来发展趋势</a:t>
            </a:r>
            <a:endParaRPr lang="en-US" sz="1400" b="0" strike="noStrike" spc="-1">
              <a:solidFill>
                <a:srgbClr val="000000"/>
              </a:solidFill>
              <a:latin typeface="Arial"/>
            </a:endParaRPr>
          </a:p>
        </p:txBody>
      </p:sp>
      <p:sp>
        <p:nvSpPr>
          <p:cNvPr id="461"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未来发展</a:t>
            </a:r>
            <a:endParaRPr lang="en-US" sz="1400" b="0" strike="noStrike" spc="-1">
              <a:solidFill>
                <a:srgbClr val="000000"/>
              </a:solidFill>
              <a:latin typeface="Arial"/>
            </a:endParaRPr>
          </a:p>
        </p:txBody>
      </p:sp>
      <p:sp>
        <p:nvSpPr>
          <p:cNvPr id="462"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463"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33"/>
                                        </p:tgtEl>
                                        <p:attrNameLst>
                                          <p:attrName>style.visibility</p:attrName>
                                        </p:attrNameLst>
                                      </p:cBhvr>
                                      <p:to>
                                        <p:strVal val="visible"/>
                                      </p:to>
                                    </p:set>
                                    <p:anim calcmode="lin" valueType="num">
                                      <p:cBhvr additive="repl">
                                        <p:cTn id="7" dur="500" fill="hold"/>
                                        <p:tgtEl>
                                          <p:spTgt spid="433"/>
                                        </p:tgtEl>
                                        <p:attrNameLst>
                                          <p:attrName>ppt_x</p:attrName>
                                        </p:attrNameLst>
                                      </p:cBhvr>
                                      <p:tavLst>
                                        <p:tav tm="0">
                                          <p:val>
                                            <p:strVal val="#ppt_x"/>
                                          </p:val>
                                        </p:tav>
                                        <p:tav tm="100000">
                                          <p:val>
                                            <p:strVal val="#ppt_x"/>
                                          </p:val>
                                        </p:tav>
                                      </p:tavLst>
                                    </p:anim>
                                    <p:anim calcmode="lin" valueType="num">
                                      <p:cBhvr additive="repl">
                                        <p:cTn id="8" dur="500" fill="hold"/>
                                        <p:tgtEl>
                                          <p:spTgt spid="4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4"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465"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466"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46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46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4</a:t>
            </a:r>
            <a:r>
              <a:rPr lang="zh-CN" sz="3600" b="1" strike="noStrike" spc="299">
                <a:solidFill>
                  <a:schemeClr val="accent1"/>
                </a:solidFill>
                <a:latin typeface="Arial"/>
                <a:ea typeface="微软雅黑"/>
              </a:rPr>
              <a:t>章 人力资源管理专业能力培训的效果评估</a:t>
            </a:r>
            <a:endParaRPr lang="en-US" sz="3600" b="0" strike="noStrike" spc="-1">
              <a:solidFill>
                <a:schemeClr val="dk1"/>
              </a:solidFill>
              <a:latin typeface="Arial"/>
            </a:endParaRPr>
          </a:p>
        </p:txBody>
      </p:sp>
      <p:sp>
        <p:nvSpPr>
          <p:cNvPr id="4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466"/>
                                        </p:tgtEl>
                                        <p:attrNameLst>
                                          <p:attrName>style.visibility</p:attrName>
                                        </p:attrNameLst>
                                      </p:cBhvr>
                                      <p:to>
                                        <p:strVal val="visible"/>
                                      </p:to>
                                    </p:set>
                                    <p:anim calcmode="lin" valueType="num">
                                      <p:cBhvr additive="repl">
                                        <p:cTn id="7" dur="500" fill="hold"/>
                                        <p:tgtEl>
                                          <p:spTgt spid="466"/>
                                        </p:tgtEl>
                                        <p:attrNameLst>
                                          <p:attrName>ppt_x</p:attrName>
                                        </p:attrNameLst>
                                      </p:cBhvr>
                                      <p:tavLst>
                                        <p:tav tm="0">
                                          <p:val>
                                            <p:strVal val="#ppt_x"/>
                                          </p:val>
                                        </p:tav>
                                        <p:tav tm="100000">
                                          <p:val>
                                            <p:strVal val="#ppt_x"/>
                                          </p:val>
                                        </p:tav>
                                      </p:tavLst>
                                    </p:anim>
                                    <p:anim calcmode="lin" valueType="num">
                                      <p:cBhvr additive="repl">
                                        <p:cTn id="8" dur="500" fill="hold"/>
                                        <p:tgtEl>
                                          <p:spTgt spid="466"/>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465"/>
                                        </p:tgtEl>
                                        <p:attrNameLst>
                                          <p:attrName>style.visibility</p:attrName>
                                        </p:attrNameLst>
                                      </p:cBhvr>
                                      <p:to>
                                        <p:strVal val="visible"/>
                                      </p:to>
                                    </p:set>
                                    <p:anim calcmode="lin" valueType="num">
                                      <p:cBhvr additive="repl">
                                        <p:cTn id="13" dur="500" fill="hold"/>
                                        <p:tgtEl>
                                          <p:spTgt spid="465"/>
                                        </p:tgtEl>
                                        <p:attrNameLst>
                                          <p:attrName>ppt_x</p:attrName>
                                        </p:attrNameLst>
                                      </p:cBhvr>
                                      <p:tavLst>
                                        <p:tav tm="0">
                                          <p:val>
                                            <p:strVal val="0-#ppt_w/2"/>
                                          </p:val>
                                        </p:tav>
                                        <p:tav tm="100000">
                                          <p:val>
                                            <p:strVal val="#ppt_x"/>
                                          </p:val>
                                        </p:tav>
                                      </p:tavLst>
                                    </p:anim>
                                    <p:anim calcmode="lin" valueType="num">
                                      <p:cBhvr additive="repl">
                                        <p:cTn id="14" dur="500" fill="hold"/>
                                        <p:tgtEl>
                                          <p:spTgt spid="465"/>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464"/>
                                        </p:tgtEl>
                                        <p:attrNameLst>
                                          <p:attrName>style.visibility</p:attrName>
                                        </p:attrNameLst>
                                      </p:cBhvr>
                                      <p:to>
                                        <p:strVal val="visible"/>
                                      </p:to>
                                    </p:set>
                                    <p:anim calcmode="lin" valueType="num">
                                      <p:cBhvr additive="repl">
                                        <p:cTn id="17" dur="500" fill="hold"/>
                                        <p:tgtEl>
                                          <p:spTgt spid="464"/>
                                        </p:tgtEl>
                                        <p:attrNameLst>
                                          <p:attrName>ppt_x</p:attrName>
                                        </p:attrNameLst>
                                      </p:cBhvr>
                                      <p:tavLst>
                                        <p:tav tm="0">
                                          <p:val>
                                            <p:strVal val="1+#ppt_w/2"/>
                                          </p:val>
                                        </p:tav>
                                        <p:tav tm="100000">
                                          <p:val>
                                            <p:strVal val="#ppt_x"/>
                                          </p:val>
                                        </p:tav>
                                      </p:tavLst>
                                    </p:anim>
                                    <p:anim calcmode="lin" valueType="num">
                                      <p:cBhvr additive="repl">
                                        <p:cTn id="18" dur="500" fill="hold"/>
                                        <p:tgtEl>
                                          <p:spTgt spid="46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培训前</a:t>
            </a:r>
            <a:endParaRPr lang="en-US" sz="3600" b="0" strike="noStrike" spc="-1">
              <a:solidFill>
                <a:schemeClr val="dk1"/>
              </a:solidFill>
              <a:latin typeface="Arial"/>
            </a:endParaRPr>
          </a:p>
        </p:txBody>
      </p:sp>
      <p:sp>
        <p:nvSpPr>
          <p:cNvPr id="47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了解学员需求，制定个性化培训计划</a:t>
            </a:r>
            <a:endParaRPr lang="en-US" sz="1400" b="0" strike="noStrike" spc="-1">
              <a:solidFill>
                <a:srgbClr val="000000"/>
              </a:solidFill>
              <a:latin typeface="Arial"/>
            </a:endParaRPr>
          </a:p>
        </p:txBody>
      </p:sp>
      <p:sp>
        <p:nvSpPr>
          <p:cNvPr id="47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学员需求调查</a:t>
            </a:r>
            <a:endParaRPr lang="en-US" sz="2000" b="0" strike="noStrike" spc="-1">
              <a:solidFill>
                <a:srgbClr val="000000"/>
              </a:solidFill>
              <a:latin typeface="Arial"/>
            </a:endParaRPr>
          </a:p>
        </p:txBody>
      </p:sp>
      <p:sp>
        <p:nvSpPr>
          <p:cNvPr id="47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47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47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制定具体培训计划，安排培训内容和时间安排</a:t>
            </a:r>
            <a:endParaRPr lang="en-US" sz="1400" b="0" strike="noStrike" spc="-1">
              <a:solidFill>
                <a:srgbClr val="000000"/>
              </a:solidFill>
              <a:latin typeface="Arial"/>
            </a:endParaRPr>
          </a:p>
        </p:txBody>
      </p:sp>
      <p:sp>
        <p:nvSpPr>
          <p:cNvPr id="47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培训计划制定</a:t>
            </a:r>
            <a:endParaRPr lang="en-US" sz="2000" b="0" strike="noStrike" spc="-1">
              <a:solidFill>
                <a:srgbClr val="000000"/>
              </a:solidFill>
              <a:latin typeface="Arial"/>
            </a:endParaRPr>
          </a:p>
        </p:txBody>
      </p:sp>
      <p:sp>
        <p:nvSpPr>
          <p:cNvPr id="47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47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明确培训目标，为后续培训内容提供指导</a:t>
            </a:r>
            <a:endParaRPr lang="en-US" sz="1400" b="0" strike="noStrike" spc="-1">
              <a:solidFill>
                <a:srgbClr val="000000"/>
              </a:solidFill>
              <a:latin typeface="Arial"/>
            </a:endParaRPr>
          </a:p>
        </p:txBody>
      </p:sp>
      <p:sp>
        <p:nvSpPr>
          <p:cNvPr id="47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培训目标设定</a:t>
            </a:r>
            <a:endParaRPr lang="en-US" sz="2000" b="0" strike="noStrike" spc="-1">
              <a:solidFill>
                <a:srgbClr val="000000"/>
              </a:solidFill>
              <a:latin typeface="Arial"/>
            </a:endParaRPr>
          </a:p>
        </p:txBody>
      </p:sp>
      <p:grpSp>
        <p:nvGrpSpPr>
          <p:cNvPr id="480" name="组合 1"/>
          <p:cNvGrpSpPr/>
          <p:nvPr/>
        </p:nvGrpSpPr>
        <p:grpSpPr>
          <a:xfrm>
            <a:off x="7400520" y="1547280"/>
            <a:ext cx="4089960" cy="3641760"/>
            <a:chOff x="7400520" y="1547280"/>
            <a:chExt cx="4089960" cy="3641760"/>
          </a:xfrm>
        </p:grpSpPr>
        <p:sp>
          <p:nvSpPr>
            <p:cNvPr id="481"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82"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483"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484"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485" name="íś1ïḍè"/>
            <p:cNvGrpSpPr/>
            <p:nvPr/>
          </p:nvGrpSpPr>
          <p:grpSpPr>
            <a:xfrm>
              <a:off x="8902800" y="3224880"/>
              <a:ext cx="1090080" cy="699120"/>
              <a:chOff x="8902800" y="3224880"/>
              <a:chExt cx="1090080" cy="699120"/>
            </a:xfrm>
          </p:grpSpPr>
          <p:sp>
            <p:nvSpPr>
              <p:cNvPr id="486"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487"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480"/>
                                        </p:tgtEl>
                                        <p:attrNameLst>
                                          <p:attrName>style.visibility</p:attrName>
                                        </p:attrNameLst>
                                      </p:cBhvr>
                                      <p:to>
                                        <p:strVal val="visible"/>
                                      </p:to>
                                    </p:set>
                                    <p:animEffect transition="in" filter="wipe(down)">
                                      <p:cBhvr additive="repl">
                                        <p:cTn id="7" dur="500"/>
                                        <p:tgtEl>
                                          <p:spTgt spid="4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89"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培训过程监督</a:t>
            </a:r>
            <a:endParaRPr lang="en-US" sz="1800" b="0" strike="noStrike" spc="-1">
              <a:solidFill>
                <a:srgbClr val="000000"/>
              </a:solidFill>
              <a:latin typeface="Arial"/>
            </a:endParaRPr>
          </a:p>
        </p:txBody>
      </p:sp>
      <p:sp>
        <p:nvSpPr>
          <p:cNvPr id="490"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监督培训进度</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确保培训质量</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及时解决问题</a:t>
            </a:r>
            <a:endParaRPr lang="en-US" sz="1200" b="0" strike="noStrike" spc="-1">
              <a:solidFill>
                <a:srgbClr val="000000"/>
              </a:solidFill>
              <a:latin typeface="Arial"/>
            </a:endParaRPr>
          </a:p>
        </p:txBody>
      </p:sp>
      <p:sp>
        <p:nvSpPr>
          <p:cNvPr id="49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92"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效果反馈调整</a:t>
            </a:r>
            <a:endParaRPr lang="en-US" sz="1800" b="0" strike="noStrike" spc="-1">
              <a:solidFill>
                <a:srgbClr val="000000"/>
              </a:solidFill>
              <a:latin typeface="Arial"/>
            </a:endParaRPr>
          </a:p>
        </p:txBody>
      </p:sp>
      <p:sp>
        <p:nvSpPr>
          <p:cNvPr id="493"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收集学员反馈</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根据反馈调整培训内容</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提升培训效果</a:t>
            </a:r>
            <a:endParaRPr lang="en-US" sz="1200" b="0" strike="noStrike" spc="-1">
              <a:solidFill>
                <a:srgbClr val="000000"/>
              </a:solidFill>
              <a:latin typeface="Arial"/>
            </a:endParaRPr>
          </a:p>
        </p:txBody>
      </p:sp>
      <p:sp>
        <p:nvSpPr>
          <p:cNvPr id="49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95"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496"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4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培训中</a:t>
            </a:r>
            <a:endParaRPr lang="en-US" sz="3600" b="0" strike="noStrike" spc="-1">
              <a:solidFill>
                <a:schemeClr val="dk1"/>
              </a:solidFill>
              <a:latin typeface="Arial"/>
            </a:endParaRPr>
          </a:p>
        </p:txBody>
      </p:sp>
      <p:sp>
        <p:nvSpPr>
          <p:cNvPr id="49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99"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学员表现评估</a:t>
            </a:r>
            <a:endParaRPr lang="en-US" sz="1800" b="0" strike="noStrike" spc="-1">
              <a:solidFill>
                <a:srgbClr val="000000"/>
              </a:solidFill>
              <a:latin typeface="Arial"/>
            </a:endParaRPr>
          </a:p>
        </p:txBody>
      </p:sp>
      <p:sp>
        <p:nvSpPr>
          <p:cNvPr id="500"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观察学员参与情况</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评估学习效果</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调整培训方式</a:t>
            </a:r>
            <a:endParaRPr lang="en-US" sz="1200" b="0" strike="noStrike" spc="-1">
              <a:solidFill>
                <a:srgbClr val="000000"/>
              </a:solidFill>
              <a:latin typeface="Arial"/>
            </a:endParaRPr>
          </a:p>
        </p:txBody>
      </p:sp>
      <p:grpSp>
        <p:nvGrpSpPr>
          <p:cNvPr id="501" name="组合 4"/>
          <p:cNvGrpSpPr/>
          <p:nvPr/>
        </p:nvGrpSpPr>
        <p:grpSpPr>
          <a:xfrm>
            <a:off x="3839400" y="2049840"/>
            <a:ext cx="3803400" cy="3803400"/>
            <a:chOff x="3839400" y="2049840"/>
            <a:chExt cx="3803400" cy="3803400"/>
          </a:xfrm>
        </p:grpSpPr>
        <p:sp>
          <p:nvSpPr>
            <p:cNvPr id="502"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503"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504"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505"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506"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507"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508"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509"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510"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511"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501"/>
                                        </p:tgtEl>
                                        <p:attrNameLst>
                                          <p:attrName>style.visibility</p:attrName>
                                        </p:attrNameLst>
                                      </p:cBhvr>
                                      <p:to>
                                        <p:strVal val="visible"/>
                                      </p:to>
                                    </p:set>
                                    <p:animEffect transition="in" filter="wheel(1)">
                                      <p:cBhvr additive="repl">
                                        <p:cTn id="7" dur="2000"/>
                                        <p:tgtEl>
                                          <p:spTgt spid="5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12" name="组合 12"/>
          <p:cNvGrpSpPr/>
          <p:nvPr/>
        </p:nvGrpSpPr>
        <p:grpSpPr>
          <a:xfrm>
            <a:off x="-720" y="396720"/>
            <a:ext cx="12191760" cy="1449720"/>
            <a:chOff x="-720" y="396720"/>
            <a:chExt cx="12191760" cy="1449720"/>
          </a:xfrm>
        </p:grpSpPr>
        <p:sp>
          <p:nvSpPr>
            <p:cNvPr id="513"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514"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515"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516"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17"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培训后</a:t>
            </a:r>
            <a:endParaRPr lang="en-US" sz="2200" b="0" strike="noStrike" spc="-1">
              <a:solidFill>
                <a:srgbClr val="000000"/>
              </a:solidFill>
              <a:latin typeface="Arial"/>
            </a:endParaRPr>
          </a:p>
        </p:txBody>
      </p:sp>
      <p:sp>
        <p:nvSpPr>
          <p:cNvPr id="518"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在培训结束后，需要对培训成果进行全面评估，借助学员的反馈调查了解培训效果，并进行效果的跟踪与反馈，以持续改进培训质量。</a:t>
            </a:r>
            <a:endParaRPr lang="en-US" sz="1400" b="0" strike="noStrike" spc="-1">
              <a:solidFill>
                <a:srgbClr val="000000"/>
              </a:solidFill>
              <a:latin typeface="Arial"/>
            </a:endParaRPr>
          </a:p>
        </p:txBody>
      </p:sp>
      <p:sp>
        <p:nvSpPr>
          <p:cNvPr id="519"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512"/>
                                        </p:tgtEl>
                                        <p:attrNameLst>
                                          <p:attrName>style.visibility</p:attrName>
                                        </p:attrNameLst>
                                      </p:cBhvr>
                                      <p:to>
                                        <p:strVal val="visible"/>
                                      </p:to>
                                    </p:set>
                                    <p:animEffect transition="in" filter="fade">
                                      <p:cBhvr additive="repl">
                                        <p:cTn id="7" dur="500"/>
                                        <p:tgtEl>
                                          <p:spTgt spid="5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20" name="组合 5"/>
          <p:cNvGrpSpPr/>
          <p:nvPr/>
        </p:nvGrpSpPr>
        <p:grpSpPr>
          <a:xfrm>
            <a:off x="4655880" y="1123920"/>
            <a:ext cx="6864480" cy="4960080"/>
            <a:chOff x="4655880" y="1123920"/>
            <a:chExt cx="6864480" cy="4960080"/>
          </a:xfrm>
        </p:grpSpPr>
        <p:cxnSp>
          <p:nvCxnSpPr>
            <p:cNvPr id="521"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522" name="iSlide"/>
            <p:cNvGrpSpPr/>
            <p:nvPr/>
          </p:nvGrpSpPr>
          <p:grpSpPr>
            <a:xfrm>
              <a:off x="4835880" y="1432800"/>
              <a:ext cx="6684480" cy="604080"/>
              <a:chOff x="4835880" y="1432800"/>
              <a:chExt cx="6684480" cy="604080"/>
            </a:xfrm>
          </p:grpSpPr>
          <p:cxnSp>
            <p:nvCxnSpPr>
              <p:cNvPr id="523"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524" name="íS1ïdè"/>
              <p:cNvGrpSpPr/>
              <p:nvPr/>
            </p:nvGrpSpPr>
            <p:grpSpPr>
              <a:xfrm>
                <a:off x="4835880" y="1432800"/>
                <a:ext cx="2304360" cy="604080"/>
                <a:chOff x="4835880" y="1432800"/>
                <a:chExt cx="2304360" cy="604080"/>
              </a:xfrm>
            </p:grpSpPr>
            <p:sp>
              <p:nvSpPr>
                <p:cNvPr id="525"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526"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527" name="îṡḻïḓè"/>
            <p:cNvGrpSpPr/>
            <p:nvPr/>
          </p:nvGrpSpPr>
          <p:grpSpPr>
            <a:xfrm>
              <a:off x="4835880" y="2562120"/>
              <a:ext cx="6684480" cy="604080"/>
              <a:chOff x="4835880" y="2562120"/>
              <a:chExt cx="6684480" cy="604080"/>
            </a:xfrm>
          </p:grpSpPr>
          <p:cxnSp>
            <p:nvCxnSpPr>
              <p:cNvPr id="528"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529" name="î$ḻïḓê"/>
              <p:cNvGrpSpPr/>
              <p:nvPr/>
            </p:nvGrpSpPr>
            <p:grpSpPr>
              <a:xfrm>
                <a:off x="4835880" y="2562120"/>
                <a:ext cx="2304360" cy="604080"/>
                <a:chOff x="4835880" y="2562120"/>
                <a:chExt cx="2304360" cy="604080"/>
              </a:xfrm>
            </p:grpSpPr>
            <p:sp>
              <p:nvSpPr>
                <p:cNvPr id="530"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531"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532" name="ïṥḻíḑé"/>
            <p:cNvGrpSpPr/>
            <p:nvPr/>
          </p:nvGrpSpPr>
          <p:grpSpPr>
            <a:xfrm>
              <a:off x="4835880" y="3691440"/>
              <a:ext cx="6684480" cy="604080"/>
              <a:chOff x="4835880" y="3691440"/>
              <a:chExt cx="6684480" cy="604080"/>
            </a:xfrm>
          </p:grpSpPr>
          <p:cxnSp>
            <p:nvCxnSpPr>
              <p:cNvPr id="533"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534" name="ïṡlíḋê"/>
              <p:cNvGrpSpPr/>
              <p:nvPr/>
            </p:nvGrpSpPr>
            <p:grpSpPr>
              <a:xfrm>
                <a:off x="4835880" y="3691440"/>
                <a:ext cx="2304360" cy="604080"/>
                <a:chOff x="4835880" y="3691440"/>
                <a:chExt cx="2304360" cy="604080"/>
              </a:xfrm>
            </p:grpSpPr>
            <p:sp>
              <p:nvSpPr>
                <p:cNvPr id="535"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536"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537" name="ïṩḻiḑè"/>
            <p:cNvGrpSpPr/>
            <p:nvPr/>
          </p:nvGrpSpPr>
          <p:grpSpPr>
            <a:xfrm>
              <a:off x="4835880" y="4820760"/>
              <a:ext cx="6684480" cy="604080"/>
              <a:chOff x="4835880" y="4820760"/>
              <a:chExt cx="6684480" cy="604080"/>
            </a:xfrm>
          </p:grpSpPr>
          <p:cxnSp>
            <p:nvCxnSpPr>
              <p:cNvPr id="538"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539" name="íŝľíḋê"/>
              <p:cNvGrpSpPr/>
              <p:nvPr/>
            </p:nvGrpSpPr>
            <p:grpSpPr>
              <a:xfrm>
                <a:off x="4835880" y="4820760"/>
                <a:ext cx="2304360" cy="604080"/>
                <a:chOff x="4835880" y="4820760"/>
                <a:chExt cx="2304360" cy="604080"/>
              </a:xfrm>
            </p:grpSpPr>
            <p:sp>
              <p:nvSpPr>
                <p:cNvPr id="540"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541"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542"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总结</a:t>
            </a:r>
            <a:endParaRPr lang="en-US" sz="3600" b="0" strike="noStrike" spc="-1">
              <a:solidFill>
                <a:schemeClr val="dk1"/>
              </a:solidFill>
              <a:latin typeface="Arial"/>
            </a:endParaRPr>
          </a:p>
        </p:txBody>
      </p:sp>
      <p:sp>
        <p:nvSpPr>
          <p:cNvPr id="543"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对整个培训过程进行综合评价</a:t>
            </a:r>
            <a:endParaRPr lang="en-US" sz="1400" b="0" strike="noStrike" spc="-1">
              <a:solidFill>
                <a:srgbClr val="000000"/>
              </a:solidFill>
              <a:latin typeface="Arial"/>
            </a:endParaRPr>
          </a:p>
        </p:txBody>
      </p:sp>
      <p:sp>
        <p:nvSpPr>
          <p:cNvPr id="544"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综合评价</a:t>
            </a:r>
            <a:endParaRPr lang="en-US" sz="1400" b="0" strike="noStrike" spc="-1">
              <a:solidFill>
                <a:srgbClr val="000000"/>
              </a:solidFill>
              <a:latin typeface="Arial"/>
            </a:endParaRPr>
          </a:p>
        </p:txBody>
      </p:sp>
      <p:sp>
        <p:nvSpPr>
          <p:cNvPr id="545"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根据评估结果提出改进建议</a:t>
            </a:r>
            <a:endParaRPr lang="en-US" sz="1400" b="0" strike="noStrike" spc="-1">
              <a:solidFill>
                <a:srgbClr val="000000"/>
              </a:solidFill>
              <a:latin typeface="Arial"/>
            </a:endParaRPr>
          </a:p>
        </p:txBody>
      </p:sp>
      <p:sp>
        <p:nvSpPr>
          <p:cNvPr id="546"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改进建议</a:t>
            </a:r>
            <a:endParaRPr lang="en-US" sz="1400" b="0" strike="noStrike" spc="-1">
              <a:solidFill>
                <a:srgbClr val="000000"/>
              </a:solidFill>
              <a:latin typeface="Arial"/>
            </a:endParaRPr>
          </a:p>
        </p:txBody>
      </p:sp>
      <p:sp>
        <p:nvSpPr>
          <p:cNvPr id="547"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持续跟踪培训效果，及时调整培训策略</a:t>
            </a:r>
            <a:endParaRPr lang="en-US" sz="1400" b="0" strike="noStrike" spc="-1">
              <a:solidFill>
                <a:srgbClr val="000000"/>
              </a:solidFill>
              <a:latin typeface="Arial"/>
            </a:endParaRPr>
          </a:p>
        </p:txBody>
      </p:sp>
      <p:sp>
        <p:nvSpPr>
          <p:cNvPr id="548"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效果跟踪</a:t>
            </a:r>
            <a:endParaRPr lang="en-US" sz="1400" b="0" strike="noStrike" spc="-1">
              <a:solidFill>
                <a:srgbClr val="000000"/>
              </a:solidFill>
              <a:latin typeface="Arial"/>
            </a:endParaRPr>
          </a:p>
        </p:txBody>
      </p:sp>
      <p:sp>
        <p:nvSpPr>
          <p:cNvPr id="549"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550"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20"/>
                                        </p:tgtEl>
                                        <p:attrNameLst>
                                          <p:attrName>style.visibility</p:attrName>
                                        </p:attrNameLst>
                                      </p:cBhvr>
                                      <p:to>
                                        <p:strVal val="visible"/>
                                      </p:to>
                                    </p:set>
                                    <p:anim calcmode="lin" valueType="num">
                                      <p:cBhvr additive="repl">
                                        <p:cTn id="7" dur="500" fill="hold"/>
                                        <p:tgtEl>
                                          <p:spTgt spid="520"/>
                                        </p:tgtEl>
                                        <p:attrNameLst>
                                          <p:attrName>ppt_x</p:attrName>
                                        </p:attrNameLst>
                                      </p:cBhvr>
                                      <p:tavLst>
                                        <p:tav tm="0">
                                          <p:val>
                                            <p:strVal val="#ppt_x"/>
                                          </p:val>
                                        </p:tav>
                                        <p:tav tm="100000">
                                          <p:val>
                                            <p:strVal val="#ppt_x"/>
                                          </p:val>
                                        </p:tav>
                                      </p:tavLst>
                                    </p:anim>
                                    <p:anim calcmode="lin" valueType="num">
                                      <p:cBhvr additive="repl">
                                        <p:cTn id="8" dur="500" fill="hold"/>
                                        <p:tgtEl>
                                          <p:spTgt spid="5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https://d.book118.com/748011104011006050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232</Paragraphs>
  <Slides>28</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28</vt:i4>
      </vt:variant>
    </vt:vector>
  </HeadingPairs>
  <TitlesOfParts>
    <vt:vector baseType="lpstr" size="37">
      <vt:lpstr>Arial</vt:lpstr>
      <vt:lpstr>Calibri</vt:lpstr>
      <vt:lpstr>微软雅黑</vt:lpstr>
      <vt:lpstr>Times New Roman</vt:lpstr>
      <vt:lpstr>Wingdings</vt:lpstr>
      <vt:lpstr>Symbol</vt:lpstr>
      <vt:lpstr>DejaVu Sans</vt:lpstr>
      <vt:lpstr>Impact</vt:lpstr>
      <vt:lpstr>Office Theme</vt:lpstr>
      <vt:lpstr>人力资源管理专业能力培训</vt:lpstr>
      <vt:lpstr>目录</vt:lpstr>
      <vt:lpstr>第1章 人力资源管理专业能力培训简介</vt:lpstr>
      <vt:lpstr> </vt:lpstr>
      <vt:lpstr>为什么需要进行人力资源管理专业能力培训</vt:lpstr>
      <vt:lpstr>人力资源管理专业能力培训的目标</vt:lpstr>
      <vt:lpstr>人力资源管理专业能力培训的方法</vt:lpstr>
      <vt:lpstr>人力资源管理专业能力培训</vt:lpstr>
      <vt:lpstr>第2章 人力资源管理专业能力培训</vt:lpstr>
      <vt:lpstr>招聘管理</vt:lpstr>
      <vt:lpstr>招聘管理</vt:lpstr>
      <vt:lpstr> </vt:lpstr>
      <vt:lpstr>培训管理</vt:lpstr>
      <vt:lpstr>绩效管理</vt:lpstr>
      <vt:lpstr> </vt:lpstr>
      <vt:lpstr>福利管理</vt:lpstr>
      <vt:lpstr>第3章 人力资源管理专业能力培训的实施</vt:lpstr>
      <vt:lpstr> </vt:lpstr>
      <vt:lpstr>案例分析</vt:lpstr>
      <vt:lpstr>角色扮演</vt:lpstr>
      <vt:lpstr>实践训练</vt:lpstr>
      <vt:lpstr>总结与展望</vt:lpstr>
      <vt:lpstr>第4章 人力资源管理专业能力培训的效果评估</vt:lpstr>
      <vt:lpstr>培训前</vt:lpstr>
      <vt:lpstr>培训中</vt:lpstr>
      <vt:lpstr> </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2024-09-29T14:50:46.904</cp:lastPrinted>
  <dcterms:created xsi:type="dcterms:W3CDTF">2024-09-29T06:50:46Z</dcterms:created>
  <dcterms:modified xsi:type="dcterms:W3CDTF">2024-09-29T06:50:49Z</dcterms:modified>
</cp:coreProperties>
</file>