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8544549-6A52-4AC9-81E3-584CCE5F0C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961D0C-09DA-4DCB-BF4D-54DFE31966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E694E4-F26D-4998-94DE-2DD793946A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466E595-C66D-4B89-9925-0901D8F837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45858B-1320-4B63-BCF0-4938E45E59D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9FCACAD-CC82-4072-927F-38A77EE26F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3E9E93B-1A15-4DF0-9CAE-4D43796D97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535051-4D87-47A2-8AC3-38D078FA05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C23D39-FAE8-4CDE-AFF2-AC314D1E28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2F19EB-BADD-414B-BE20-65D7CCFACC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69A30D-7824-4D58-91D0-B2DCEEF945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1.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801406012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741420" y="1127760"/>
            <a:ext cx="4236720" cy="4236720"/>
          </a:xfrm>
          <a:prstGeom prst="ellipse">
            <a:avLst/>
          </a:prstGeom>
          <a:noFill/>
          <a:ln w="38100">
            <a:solidFill>
              <a:srgbClr val="60858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797775" y="1881829"/>
            <a:ext cx="5701617" cy="1840881"/>
          </a:xfrm>
          <a:prstGeom prst="rect">
            <a:avLst/>
          </a:prstGeom>
          <a:solidFill>
            <a:srgbClr val="D2EB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000" r="4500" b="14923"/>
          <a:stretch>
            <a:fillRect/>
          </a:stretch>
        </p:blipFill>
        <p:spPr>
          <a:xfrm>
            <a:off x="9631680" y="0"/>
            <a:ext cx="2240281" cy="4162886"/>
          </a:xfrm>
          <a:prstGeom prst="rect">
            <a:avLst/>
          </a:prstGeom>
        </p:spPr>
      </p:pic>
      <p:sp>
        <p:nvSpPr>
          <p:cNvPr id="5" name="TextBox 5"/>
          <p:cNvSpPr txBox="1"/>
          <p:nvPr/>
        </p:nvSpPr>
        <p:spPr>
          <a:xfrm>
            <a:off x="4761919" y="3652786"/>
            <a:ext cx="2227456" cy="51789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60858D">
                    <a:alpha val="100000"/>
                  </a:srgbClr>
                </a:solidFill>
                <a:latin typeface="Microsoft Yahei"/>
                <a:ea typeface="Microsoft Yahei"/>
                <a:cs typeface="Microsoft Yahei"/>
              </a:rPr>
              <a:t>汇报人：</a:t>
            </a:r>
          </a:p>
        </p:txBody>
      </p:sp>
      <p:sp>
        <p:nvSpPr>
          <p:cNvPr id="6" name="TextBox 6"/>
          <p:cNvSpPr txBox="1"/>
          <p:nvPr/>
        </p:nvSpPr>
        <p:spPr>
          <a:xfrm>
            <a:off x="4730185" y="4170682"/>
            <a:ext cx="2259190" cy="502303"/>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rgbClr val="60858D">
                  <a:alpha val="100000"/>
                </a:srgbClr>
              </a:solidFill>
              <a:latin typeface="Microsoft Yahei"/>
              <a:ea typeface="Microsoft Yahei"/>
              <a:cs typeface="Microsoft Yahei"/>
            </a:endParaRPr>
          </a:p>
        </p:txBody>
      </p:sp>
      <p:sp>
        <p:nvSpPr>
          <p:cNvPr id="7" name="TextBox 7"/>
          <p:cNvSpPr txBox="1"/>
          <p:nvPr/>
        </p:nvSpPr>
        <p:spPr>
          <a:xfrm>
            <a:off x="2106772" y="2383155"/>
            <a:ext cx="7537749" cy="86296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42656C">
                    <a:alpha val="100000"/>
                  </a:srgbClr>
                </a:solidFill>
                <a:latin typeface="Microsoft Yahei"/>
                <a:ea typeface="Microsoft Yahei"/>
                <a:cs typeface="Microsoft Yahei"/>
              </a:rPr>
              <a:t>财务管理制度对企业员工福利与社会责任的保障</a:t>
            </a:r>
          </a:p>
        </p:txBody>
      </p:sp>
      <p:cxnSp>
        <p:nvCxnSpPr>
          <p:cNvPr id="8" name="Connector 8"/>
          <p:cNvCxnSpPr/>
          <p:nvPr/>
        </p:nvCxnSpPr>
        <p:spPr>
          <a:xfrm flipH="1">
            <a:off x="6747999" y="827557"/>
            <a:ext cx="894873" cy="843737"/>
          </a:xfrm>
          <a:prstGeom prst="line">
            <a:avLst/>
          </a:prstGeom>
          <a:ln w="19050">
            <a:solidFill>
              <a:srgbClr val="60858D">
                <a:alpha val="100000"/>
              </a:srgbClr>
            </a:solidFill>
            <a:prstDash val="solid"/>
          </a:ln>
        </p:spPr>
      </p:cxnSp>
      <p:cxnSp>
        <p:nvCxnSpPr>
          <p:cNvPr id="9" name="Connector 9"/>
          <p:cNvCxnSpPr/>
          <p:nvPr/>
        </p:nvCxnSpPr>
        <p:spPr>
          <a:xfrm flipH="1">
            <a:off x="6677058" y="1459731"/>
            <a:ext cx="894873" cy="843737"/>
          </a:xfrm>
          <a:prstGeom prst="line">
            <a:avLst/>
          </a:prstGeom>
          <a:ln w="19050">
            <a:solidFill>
              <a:srgbClr val="60858D">
                <a:alpha val="100000"/>
              </a:srgbClr>
            </a:solidFill>
            <a:prstDash val="solid"/>
          </a:ln>
        </p:spPr>
      </p:cxnSp>
      <p:cxnSp>
        <p:nvCxnSpPr>
          <p:cNvPr id="10" name="Connector 10"/>
          <p:cNvCxnSpPr/>
          <p:nvPr/>
        </p:nvCxnSpPr>
        <p:spPr>
          <a:xfrm flipH="1">
            <a:off x="3741420" y="4038877"/>
            <a:ext cx="894873" cy="843737"/>
          </a:xfrm>
          <a:prstGeom prst="line">
            <a:avLst/>
          </a:prstGeom>
          <a:ln w="19050">
            <a:solidFill>
              <a:srgbClr val="60858D">
                <a:alpha val="100000"/>
              </a:srgbClr>
            </a:solidFill>
            <a:prstDash val="solid"/>
          </a:ln>
        </p:spPr>
      </p:cxnSp>
      <p:cxnSp>
        <p:nvCxnSpPr>
          <p:cNvPr id="11" name="Connector 11"/>
          <p:cNvCxnSpPr/>
          <p:nvPr/>
        </p:nvCxnSpPr>
        <p:spPr>
          <a:xfrm flipH="1">
            <a:off x="3640254" y="4687035"/>
            <a:ext cx="894873" cy="843737"/>
          </a:xfrm>
          <a:prstGeom prst="line">
            <a:avLst/>
          </a:prstGeom>
          <a:ln w="19050">
            <a:solidFill>
              <a:srgbClr val="60858D">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031916" y="1278557"/>
            <a:ext cx="2830542" cy="11747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5700" b="1">
                <a:solidFill>
                  <a:srgbClr val="42656C">
                    <a:alpha val="100000"/>
                  </a:srgbClr>
                </a:solidFill>
                <a:latin typeface="微软雅黑"/>
                <a:ea typeface="微软雅黑"/>
                <a:cs typeface="微软雅黑"/>
              </a:rPr>
              <a:t>目 录</a:t>
            </a:r>
            <a:endParaRPr lang="en-US" sz="1100"/>
          </a:p>
        </p:txBody>
      </p:sp>
      <p:sp>
        <p:nvSpPr>
          <p:cNvPr id="4" name="TextBox 4"/>
          <p:cNvSpPr txBox="1"/>
          <p:nvPr/>
        </p:nvSpPr>
        <p:spPr>
          <a:xfrm>
            <a:off x="4487772" y="907139"/>
            <a:ext cx="6821696" cy="5454353"/>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财务管理制度对企业员工福利的影响</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财务管理制度对企业社会责任的影响</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财务管理制度对企业员工福利与社会责任的整合</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案例分析</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结论与建议</a:t>
            </a:r>
          </a:p>
        </p:txBody>
      </p:sp>
      <p:pic>
        <p:nvPicPr>
          <p:cNvPr id="5" name="Picture 5"/>
          <p:cNvPicPr>
            <a:picLocks noChangeAspect="1"/>
          </p:cNvPicPr>
          <p:nvPr/>
        </p:nvPicPr>
        <p:blipFill>
          <a:blip r:embed="rId3"/>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01</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引言</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随着企业社会责任意识的提高，财务管理制度对企业员工福利和社会责任的保障作用日益凸显。</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研究财务管理制度对企业员工福利和社会责任的影响，有助于提高企业社会责任履行水平，促进企业可持续发展。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探讨财务管理制度对企业员工福利和社会责任的保障作用，分析其内在机制和影响因素。</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如何通过优化财务管理制度，更好地保障企业员工福利和社会责任？</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研究问题</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研究方法</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采用文献研究、案例分析和问卷调查等多种研究方法，对企业财务管理制度、员工福利、企业社会责任等相关理论进行梳理和分析。</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研究框架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首先对财务管理制度的基本概念、理论和实践进行概述；其次分析财务管理制度对企业员工福利和社会责任的影响机制；接着探讨影响财务管理制度保障效果的内外因素；最后提出优化财务管理制度的建议和对策。</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研究方法与框架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02</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财务管理制度对企业员工福利的影响</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员工福利的定义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员工福利是企业为了吸引和留住优秀人才，提高员工满意度和忠诚度而提供的一系列非货币性报酬，包括但不限于医疗保险、退休金、带薪休假、员工培训等。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员工福利的重要性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员工福利是员工整体薪酬的重要组成部分，对于员工的身心健康、工作积极性和工作效率有着重要影响。良好的员工福利有助于提高员工的满意度和忠诚度，降低员工流失率，同时也能提升企业的形象和竞争力。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员工福利的定义与重要性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预算与规划</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财务管理制度要求企业在制定年度预算时，充分考虑员工福利支出，确保有足够的资金支持。同时，企业需要制定长期规划，以确保员工福利的可持续性。</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执行与监督</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财务管理制度要求企业严格按照预算执行员工福利计划，并建立有效的监督机制，确保福利计划的落实。对于超出预算的福利计划，需要进行严格的审批和风险评估。</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评估与调整</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财务管理制度要求企业定期对员工福利计划进行评估，了解员工的满意度和福利计划的实施效果。对于不合理的福利计划，需要进行及时的调整和完善。</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财务管理制度对员工福利的保障机制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保障员工基本权益</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财务管理制度通过确保企业为员工提供符合国家法律法规规定的各项基本福利，如五险一金、带薪休假等，从而保障员工的基本权益。</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提高员工满意度</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财务管理制度通过制定合理的员工福利计划，满足员工的多样化需求，从而提高员工的满意度和忠诚度。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促进企业可持续发展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良好的员工福利计划有助于吸引和留住优秀人才，提高企业的核心竞争力，从而促进企业的可持续发展。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财务管理制度对员工福利的具体影响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03</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财务管理制度对企业社会责任的影响</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企业社会责任是指企业在追求经济效益的同时，积极履行对员工、客户、社区和环境的责任，实现经济、社会和环境的可持续发展。</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企业社会责任的重要性</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企业履行社会责任有助于提升企业形象和品牌价值，增强员工归属感和忠诚度，提高客户满意度和市场份额，促进企业可持续发展。</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企业社会责任的定义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企业社会责任的定义与重要性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https://d.book118.com/748014060127006037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2024-09-17T21:23:39.205</cp:lastPrinted>
  <dcterms:created xsi:type="dcterms:W3CDTF">2024-09-17T13:23:39Z</dcterms:created>
  <dcterms:modified xsi:type="dcterms:W3CDTF">2024-09-17T13:23:41Z</dcterms:modified>
</cp:coreProperties>
</file>