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32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26F9A-FC2E-4D62-BA55-ABAA81B7A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32A44-4FA6-4323-9D10-E06D05106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4FF47-59AF-44E3-8F58-94A462CF1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8A891-3203-4E72-A2A0-6B0955A2A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35BE3-1BD9-4AF1-BA79-5BDD08DE1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9A5E6E-B8DD-4055-AF28-6492804CA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1A485-F822-4AE1-AE4C-E0D258FD8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000EB-6A44-45BF-9BDD-9F07981C6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15C3C-9979-4FF8-92DB-AF79BD99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F18F7-824F-4148-82E7-92811D87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009A8-8573-49D1-96A1-22D12C82A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31" Type="http://schemas.openxmlformats.org/officeDocument/2006/relationships/tags" Target="../tags/tag216.xml" /><Relationship Id="rId32" Type="http://schemas.openxmlformats.org/officeDocument/2006/relationships/tags" Target="../tags/tag217.xml" /><Relationship Id="rId33" Type="http://schemas.openxmlformats.org/officeDocument/2006/relationships/tags" Target="../tags/tag218.xml" /><Relationship Id="rId34" Type="http://schemas.openxmlformats.org/officeDocument/2006/relationships/tags" Target="../tags/tag219.xml" /><Relationship Id="rId35" Type="http://schemas.openxmlformats.org/officeDocument/2006/relationships/tags" Target="../tags/tag220.xml" /><Relationship Id="rId36" Type="http://schemas.openxmlformats.org/officeDocument/2006/relationships/tags" Target="../tags/tag221.xml" /><Relationship Id="rId37" Type="http://schemas.openxmlformats.org/officeDocument/2006/relationships/tags" Target="../tags/tag222.xml" /><Relationship Id="rId38" Type="http://schemas.openxmlformats.org/officeDocument/2006/relationships/tags" Target="../tags/tag223.xml" /><Relationship Id="rId39" Type="http://schemas.openxmlformats.org/officeDocument/2006/relationships/tags" Target="../tags/tag224.xml" /><Relationship Id="rId4" Type="http://schemas.openxmlformats.org/officeDocument/2006/relationships/tags" Target="../tags/tag189.xml" /><Relationship Id="rId40" Type="http://schemas.openxmlformats.org/officeDocument/2006/relationships/tags" Target="../tags/tag225.xml" /><Relationship Id="rId41" Type="http://schemas.openxmlformats.org/officeDocument/2006/relationships/tags" Target="../tags/tag226.xml" /><Relationship Id="rId42" Type="http://schemas.openxmlformats.org/officeDocument/2006/relationships/tags" Target="../tags/tag227.xml" /><Relationship Id="rId43" Type="http://schemas.openxmlformats.org/officeDocument/2006/relationships/tags" Target="../tags/tag228.xml" /><Relationship Id="rId44" Type="http://schemas.openxmlformats.org/officeDocument/2006/relationships/tags" Target="../tags/tag229.xml" /><Relationship Id="rId45" Type="http://schemas.openxmlformats.org/officeDocument/2006/relationships/tags" Target="../tags/tag230.xml" /><Relationship Id="rId46" Type="http://schemas.openxmlformats.org/officeDocument/2006/relationships/tags" Target="../tags/tag231.xml" /><Relationship Id="rId47" Type="http://schemas.openxmlformats.org/officeDocument/2006/relationships/tags" Target="../tags/tag232.xml" /><Relationship Id="rId48" Type="http://schemas.openxmlformats.org/officeDocument/2006/relationships/tags" Target="../tags/tag233.xml" /><Relationship Id="rId49" Type="http://schemas.openxmlformats.org/officeDocument/2006/relationships/tags" Target="../tags/tag234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18" Type="http://schemas.openxmlformats.org/officeDocument/2006/relationships/tags" Target="../tags/tag279.xml" /><Relationship Id="rId19" Type="http://schemas.openxmlformats.org/officeDocument/2006/relationships/tags" Target="../tags/tag280.xml" /><Relationship Id="rId2" Type="http://schemas.openxmlformats.org/officeDocument/2006/relationships/tags" Target="../tags/tag263.xml" /><Relationship Id="rId20" Type="http://schemas.openxmlformats.org/officeDocument/2006/relationships/tags" Target="../tags/tag281.xml" /><Relationship Id="rId21" Type="http://schemas.openxmlformats.org/officeDocument/2006/relationships/tags" Target="../tags/tag282.xml" /><Relationship Id="rId22" Type="http://schemas.openxmlformats.org/officeDocument/2006/relationships/tags" Target="../tags/tag283.xml" /><Relationship Id="rId23" Type="http://schemas.openxmlformats.org/officeDocument/2006/relationships/tags" Target="../tags/tag284.xml" /><Relationship Id="rId24" Type="http://schemas.openxmlformats.org/officeDocument/2006/relationships/tags" Target="../tags/tag285.xml" /><Relationship Id="rId25" Type="http://schemas.openxmlformats.org/officeDocument/2006/relationships/tags" Target="../tags/tag286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tags" Target="../tags/tag299.xml" /><Relationship Id="rId15" Type="http://schemas.openxmlformats.org/officeDocument/2006/relationships/tags" Target="../tags/tag300.xml" /><Relationship Id="rId16" Type="http://schemas.openxmlformats.org/officeDocument/2006/relationships/tags" Target="../tags/tag301.xml" /><Relationship Id="rId17" Type="http://schemas.openxmlformats.org/officeDocument/2006/relationships/tags" Target="../tags/tag302.xml" /><Relationship Id="rId18" Type="http://schemas.openxmlformats.org/officeDocument/2006/relationships/tags" Target="../tags/tag303.xml" /><Relationship Id="rId19" Type="http://schemas.openxmlformats.org/officeDocument/2006/relationships/tags" Target="../tags/tag304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14" Type="http://schemas.openxmlformats.org/officeDocument/2006/relationships/tags" Target="../tags/tag317.xml" /><Relationship Id="rId15" Type="http://schemas.openxmlformats.org/officeDocument/2006/relationships/tags" Target="../tags/tag318.xml" /><Relationship Id="rId16" Type="http://schemas.openxmlformats.org/officeDocument/2006/relationships/tags" Target="../tags/tag319.xml" /><Relationship Id="rId17" Type="http://schemas.openxmlformats.org/officeDocument/2006/relationships/tags" Target="../tags/tag320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41160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上消的护理查房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疾病相关知识回顾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病史简介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疾病相关知识回顾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上消的疾病定义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上消，又称为上呼吸道感染，是一种常见的呼吸道疾病。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主要症状包括咳嗽、咳痰、喉咙痛、鼻塞、流鼻涕等。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病因包括病毒、细菌、支原体等微生物感染，以及环境因素、生活习惯等。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治疗方法包括药物治疗、生活调整、预防措施等。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上消的病因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838200" y="2290530"/>
            <a:ext cx="1529210" cy="53004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41079" y="2533620"/>
            <a:ext cx="4680234" cy="10826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1200093" y="2635364"/>
            <a:ext cx="4515128" cy="87975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吸烟：吸烟是上消的主要病因之一，长期吸烟会导致呼吸道炎症和损伤，增加上消的风险。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1041079" y="1892692"/>
            <a:ext cx="838933" cy="74510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838200" y="4349175"/>
            <a:ext cx="1529210" cy="53004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1041079" y="4592265"/>
            <a:ext cx="4680234" cy="108263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1200093" y="4694009"/>
            <a:ext cx="4515128" cy="87975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latin typeface="+mn-ea"/>
                <a:sym typeface="+mn-ea"/>
              </a:rPr>
              <a:t>职业因素：某些职业，如教师、歌手等，由于长期用嗓过度，会增加上消的风险。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1041079" y="3951946"/>
            <a:ext cx="838933" cy="74510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6470078" y="2265551"/>
            <a:ext cx="1529210" cy="53004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1"/>
            </p:custDataLst>
          </p:nvPr>
        </p:nvSpPr>
        <p:spPr>
          <a:xfrm>
            <a:off x="6673566" y="2508641"/>
            <a:ext cx="4680234" cy="10826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2"/>
            </p:custDataLst>
          </p:nvPr>
        </p:nvSpPr>
        <p:spPr>
          <a:xfrm>
            <a:off x="6832579" y="2610385"/>
            <a:ext cx="4515128" cy="87975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latin typeface="+mn-ea"/>
                <a:sym typeface="+mn-ea"/>
              </a:rPr>
              <a:t>空气污染：长期暴露在污染的空气中，如工业废气、汽车尾气等，会增加上消的风险。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6673566" y="1867713"/>
            <a:ext cx="838933" cy="74510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4"/>
            </p:custDataLst>
          </p:nvPr>
        </p:nvSpPr>
        <p:spPr>
          <a:xfrm>
            <a:off x="6470078" y="4331507"/>
            <a:ext cx="1529210" cy="53004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5"/>
            </p:custDataLst>
          </p:nvPr>
        </p:nvSpPr>
        <p:spPr>
          <a:xfrm>
            <a:off x="6673566" y="4574597"/>
            <a:ext cx="4680234" cy="1082632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16"/>
            </p:custDataLst>
          </p:nvPr>
        </p:nvSpPr>
        <p:spPr>
          <a:xfrm>
            <a:off x="6832579" y="4676341"/>
            <a:ext cx="4515128" cy="87975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latin typeface="+mn-ea"/>
                <a:sym typeface="+mn-ea"/>
              </a:rPr>
              <a:t>遗传因素：上消具有一定的遗传倾向，家族中有上消病史的人，患病风险相对较高。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73566" y="3934278"/>
            <a:ext cx="838933" cy="74510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上消的临床表现</a:t>
            </a:r>
            <a:endParaRPr lang="zh-CN" altLang="en-US"/>
          </a:p>
        </p:txBody>
      </p:sp>
      <p:sp>
        <p:nvSpPr>
          <p:cNvPr id="4" name="矩形: 圆角"/>
          <p:cNvSpPr/>
          <p:nvPr>
            <p:custDataLst>
              <p:tags r:id="rId2"/>
            </p:custDataLst>
          </p:nvPr>
        </p:nvSpPr>
        <p:spPr>
          <a:xfrm>
            <a:off x="838200" y="1597800"/>
            <a:ext cx="4983574" cy="1176946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直角三角形"/>
          <p:cNvSpPr/>
          <p:nvPr>
            <p:custDataLst>
              <p:tags r:id="rId3"/>
            </p:custDataLst>
          </p:nvPr>
        </p:nvSpPr>
        <p:spPr>
          <a:xfrm>
            <a:off x="1783176" y="1486088"/>
            <a:ext cx="115370" cy="114152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: 圆角"/>
          <p:cNvSpPr/>
          <p:nvPr>
            <p:custDataLst>
              <p:tags r:id="rId4"/>
            </p:custDataLst>
          </p:nvPr>
        </p:nvSpPr>
        <p:spPr>
          <a:xfrm>
            <a:off x="1164180" y="1478152"/>
            <a:ext cx="636525" cy="775271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装饰3"/>
          <p:cNvSpPr/>
          <p:nvPr>
            <p:custDataLst>
              <p:tags r:id="rId5"/>
            </p:custDataLst>
          </p:nvPr>
        </p:nvSpPr>
        <p:spPr>
          <a:xfrm>
            <a:off x="5346368" y="2599548"/>
            <a:ext cx="488359" cy="183135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装饰2"/>
          <p:cNvSpPr/>
          <p:nvPr>
            <p:custDataLst>
              <p:tags r:id="rId6"/>
            </p:custDataLst>
          </p:nvPr>
        </p:nvSpPr>
        <p:spPr>
          <a:xfrm>
            <a:off x="5651593" y="2294323"/>
            <a:ext cx="183135" cy="488359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装饰1"/>
          <p:cNvSpPr/>
          <p:nvPr>
            <p:custDataLst>
              <p:tags r:id="rId7"/>
            </p:custDataLst>
          </p:nvPr>
        </p:nvSpPr>
        <p:spPr>
          <a:xfrm>
            <a:off x="5302416" y="2258307"/>
            <a:ext cx="528039" cy="528039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1221562" y="1743698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2051163" y="1743698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咳嗽、咳痰、胸痛、呼吸困难等呼吸道症状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911" name="矩形: 圆角"/>
          <p:cNvSpPr/>
          <p:nvPr>
            <p:custDataLst>
              <p:tags r:id="rId10"/>
            </p:custDataLst>
          </p:nvPr>
        </p:nvSpPr>
        <p:spPr>
          <a:xfrm>
            <a:off x="6370092" y="3283861"/>
            <a:ext cx="4983574" cy="117667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2" name="直角三角形"/>
          <p:cNvSpPr/>
          <p:nvPr>
            <p:custDataLst>
              <p:tags r:id="rId11"/>
            </p:custDataLst>
          </p:nvPr>
        </p:nvSpPr>
        <p:spPr>
          <a:xfrm>
            <a:off x="10252549" y="3170318"/>
            <a:ext cx="115371" cy="114154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3" name="矩形: 圆角"/>
          <p:cNvSpPr/>
          <p:nvPr>
            <p:custDataLst>
              <p:tags r:id="rId12"/>
            </p:custDataLst>
          </p:nvPr>
        </p:nvSpPr>
        <p:spPr>
          <a:xfrm>
            <a:off x="10350221" y="3162382"/>
            <a:ext cx="636526" cy="775271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0" name="装饰12"/>
          <p:cNvSpPr/>
          <p:nvPr>
            <p:custDataLst>
              <p:tags r:id="rId13"/>
            </p:custDataLst>
          </p:nvPr>
        </p:nvSpPr>
        <p:spPr>
          <a:xfrm>
            <a:off x="6367650" y="3270432"/>
            <a:ext cx="183135" cy="488359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6" name="装饰11"/>
          <p:cNvSpPr/>
          <p:nvPr>
            <p:custDataLst>
              <p:tags r:id="rId14"/>
            </p:custDataLst>
          </p:nvPr>
        </p:nvSpPr>
        <p:spPr>
          <a:xfrm>
            <a:off x="6367650" y="3270432"/>
            <a:ext cx="488359" cy="183135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0" name="装饰10"/>
          <p:cNvSpPr/>
          <p:nvPr>
            <p:custDataLst>
              <p:tags r:id="rId15"/>
            </p:custDataLst>
          </p:nvPr>
        </p:nvSpPr>
        <p:spPr>
          <a:xfrm>
            <a:off x="6363987" y="3274705"/>
            <a:ext cx="528039" cy="528039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4" name="文本框 12"/>
          <p:cNvSpPr txBox="1"/>
          <p:nvPr>
            <p:custDataLst>
              <p:tags r:id="rId16"/>
            </p:custDataLst>
          </p:nvPr>
        </p:nvSpPr>
        <p:spPr>
          <a:xfrm>
            <a:off x="10407604" y="3430369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45" name="矩形: 圆角"/>
          <p:cNvSpPr/>
          <p:nvPr>
            <p:custDataLst>
              <p:tags r:id="rId17"/>
            </p:custDataLst>
          </p:nvPr>
        </p:nvSpPr>
        <p:spPr>
          <a:xfrm>
            <a:off x="6370092" y="1620387"/>
            <a:ext cx="4983574" cy="1176946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9" name="直角三角形"/>
          <p:cNvSpPr/>
          <p:nvPr>
            <p:custDataLst>
              <p:tags r:id="rId18"/>
            </p:custDataLst>
          </p:nvPr>
        </p:nvSpPr>
        <p:spPr>
          <a:xfrm>
            <a:off x="10253160" y="1508675"/>
            <a:ext cx="115371" cy="114154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1" name="矩形: 圆角"/>
          <p:cNvSpPr/>
          <p:nvPr>
            <p:custDataLst>
              <p:tags r:id="rId19"/>
            </p:custDataLst>
          </p:nvPr>
        </p:nvSpPr>
        <p:spPr>
          <a:xfrm>
            <a:off x="10350832" y="1500739"/>
            <a:ext cx="636526" cy="775271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9" name="装饰6"/>
          <p:cNvSpPr/>
          <p:nvPr>
            <p:custDataLst>
              <p:tags r:id="rId20"/>
            </p:custDataLst>
          </p:nvPr>
        </p:nvSpPr>
        <p:spPr>
          <a:xfrm>
            <a:off x="6363987" y="2620303"/>
            <a:ext cx="488359" cy="183135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9" name="装饰5"/>
          <p:cNvSpPr/>
          <p:nvPr>
            <p:custDataLst>
              <p:tags r:id="rId21"/>
            </p:custDataLst>
          </p:nvPr>
        </p:nvSpPr>
        <p:spPr>
          <a:xfrm>
            <a:off x="6363987" y="2315078"/>
            <a:ext cx="183135" cy="488359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7" name="装饰4"/>
          <p:cNvSpPr/>
          <p:nvPr>
            <p:custDataLst>
              <p:tags r:id="rId22"/>
            </p:custDataLst>
          </p:nvPr>
        </p:nvSpPr>
        <p:spPr>
          <a:xfrm>
            <a:off x="6368260" y="2279062"/>
            <a:ext cx="528039" cy="528039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6" name="文本框 12"/>
          <p:cNvSpPr txBox="1"/>
          <p:nvPr>
            <p:custDataLst>
              <p:tags r:id="rId23"/>
            </p:custDataLst>
          </p:nvPr>
        </p:nvSpPr>
        <p:spPr>
          <a:xfrm>
            <a:off x="10408214" y="1771168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899" name="矩形: 圆角"/>
          <p:cNvSpPr/>
          <p:nvPr>
            <p:custDataLst>
              <p:tags r:id="rId24"/>
            </p:custDataLst>
          </p:nvPr>
        </p:nvSpPr>
        <p:spPr>
          <a:xfrm>
            <a:off x="838200" y="3283251"/>
            <a:ext cx="4983574" cy="11766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0" name="直角三角形"/>
          <p:cNvSpPr/>
          <p:nvPr>
            <p:custDataLst>
              <p:tags r:id="rId25"/>
            </p:custDataLst>
          </p:nvPr>
        </p:nvSpPr>
        <p:spPr>
          <a:xfrm>
            <a:off x="1783176" y="3170318"/>
            <a:ext cx="115370" cy="114152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1" name="矩形: 圆角"/>
          <p:cNvSpPr/>
          <p:nvPr>
            <p:custDataLst>
              <p:tags r:id="rId26"/>
            </p:custDataLst>
          </p:nvPr>
        </p:nvSpPr>
        <p:spPr>
          <a:xfrm>
            <a:off x="1164180" y="3162382"/>
            <a:ext cx="636525" cy="775271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5" name="文本框 9"/>
          <p:cNvSpPr txBox="1"/>
          <p:nvPr>
            <p:custDataLst>
              <p:tags r:id="rId27"/>
            </p:custDataLst>
          </p:nvPr>
        </p:nvSpPr>
        <p:spPr>
          <a:xfrm>
            <a:off x="1221562" y="3427927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44" name="装饰9"/>
          <p:cNvSpPr/>
          <p:nvPr>
            <p:custDataLst>
              <p:tags r:id="rId28"/>
            </p:custDataLst>
          </p:nvPr>
        </p:nvSpPr>
        <p:spPr>
          <a:xfrm>
            <a:off x="5646709" y="3270432"/>
            <a:ext cx="183135" cy="488359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6" name="装饰8"/>
          <p:cNvSpPr/>
          <p:nvPr>
            <p:custDataLst>
              <p:tags r:id="rId29"/>
            </p:custDataLst>
          </p:nvPr>
        </p:nvSpPr>
        <p:spPr>
          <a:xfrm>
            <a:off x="5305468" y="3274705"/>
            <a:ext cx="528039" cy="528039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0" name="装饰7"/>
          <p:cNvSpPr/>
          <p:nvPr>
            <p:custDataLst>
              <p:tags r:id="rId30"/>
            </p:custDataLst>
          </p:nvPr>
        </p:nvSpPr>
        <p:spPr>
          <a:xfrm>
            <a:off x="5341485" y="3270432"/>
            <a:ext cx="488359" cy="183135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>
            <p:custDataLst>
              <p:tags r:id="rId31"/>
            </p:custDataLst>
          </p:nvPr>
        </p:nvSpPr>
        <p:spPr>
          <a:xfrm>
            <a:off x="7045249" y="1743698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发热、乏力、体重下降等全身症状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4" name="文本框 43"/>
          <p:cNvSpPr txBox="1"/>
          <p:nvPr>
            <p:custDataLst>
              <p:tags r:id="rId32"/>
            </p:custDataLst>
          </p:nvPr>
        </p:nvSpPr>
        <p:spPr>
          <a:xfrm>
            <a:off x="2049331" y="3387027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肺部X线检查可见肺部炎症、渗出、结节等影像学表现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5" name="文本框 44"/>
          <p:cNvSpPr txBox="1"/>
          <p:nvPr>
            <p:custDataLst>
              <p:tags r:id="rId33"/>
            </p:custDataLst>
          </p:nvPr>
        </p:nvSpPr>
        <p:spPr>
          <a:xfrm>
            <a:off x="7043417" y="3387027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痰液检查可见病原体、炎症细胞等病原学证据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6" name="矩形: 圆角"/>
          <p:cNvSpPr/>
          <p:nvPr>
            <p:custDataLst>
              <p:tags r:id="rId34"/>
            </p:custDataLst>
          </p:nvPr>
        </p:nvSpPr>
        <p:spPr>
          <a:xfrm>
            <a:off x="838200" y="4855158"/>
            <a:ext cx="4983574" cy="1176946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直角三角形"/>
          <p:cNvSpPr/>
          <p:nvPr>
            <p:custDataLst>
              <p:tags r:id="rId35"/>
            </p:custDataLst>
          </p:nvPr>
        </p:nvSpPr>
        <p:spPr>
          <a:xfrm>
            <a:off x="1783176" y="4743446"/>
            <a:ext cx="115370" cy="114152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矩形: 圆角"/>
          <p:cNvSpPr/>
          <p:nvPr>
            <p:custDataLst>
              <p:tags r:id="rId36"/>
            </p:custDataLst>
          </p:nvPr>
        </p:nvSpPr>
        <p:spPr>
          <a:xfrm>
            <a:off x="1164180" y="4735510"/>
            <a:ext cx="636525" cy="775271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装饰3"/>
          <p:cNvSpPr/>
          <p:nvPr>
            <p:custDataLst>
              <p:tags r:id="rId37"/>
            </p:custDataLst>
          </p:nvPr>
        </p:nvSpPr>
        <p:spPr>
          <a:xfrm>
            <a:off x="5346368" y="5856905"/>
            <a:ext cx="488359" cy="183135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装饰2"/>
          <p:cNvSpPr/>
          <p:nvPr>
            <p:custDataLst>
              <p:tags r:id="rId38"/>
            </p:custDataLst>
          </p:nvPr>
        </p:nvSpPr>
        <p:spPr>
          <a:xfrm>
            <a:off x="5651593" y="5551681"/>
            <a:ext cx="183135" cy="488359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装饰1"/>
          <p:cNvSpPr/>
          <p:nvPr>
            <p:custDataLst>
              <p:tags r:id="rId39"/>
            </p:custDataLst>
          </p:nvPr>
        </p:nvSpPr>
        <p:spPr>
          <a:xfrm>
            <a:off x="5302416" y="5515664"/>
            <a:ext cx="528039" cy="528039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40"/>
            </p:custDataLst>
          </p:nvPr>
        </p:nvSpPr>
        <p:spPr>
          <a:xfrm>
            <a:off x="1221562" y="5001055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4" name="文本框 63"/>
          <p:cNvSpPr txBox="1"/>
          <p:nvPr>
            <p:custDataLst>
              <p:tags r:id="rId41"/>
            </p:custDataLst>
          </p:nvPr>
        </p:nvSpPr>
        <p:spPr>
          <a:xfrm>
            <a:off x="2051163" y="5001055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血常规检查可见白细胞、中性粒细胞等炎症指标升高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矩形: 圆角"/>
          <p:cNvSpPr/>
          <p:nvPr>
            <p:custDataLst>
              <p:tags r:id="rId42"/>
            </p:custDataLst>
          </p:nvPr>
        </p:nvSpPr>
        <p:spPr>
          <a:xfrm>
            <a:off x="6370092" y="4877745"/>
            <a:ext cx="4983574" cy="1176946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直角三角形"/>
          <p:cNvSpPr/>
          <p:nvPr>
            <p:custDataLst>
              <p:tags r:id="rId43"/>
            </p:custDataLst>
          </p:nvPr>
        </p:nvSpPr>
        <p:spPr>
          <a:xfrm>
            <a:off x="10253160" y="4766032"/>
            <a:ext cx="115371" cy="114154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矩形: 圆角"/>
          <p:cNvSpPr/>
          <p:nvPr>
            <p:custDataLst>
              <p:tags r:id="rId44"/>
            </p:custDataLst>
          </p:nvPr>
        </p:nvSpPr>
        <p:spPr>
          <a:xfrm>
            <a:off x="10350832" y="4758097"/>
            <a:ext cx="636526" cy="775271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装饰6"/>
          <p:cNvSpPr/>
          <p:nvPr>
            <p:custDataLst>
              <p:tags r:id="rId45"/>
            </p:custDataLst>
          </p:nvPr>
        </p:nvSpPr>
        <p:spPr>
          <a:xfrm>
            <a:off x="6363987" y="5877661"/>
            <a:ext cx="488359" cy="183135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装饰5"/>
          <p:cNvSpPr/>
          <p:nvPr>
            <p:custDataLst>
              <p:tags r:id="rId46"/>
            </p:custDataLst>
          </p:nvPr>
        </p:nvSpPr>
        <p:spPr>
          <a:xfrm>
            <a:off x="6363987" y="5572436"/>
            <a:ext cx="183135" cy="488359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装饰4"/>
          <p:cNvSpPr/>
          <p:nvPr>
            <p:custDataLst>
              <p:tags r:id="rId47"/>
            </p:custDataLst>
          </p:nvPr>
        </p:nvSpPr>
        <p:spPr>
          <a:xfrm>
            <a:off x="6368260" y="5536419"/>
            <a:ext cx="528039" cy="528039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文本框 12"/>
          <p:cNvSpPr txBox="1"/>
          <p:nvPr>
            <p:custDataLst>
              <p:tags r:id="rId48"/>
            </p:custDataLst>
          </p:nvPr>
        </p:nvSpPr>
        <p:spPr>
          <a:xfrm>
            <a:off x="10408214" y="5028526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3" name="文本框 72"/>
          <p:cNvSpPr txBox="1"/>
          <p:nvPr>
            <p:custDataLst>
              <p:tags r:id="rId49"/>
            </p:custDataLst>
          </p:nvPr>
        </p:nvSpPr>
        <p:spPr>
          <a:xfrm>
            <a:off x="7045249" y="5001055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肺功能检查可见通气功能障碍、弥散功能下降等肺功能异常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上消的诊断标准</a:t>
            </a:r>
            <a:endParaRPr lang="zh-CN" altLang="en-US"/>
          </a:p>
        </p:txBody>
      </p:sp>
      <p:sp>
        <p:nvSpPr>
          <p:cNvPr id="4" name="剪去对角的矩形 3"/>
          <p:cNvSpPr/>
          <p:nvPr>
            <p:custDataLst>
              <p:tags r:id="rId2"/>
            </p:custDataLst>
          </p:nvPr>
        </p:nvSpPr>
        <p:spPr>
          <a:xfrm>
            <a:off x="843684" y="1831960"/>
            <a:ext cx="695656" cy="676119"/>
          </a:xfrm>
          <a:prstGeom prst="snip2Diag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3"/>
            </p:custDataLst>
          </p:nvPr>
        </p:nvSpPr>
        <p:spPr>
          <a:xfrm>
            <a:off x="843074" y="1849629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15" name="矩形 14"/>
          <p:cNvSpPr/>
          <p:nvPr>
            <p:custDataLst>
              <p:tags r:id="rId4"/>
            </p:custDataLst>
          </p:nvPr>
        </p:nvSpPr>
        <p:spPr>
          <a:xfrm>
            <a:off x="1623565" y="1505384"/>
            <a:ext cx="4258051" cy="1329905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1749686" y="1540723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病史：有长期吸烟、饮酒等不良生活习惯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剪去对角的矩形 44"/>
          <p:cNvSpPr/>
          <p:nvPr>
            <p:custDataLst>
              <p:tags r:id="rId6"/>
            </p:custDataLst>
          </p:nvPr>
        </p:nvSpPr>
        <p:spPr>
          <a:xfrm>
            <a:off x="6316865" y="3427060"/>
            <a:ext cx="695656" cy="675421"/>
          </a:xfrm>
          <a:prstGeom prst="snip2Diag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7"/>
            </p:custDataLst>
          </p:nvPr>
        </p:nvSpPr>
        <p:spPr>
          <a:xfrm>
            <a:off x="6315646" y="3444729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46" name="矩形 45"/>
          <p:cNvSpPr/>
          <p:nvPr>
            <p:custDataLst>
              <p:tags r:id="rId8"/>
            </p:custDataLst>
          </p:nvPr>
        </p:nvSpPr>
        <p:spPr>
          <a:xfrm>
            <a:off x="7096137" y="3101094"/>
            <a:ext cx="4258051" cy="1328048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47" name="文本框 46"/>
          <p:cNvSpPr txBox="1"/>
          <p:nvPr>
            <p:custDataLst>
              <p:tags r:id="rId9"/>
            </p:custDataLst>
          </p:nvPr>
        </p:nvSpPr>
        <p:spPr>
          <a:xfrm>
            <a:off x="7212509" y="3135214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实验室检查：血常规、痰液检查等显示异常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9" name="剪去对角的矩形 48"/>
          <p:cNvSpPr/>
          <p:nvPr>
            <p:custDataLst>
              <p:tags r:id="rId10"/>
            </p:custDataLst>
          </p:nvPr>
        </p:nvSpPr>
        <p:spPr>
          <a:xfrm>
            <a:off x="839419" y="5051406"/>
            <a:ext cx="695656" cy="676119"/>
          </a:xfrm>
          <a:prstGeom prst="snip2Diag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2" name="文本框 51"/>
          <p:cNvSpPr txBox="1"/>
          <p:nvPr>
            <p:custDataLst>
              <p:tags r:id="rId11"/>
            </p:custDataLst>
          </p:nvPr>
        </p:nvSpPr>
        <p:spPr>
          <a:xfrm>
            <a:off x="838200" y="5069076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618690" y="4724831"/>
            <a:ext cx="4258051" cy="1329905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13"/>
            </p:custDataLst>
          </p:nvPr>
        </p:nvSpPr>
        <p:spPr>
          <a:xfrm>
            <a:off x="1735673" y="4759560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影像学检查：肺部X线片或CT检查显示肺部病变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剪去对角的矩形 52"/>
          <p:cNvSpPr/>
          <p:nvPr>
            <p:custDataLst>
              <p:tags r:id="rId14"/>
            </p:custDataLst>
          </p:nvPr>
        </p:nvSpPr>
        <p:spPr>
          <a:xfrm>
            <a:off x="839419" y="3446557"/>
            <a:ext cx="695656" cy="675421"/>
          </a:xfrm>
          <a:prstGeom prst="snip2Diag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6" name="文本框 55"/>
          <p:cNvSpPr txBox="1"/>
          <p:nvPr>
            <p:custDataLst>
              <p:tags r:id="rId15"/>
            </p:custDataLst>
          </p:nvPr>
        </p:nvSpPr>
        <p:spPr>
          <a:xfrm>
            <a:off x="838200" y="3464226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4" name="矩形 53"/>
          <p:cNvSpPr/>
          <p:nvPr>
            <p:custDataLst>
              <p:tags r:id="rId16"/>
            </p:custDataLst>
          </p:nvPr>
        </p:nvSpPr>
        <p:spPr>
          <a:xfrm>
            <a:off x="1618690" y="3120591"/>
            <a:ext cx="4258051" cy="1328048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5" name="文本框 54"/>
          <p:cNvSpPr txBox="1"/>
          <p:nvPr>
            <p:custDataLst>
              <p:tags r:id="rId17"/>
            </p:custDataLst>
          </p:nvPr>
        </p:nvSpPr>
        <p:spPr>
          <a:xfrm>
            <a:off x="1735673" y="3154102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临床表现：咳嗽、咳痰、胸痛、呼吸困难等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剪去对角的矩形 56"/>
          <p:cNvSpPr/>
          <p:nvPr>
            <p:custDataLst>
              <p:tags r:id="rId18"/>
            </p:custDataLst>
          </p:nvPr>
        </p:nvSpPr>
        <p:spPr>
          <a:xfrm>
            <a:off x="6316865" y="1814900"/>
            <a:ext cx="695656" cy="675421"/>
          </a:xfrm>
          <a:prstGeom prst="snip2Diag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文本框 59"/>
          <p:cNvSpPr txBox="1"/>
          <p:nvPr>
            <p:custDataLst>
              <p:tags r:id="rId19"/>
            </p:custDataLst>
          </p:nvPr>
        </p:nvSpPr>
        <p:spPr>
          <a:xfrm>
            <a:off x="6315646" y="1831350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8" name="矩形 57"/>
          <p:cNvSpPr/>
          <p:nvPr>
            <p:custDataLst>
              <p:tags r:id="rId20"/>
            </p:custDataLst>
          </p:nvPr>
        </p:nvSpPr>
        <p:spPr>
          <a:xfrm>
            <a:off x="7096137" y="1487715"/>
            <a:ext cx="4258051" cy="1328048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9" name="文本框 58"/>
          <p:cNvSpPr txBox="1"/>
          <p:nvPr>
            <p:custDataLst>
              <p:tags r:id="rId21"/>
            </p:custDataLst>
          </p:nvPr>
        </p:nvSpPr>
        <p:spPr>
          <a:xfrm>
            <a:off x="7212509" y="1521835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病理学检查：组织病理学检查显示上皮细胞增生、鳞状上皮化生等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22"/>
            </p:custDataLst>
          </p:nvPr>
        </p:nvSpPr>
        <p:spPr>
          <a:xfrm>
            <a:off x="7096137" y="4705943"/>
            <a:ext cx="4258051" cy="1328048"/>
          </a:xfrm>
          <a:prstGeom prst="rect">
            <a:avLst/>
          </a:prstGeom>
          <a:noFill/>
          <a:ln w="63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7212509" y="4740063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鉴别诊断：与其他肺部疾病进行鉴别诊断，如肺结核、肺癌等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剪去对角的矩形 8"/>
          <p:cNvSpPr/>
          <p:nvPr>
            <p:custDataLst>
              <p:tags r:id="rId24"/>
            </p:custDataLst>
          </p:nvPr>
        </p:nvSpPr>
        <p:spPr>
          <a:xfrm>
            <a:off x="6316865" y="5032519"/>
            <a:ext cx="695656" cy="675421"/>
          </a:xfrm>
          <a:prstGeom prst="snip2Diag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6315646" y="5050188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06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病史简介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20000"/>
          </a:bodyPr>
          <a:lstStyle/>
          <a:p>
            <a:r>
              <a:rPr lang="zh-CN" altLang="en-US"/>
              <a:t>姓名：张三
年龄：50岁
性别：男
职业：教师
婚姻状况：已婚
家庭状况：有一子一女
居住地：北京
病史：高血压、糖尿病
入院时间：2022年10月10日
出院时间：2022年10月20日
诊断：急性心肌梗死
治疗方案：药物治疗、介入治疗
预后：良好，定期复查，注意生活习惯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患者主诉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患者年龄、性别、职业等信息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患者生活习惯、工作环境等信息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患者主要症状、持续时间等信息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患者心理状况、情绪变化等信息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患者既往病史、家族史等信息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患者对治疗的期望和要求等信息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患者现病史</a:t>
            </a:r>
            <a:endParaRPr lang="zh-CN" altLang="en-US"/>
          </a:p>
        </p:txBody>
      </p:sp>
      <p:sp>
        <p:nvSpPr>
          <p:cNvPr id="68" name="圆角矩形 67"/>
          <p:cNvSpPr/>
          <p:nvPr>
            <p:custDataLst>
              <p:tags r:id="rId2"/>
            </p:custDataLst>
          </p:nvPr>
        </p:nvSpPr>
        <p:spPr>
          <a:xfrm>
            <a:off x="1307371" y="3919733"/>
            <a:ext cx="3026217" cy="2257300"/>
          </a:xfrm>
          <a:prstGeom prst="roundRect">
            <a:avLst>
              <a:gd name="adj" fmla="val 4081"/>
            </a:avLst>
          </a:prstGeom>
          <a:solidFill>
            <a:schemeClr val="accent1"/>
          </a:solidFill>
          <a:ln>
            <a:noFill/>
          </a:ln>
          <a:effectLst>
            <a:outerShdw blurRad="457200" dist="50800" dir="2700000" sx="102000" sy="102000" algn="t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70" name="文本框 69"/>
          <p:cNvSpPr txBox="1"/>
          <p:nvPr>
            <p:custDataLst>
              <p:tags r:id="rId3"/>
            </p:custDataLst>
          </p:nvPr>
        </p:nvSpPr>
        <p:spPr>
          <a:xfrm>
            <a:off x="1465932" y="4055363"/>
            <a:ext cx="2710835" cy="139002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既往病史、家族史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1" name="文本框 70"/>
          <p:cNvSpPr txBox="1"/>
          <p:nvPr>
            <p:custDataLst>
              <p:tags r:id="rId4"/>
            </p:custDataLst>
          </p:nvPr>
        </p:nvSpPr>
        <p:spPr>
          <a:xfrm>
            <a:off x="3357534" y="5375618"/>
            <a:ext cx="976597" cy="801682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04</a:t>
            </a:r>
            <a:endParaRPr lang="en-US" altLang="zh-CN">
              <a:latin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5"/>
            </p:custDataLst>
          </p:nvPr>
        </p:nvSpPr>
        <p:spPr>
          <a:xfrm>
            <a:off x="1307371" y="1364400"/>
            <a:ext cx="3026217" cy="2257300"/>
          </a:xfrm>
          <a:prstGeom prst="roundRect">
            <a:avLst>
              <a:gd name="adj" fmla="val 4081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5700000" sx="105000" sy="105000" algn="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60" name="圆角矩形 59"/>
          <p:cNvSpPr/>
          <p:nvPr>
            <p:custDataLst>
              <p:tags r:id="rId6"/>
            </p:custDataLst>
          </p:nvPr>
        </p:nvSpPr>
        <p:spPr>
          <a:xfrm>
            <a:off x="7858853" y="1364400"/>
            <a:ext cx="3026217" cy="2257300"/>
          </a:xfrm>
          <a:prstGeom prst="roundRect">
            <a:avLst>
              <a:gd name="adj" fmla="val 4081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5700000" sx="105000" sy="105000" algn="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66" name="文本框 65"/>
          <p:cNvSpPr txBox="1"/>
          <p:nvPr>
            <p:custDataLst>
              <p:tags r:id="rId7"/>
            </p:custDataLst>
          </p:nvPr>
        </p:nvSpPr>
        <p:spPr>
          <a:xfrm>
            <a:off x="8016759" y="1500029"/>
            <a:ext cx="2710835" cy="139002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主要症状、持续时间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7" name="文本框 66"/>
          <p:cNvSpPr txBox="1"/>
          <p:nvPr>
            <p:custDataLst>
              <p:tags r:id="rId8"/>
            </p:custDataLst>
          </p:nvPr>
        </p:nvSpPr>
        <p:spPr>
          <a:xfrm>
            <a:off x="9908361" y="2819630"/>
            <a:ext cx="976597" cy="801682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03</a:t>
            </a:r>
            <a:endParaRPr lang="en-US" altLang="zh-CN">
              <a:latin typeface="+mn-ea"/>
            </a:endParaRPr>
          </a:p>
        </p:txBody>
      </p:sp>
      <p:sp>
        <p:nvSpPr>
          <p:cNvPr id="74" name="文本框 73"/>
          <p:cNvSpPr txBox="1"/>
          <p:nvPr>
            <p:custDataLst>
              <p:tags r:id="rId9"/>
            </p:custDataLst>
          </p:nvPr>
        </p:nvSpPr>
        <p:spPr>
          <a:xfrm>
            <a:off x="1465932" y="1500029"/>
            <a:ext cx="2710835" cy="139002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患者年龄、性别、职业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3357534" y="2819630"/>
            <a:ext cx="976597" cy="801682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01</a:t>
            </a:r>
            <a:endParaRPr lang="en-US" altLang="zh-CN">
              <a:latin typeface="+mn-ea"/>
            </a:endParaRPr>
          </a:p>
        </p:txBody>
      </p:sp>
      <p:sp>
        <p:nvSpPr>
          <p:cNvPr id="76" name="圆角矩形 75"/>
          <p:cNvSpPr/>
          <p:nvPr>
            <p:custDataLst>
              <p:tags r:id="rId11"/>
            </p:custDataLst>
          </p:nvPr>
        </p:nvSpPr>
        <p:spPr>
          <a:xfrm>
            <a:off x="4583439" y="1364400"/>
            <a:ext cx="3026217" cy="2257300"/>
          </a:xfrm>
          <a:prstGeom prst="roundRect">
            <a:avLst>
              <a:gd name="adj" fmla="val 4081"/>
            </a:avLst>
          </a:prstGeom>
          <a:gradFill>
            <a:gsLst>
              <a:gs pos="100000">
                <a:schemeClr val="accent3"/>
              </a:gs>
              <a:gs pos="0">
                <a:schemeClr val="accent3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2700000" sx="102000" sy="102000" algn="tl" rotWithShape="0">
              <a:schemeClr val="accent3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8" name="文本框 77"/>
          <p:cNvSpPr txBox="1"/>
          <p:nvPr>
            <p:custDataLst>
              <p:tags r:id="rId12"/>
            </p:custDataLst>
          </p:nvPr>
        </p:nvSpPr>
        <p:spPr>
          <a:xfrm>
            <a:off x="4741346" y="1500029"/>
            <a:ext cx="2710835" cy="139002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发病时间、地点、诱因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9" name="文本框 78"/>
          <p:cNvSpPr txBox="1"/>
          <p:nvPr>
            <p:custDataLst>
              <p:tags r:id="rId13"/>
            </p:custDataLst>
          </p:nvPr>
        </p:nvSpPr>
        <p:spPr>
          <a:xfrm>
            <a:off x="6632948" y="2819630"/>
            <a:ext cx="976597" cy="801682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buClrTx/>
              <a:buSzTx/>
              <a:buFontTx/>
              <a:defRPr sz="4400" b="1" kern="1200">
                <a:gradFill>
                  <a:gsLst>
                    <a:gs pos="77000">
                      <a:schemeClr val="accent3">
                        <a:lumMod val="60000"/>
                        <a:lumOff val="40000"/>
                        <a:alpha val="0"/>
                      </a:schemeClr>
                    </a:gs>
                    <a:gs pos="100000">
                      <a:schemeClr val="accent3">
                        <a:lumMod val="7500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02</a:t>
            </a:r>
            <a:endParaRPr lang="en-US" altLang="zh-CN"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>
            <a:off x="4583439" y="3919733"/>
            <a:ext cx="3026217" cy="2257300"/>
          </a:xfrm>
          <a:prstGeom prst="roundRect">
            <a:avLst>
              <a:gd name="adj" fmla="val 4081"/>
            </a:avLst>
          </a:prstGeom>
          <a:solidFill>
            <a:schemeClr val="accent3"/>
          </a:solidFill>
          <a:ln>
            <a:noFill/>
          </a:ln>
          <a:effectLst>
            <a:outerShdw blurRad="457200" dist="50800" dir="2700000" sx="102000" sy="102000" algn="tl" rotWithShape="0">
              <a:schemeClr val="accent3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4741346" y="4055363"/>
            <a:ext cx="2710835" cy="139002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治疗经过、效果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6"/>
            </p:custDataLst>
          </p:nvPr>
        </p:nvSpPr>
        <p:spPr>
          <a:xfrm>
            <a:off x="6632948" y="5375618"/>
            <a:ext cx="976597" cy="801682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buClrTx/>
              <a:buSzTx/>
              <a:buFontTx/>
              <a:defRPr sz="4400" b="1" kern="1200">
                <a:gradFill>
                  <a:gsLst>
                    <a:gs pos="77000">
                      <a:schemeClr val="accent3">
                        <a:lumMod val="60000"/>
                        <a:lumOff val="40000"/>
                        <a:alpha val="0"/>
                      </a:schemeClr>
                    </a:gs>
                    <a:gs pos="100000">
                      <a:schemeClr val="accent3">
                        <a:lumMod val="7500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05</a:t>
            </a:r>
            <a:endParaRPr lang="en-US" altLang="zh-CN">
              <a:latin typeface="+mn-ea"/>
            </a:endParaRPr>
          </a:p>
        </p:txBody>
      </p:sp>
      <p:sp>
        <p:nvSpPr>
          <p:cNvPr id="14" name="圆角矩形 13"/>
          <p:cNvSpPr/>
          <p:nvPr>
            <p:custDataLst>
              <p:tags r:id="rId17"/>
            </p:custDataLst>
          </p:nvPr>
        </p:nvSpPr>
        <p:spPr>
          <a:xfrm>
            <a:off x="7858853" y="3919733"/>
            <a:ext cx="3026217" cy="2257300"/>
          </a:xfrm>
          <a:prstGeom prst="roundRect">
            <a:avLst>
              <a:gd name="adj" fmla="val 4081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5700000" sx="105000" sy="105000" algn="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8016759" y="4055363"/>
            <a:ext cx="2710835" cy="139002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目前状况、预后评估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9908361" y="5375618"/>
            <a:ext cx="976597" cy="801682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06</a:t>
            </a:r>
            <a:endParaRPr lang="en-US" altLang="zh-CN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患者既往史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81376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3"/>
            </p:custDataLst>
          </p:nvPr>
        </p:nvSpPr>
        <p:spPr>
          <a:xfrm>
            <a:off x="6781376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4"/>
            </p:custDataLst>
          </p:nvPr>
        </p:nvSpPr>
        <p:spPr>
          <a:xfrm>
            <a:off x="6295211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既往病史：高血压、糖尿病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5"/>
            </p:custDataLst>
          </p:nvPr>
        </p:nvSpPr>
        <p:spPr>
          <a:xfrm>
            <a:off x="6293911" y="471700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治疗方案：溶栓治疗，抗凝治疗，控制血压和血糖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325015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1325015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8"/>
            </p:custDataLst>
          </p:nvPr>
        </p:nvSpPr>
        <p:spPr>
          <a:xfrm>
            <a:off x="838850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患者年龄：50岁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9"/>
            </p:custDataLst>
          </p:nvPr>
        </p:nvSpPr>
        <p:spPr>
          <a:xfrm>
            <a:off x="838200" y="471700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检查结果：心电图异常，心肌酶升高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4053521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4053521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12"/>
            </p:custDataLst>
          </p:nvPr>
        </p:nvSpPr>
        <p:spPr>
          <a:xfrm>
            <a:off x="3566705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性别：男性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3566055" y="4702709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诊断：急性心肌梗死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9232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9509232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6"/>
            </p:custDataLst>
          </p:nvPr>
        </p:nvSpPr>
        <p:spPr>
          <a:xfrm>
            <a:off x="9023066" y="2178939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近期症状：胸痛、呼吸困难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4" name="文本框 183"/>
          <p:cNvSpPr txBox="1"/>
          <p:nvPr>
            <p:custDataLst>
              <p:tags r:id="rId17"/>
            </p:custDataLst>
          </p:nvPr>
        </p:nvSpPr>
        <p:spPr>
          <a:xfrm>
            <a:off x="9021766" y="471765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预后：病情稳定，恢复良好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https://d.book118.com/748014116063006034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7"/>
  <p:tag name="KSO_WM_UNIT_INDEX" val="1_1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7"/>
  <p:tag name="KSO_WM_UNIT_INDEX" val="1_4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7"/>
  <p:tag name="KSO_WM_UNIT_INDEX" val="1_2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7"/>
  <p:tag name="KSO_WM_UNIT_INDEX" val="1_3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7"/>
  <p:tag name="KSO_WM_UNIT_INDEX" val="1_5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7"/>
  <p:tag name="KSO_WM_UNIT_INDEX" val="1_6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6"/>
  <p:tag name="KSO_WM_UNIT_INDEX" val="1_6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6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2"/>
  <p:tag name="KSO_WM_UNIT_INDEX" val="1_1_2"/>
  <p:tag name="KSO_WM_UNIT_LAYERLEVEL" val="1_1_1"/>
  <p:tag name="KSO_WM_UNIT_SUBTYPE" val="d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6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2"/>
  <p:tag name="KSO_WM_UNIT_INDEX" val="1_5_2"/>
  <p:tag name="KSO_WM_UNIT_LAYERLEVEL" val="1_1_1"/>
  <p:tag name="KSO_WM_UNIT_SUBTYPE" val="d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6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2"/>
  <p:tag name="KSO_WM_UNIT_INDEX" val="1_3_2"/>
  <p:tag name="KSO_WM_UNIT_LAYERLEVEL" val="1_1_1"/>
  <p:tag name="KSO_WM_UNIT_SUBTYPE" val="d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6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2"/>
  <p:tag name="KSO_WM_UNIT_INDEX" val="1_2_2"/>
  <p:tag name="KSO_WM_UNIT_LAYERLEVEL" val="1_1_1"/>
  <p:tag name="KSO_WM_UNIT_SUBTYPE" val="d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6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2"/>
  <p:tag name="KSO_WM_UNIT_INDEX" val="1_4_2"/>
  <p:tag name="KSO_WM_UNIT_LAYERLEVEL" val="1_1_1"/>
  <p:tag name="KSO_WM_UNIT_SUBTYPE" val="d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3"/>
  <p:tag name="KSO_WM_UNIT_INDEX" val="1_6_3"/>
  <p:tag name="KSO_WM_UNIT_LAYERLEVEL" val="1_1_1"/>
  <p:tag name="KSO_WM_UNIT_LINE_FILL_TYPE" val="2"/>
  <p:tag name="KSO_WM_UNIT_LINE_FORE_SCHEMECOLOR_INDEX" val="10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6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2"/>
  <p:tag name="KSO_WM_UNIT_INDEX" val="1_6_2"/>
  <p:tag name="KSO_WM_UNIT_LAYERLEVEL" val="1_1_1"/>
  <p:tag name="KSO_WM_UNIT_SUBTYPE" val="d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6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5_5*l_h_i*1_2_2"/>
  <p:tag name="KSO_WM_UNIT_INDEX" val="1_2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2_1"/>
  <p:tag name="KSO_WM_UNIT_INDEX" val="1_2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5_5*l_h_i*1_5_2"/>
  <p:tag name="KSO_WM_UNIT_INDEX" val="1_5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3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5_1"/>
  <p:tag name="KSO_WM_UNIT_INDEX" val="1_5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3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上消的护理查房</vt:lpstr>
      <vt:lpstr>目录</vt:lpstr>
      <vt:lpstr>疾病相关知识回顾</vt:lpstr>
      <vt:lpstr>上消的疾病定义</vt:lpstr>
      <vt:lpstr>上消的病因</vt:lpstr>
      <vt:lpstr>上消的临床表现</vt:lpstr>
      <vt:lpstr>上消的诊断标准</vt:lpstr>
      <vt:lpstr>病史简介</vt:lpstr>
      <vt:lpstr>患者基本信息</vt:lpstr>
      <vt:lpstr>患者主诉</vt:lpstr>
      <vt:lpstr>患者现病史</vt:lpstr>
      <vt:lpstr>患者既往史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2024-09-12T22:37:26.890</cp:lastPrinted>
  <dcterms:created xsi:type="dcterms:W3CDTF">2024-09-12T14:37:26Z</dcterms:created>
  <dcterms:modified xsi:type="dcterms:W3CDTF">2024-09-12T14:37:29Z</dcterms:modified>
</cp:coreProperties>
</file>