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3F33BD-81D5-4562-9099-2E4D0A34CB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C283E7-E228-44F1-8B45-D878B3FB83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4AEF23-22FB-4F3D-9546-444A57682D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D112CB-9BB8-4593-B094-12AD9F1B6C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543737-278B-40F3-A601-E23A058679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65FCC3-6DDB-4093-94CC-AF3FAA5C61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AE4F36-55E9-4E3E-944D-D214EC987B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807E77-C035-4B6D-A52C-0C4B5338D9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F4571F-70C7-40E8-BED8-2356FFA2E6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63A272-E5EC-4230-8B7E-F570968B8A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7F7D62-8E32-4C79-B6D7-F2F720BA8D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20063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2024-01-25</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化学品法律法规培训课程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化学品法律法规概述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化学品分类与标识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化学品生产、储存与运输管理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化学品使用安全与卫生防护</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废弃物处理与环境保护要求</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法律责任与监管机制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化学品法律法规概述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国际化学品法律法规体系</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中国化学品法律法规体系</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国内外化学品法律法规体系</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包括《关于在国际贸易中对某些危险化学品和农药采用事先知情同意程序的鹿特丹公约》、《控制危险废物越境转移及其处置巴塞尔公约》等。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以《中华人民共和国安全生产法》、《危险化学品安全管理条例》等为核心，辅以地方性法规和部门规章。</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危险化学品的生产、储存、使用、经营和运输等环节。</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新化学物质的生产、进口和加工使用等活动。</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涉及化学品的环境保护、职业卫生和消防安全等方面。</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化学品法律法规的适用范围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国际化学品法律法规的历史与发展</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从20世纪初开始，随着化学工业的快速发展，国际社会对化学品的安全管理越来越重视，逐步形成了较为完善的国际化学品法律法规体系。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中国化学品法律法规的历史与发展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自20世纪80年代起，中国开始逐步建立化学品安全管理的法律法规体系，近年来不断完善，加大了对危险化学品和新化学物质的管理力度。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化学品法律法规的历史与发展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化学品分类与标识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541262"/>
            <a:ext cx="492347" cy="492347"/>
            <a:chOff x="1474591" y="3541262"/>
            <a:chExt cx="492347" cy="492347"/>
          </a:xfrm>
        </p:grpSpPr>
        <p:sp>
          <p:nvSpPr>
            <p:cNvPr id="6" name="AutoShape 6"/>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15096"/>
            <a:ext cx="2139982" cy="2139982"/>
            <a:chOff x="2372036" y="2215096"/>
            <a:chExt cx="2139982" cy="2139982"/>
          </a:xfrm>
        </p:grpSpPr>
        <p:sp>
          <p:nvSpPr>
            <p:cNvPr id="8" name="Freeform 8"/>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063107"/>
            <a:ext cx="330613" cy="588550"/>
            <a:chOff x="3274244" y="3063107"/>
            <a:chExt cx="330613" cy="588550"/>
          </a:xfrm>
        </p:grpSpPr>
        <p:sp>
          <p:nvSpPr>
            <p:cNvPr id="10" name="Freeform 10"/>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2961094"/>
            <a:ext cx="145256" cy="300799"/>
            <a:chOff x="3370066" y="2961094"/>
            <a:chExt cx="145256" cy="300799"/>
          </a:xfrm>
        </p:grpSpPr>
        <p:sp>
          <p:nvSpPr>
            <p:cNvPr id="12" name="Freeform 12"/>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32121"/>
            <a:ext cx="492347" cy="492347"/>
            <a:chOff x="3195854" y="2032121"/>
            <a:chExt cx="492347" cy="492347"/>
          </a:xfrm>
        </p:grpSpPr>
        <p:sp>
          <p:nvSpPr>
            <p:cNvPr id="63" name="AutoShape 63"/>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354191"/>
            <a:ext cx="2139982" cy="2139982"/>
            <a:chOff x="3543612" y="3354191"/>
            <a:chExt cx="2139982" cy="2139982"/>
          </a:xfrm>
        </p:grpSpPr>
        <p:sp>
          <p:nvSpPr>
            <p:cNvPr id="65" name="Freeform 65"/>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551835"/>
            <a:ext cx="492347" cy="492347"/>
            <a:chOff x="4948930" y="3551835"/>
            <a:chExt cx="492347" cy="492347"/>
          </a:xfrm>
        </p:grpSpPr>
        <p:sp>
          <p:nvSpPr>
            <p:cNvPr id="68" name="AutoShape 68"/>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72" name="TextBox 72"/>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按物理状态分类</a:t>
            </a:r>
          </a:p>
        </p:txBody>
      </p:sp>
      <p:sp>
        <p:nvSpPr>
          <p:cNvPr id="73" name="TextBox 73"/>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按化学性质分类</a:t>
            </a:r>
          </a:p>
        </p:txBody>
      </p:sp>
      <p:sp>
        <p:nvSpPr>
          <p:cNvPr id="74" name="TextBox 74"/>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按危险性分类</a:t>
            </a:r>
          </a:p>
        </p:txBody>
      </p:sp>
      <p:grpSp>
        <p:nvGrpSpPr>
          <p:cNvPr id="75" name="Group 75"/>
          <p:cNvGrpSpPr/>
          <p:nvPr/>
        </p:nvGrpSpPr>
        <p:grpSpPr>
          <a:xfrm>
            <a:off x="454963" y="93878"/>
            <a:ext cx="10641129" cy="914400"/>
            <a:chOff x="454963" y="93878"/>
            <a:chExt cx="10641129" cy="914400"/>
          </a:xfrm>
        </p:grpSpPr>
        <p:sp>
          <p:nvSpPr>
            <p:cNvPr id="76" name="AutoShape 7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TextBox 9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化学品分类方法</a:t>
              </a:r>
            </a:p>
          </p:txBody>
        </p:sp>
      </p:grpSp>
      <p:grpSp>
        <p:nvGrpSpPr>
          <p:cNvPr id="97" name="Group 97"/>
          <p:cNvGrpSpPr/>
          <p:nvPr/>
        </p:nvGrpSpPr>
        <p:grpSpPr>
          <a:xfrm>
            <a:off x="6649402" y="1647934"/>
            <a:ext cx="587026" cy="585597"/>
            <a:chOff x="6649402" y="1647934"/>
            <a:chExt cx="587026" cy="585597"/>
          </a:xfrm>
        </p:grpSpPr>
        <p:sp>
          <p:nvSpPr>
            <p:cNvPr id="98" name="AutoShape 98"/>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0" name="Group 100"/>
          <p:cNvGrpSpPr/>
          <p:nvPr/>
        </p:nvGrpSpPr>
        <p:grpSpPr>
          <a:xfrm>
            <a:off x="6647497" y="3377126"/>
            <a:ext cx="587026" cy="585597"/>
            <a:chOff x="6647497" y="3377126"/>
            <a:chExt cx="587026" cy="585597"/>
          </a:xfrm>
        </p:grpSpPr>
        <p:sp>
          <p:nvSpPr>
            <p:cNvPr id="101" name="AutoShape 101"/>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6831329" y="3509949"/>
            <a:ext cx="224504" cy="467678"/>
            <a:chOff x="6831329" y="3509949"/>
            <a:chExt cx="224504" cy="467678"/>
          </a:xfrm>
        </p:grpSpPr>
        <p:sp>
          <p:nvSpPr>
            <p:cNvPr id="103" name="Freeform 103"/>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Freeform 128"/>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Freeform 147"/>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Freeform 148"/>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Freeform 151"/>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4" name="Group 154"/>
          <p:cNvGrpSpPr/>
          <p:nvPr/>
        </p:nvGrpSpPr>
        <p:grpSpPr>
          <a:xfrm>
            <a:off x="6647497" y="5019958"/>
            <a:ext cx="587026" cy="585502"/>
            <a:chOff x="6647497" y="5019958"/>
            <a:chExt cx="587026" cy="585502"/>
          </a:xfrm>
        </p:grpSpPr>
        <p:sp>
          <p:nvSpPr>
            <p:cNvPr id="155" name="AutoShape 155"/>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Freeform 156"/>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7" name="TextBox 157"/>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将化学品分为固体、液体、气体三类。</a:t>
            </a:r>
          </a:p>
        </p:txBody>
      </p:sp>
      <p:sp>
        <p:nvSpPr>
          <p:cNvPr id="158" name="TextBox 158"/>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将化学品分为无机物、有机物、高分子化合物等。</a:t>
            </a:r>
          </a:p>
        </p:txBody>
      </p:sp>
      <p:sp>
        <p:nvSpPr>
          <p:cNvPr id="159" name="TextBox 159"/>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将化学品分为易燃、易爆、有毒、有害等类别。</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化学品标识要求</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包括化学品名称、危险性类别、生产日期、生产厂家等。</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应位于化学品包装或容器的明显位置，易于识别和查看。</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根据化学品的危险性类别，使用不同的颜色进行标识，如红色表示易燃，黄色表示有毒等。</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标识内容</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标识位置</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标识颜色</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1423988"/>
            <a:ext cx="6085713" cy="1369790"/>
            <a:chOff x="454963" y="1423988"/>
            <a:chExt cx="6085713" cy="1369790"/>
          </a:xfrm>
        </p:grpSpPr>
        <p:sp>
          <p:nvSpPr>
            <p:cNvPr id="3" name="Freeform 3"/>
            <p:cNvSpPr/>
            <p:nvPr/>
          </p:nvSpPr>
          <p:spPr>
            <a:xfrm>
              <a:off x="1412320" y="1423988"/>
              <a:ext cx="737616" cy="1369790"/>
            </a:xfrm>
            <a:custGeom>
              <a:rect l="l" t="t" r="r" b="b"/>
              <a:pathLst>
                <a:path w="325" h="603">
                  <a:moveTo>
                    <a:pt x="0" y="0"/>
                  </a:moveTo>
                  <a:lnTo>
                    <a:pt x="325" y="316"/>
                  </a:lnTo>
                  <a:lnTo>
                    <a:pt x="325" y="603"/>
                  </a:lnTo>
                  <a:lnTo>
                    <a:pt x="0" y="397"/>
                  </a:lnTo>
                  <a:lnTo>
                    <a:pt x="0" y="0"/>
                  </a:lnTo>
                  <a:close/>
                </a:path>
              </a:pathLst>
            </a:custGeom>
            <a:solidFill>
              <a:schemeClr val="accent1">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4963" y="1423988"/>
              <a:ext cx="957358" cy="9016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149841" y="2141982"/>
              <a:ext cx="4390835" cy="651796"/>
            </a:xfrm>
            <a:custGeom>
              <a:rect l="l" t="t" r="r" b="b"/>
              <a:pathLst>
                <a:path w="1931" h="287">
                  <a:moveTo>
                    <a:pt x="0" y="0"/>
                  </a:moveTo>
                  <a:lnTo>
                    <a:pt x="1831" y="0"/>
                  </a:lnTo>
                  <a:lnTo>
                    <a:pt x="1932" y="144"/>
                  </a:lnTo>
                  <a:lnTo>
                    <a:pt x="1831" y="287"/>
                  </a:lnTo>
                  <a:lnTo>
                    <a:pt x="0" y="287"/>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689754" y="1679924"/>
            <a:ext cx="541020" cy="413385"/>
            <a:chOff x="689754" y="1679924"/>
            <a:chExt cx="541020" cy="413385"/>
          </a:xfrm>
        </p:grpSpPr>
        <p:sp>
          <p:nvSpPr>
            <p:cNvPr id="7" name="TextBox 7"/>
            <p:cNvSpPr txBox="1"/>
            <p:nvPr/>
          </p:nvSpPr>
          <p:spPr>
            <a:xfrm>
              <a:off x="689754" y="1679924"/>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01</a:t>
              </a:r>
            </a:p>
          </p:txBody>
        </p:sp>
      </p:grpSp>
      <p:grpSp>
        <p:nvGrpSpPr>
          <p:cNvPr id="8" name="Group 8"/>
          <p:cNvGrpSpPr/>
          <p:nvPr/>
        </p:nvGrpSpPr>
        <p:grpSpPr>
          <a:xfrm>
            <a:off x="454963" y="2325624"/>
            <a:ext cx="6085713" cy="1131951"/>
            <a:chOff x="454963" y="2325624"/>
            <a:chExt cx="6085713" cy="1131951"/>
          </a:xfrm>
        </p:grpSpPr>
        <p:sp>
          <p:nvSpPr>
            <p:cNvPr id="9" name="Freeform 9"/>
            <p:cNvSpPr/>
            <p:nvPr/>
          </p:nvSpPr>
          <p:spPr>
            <a:xfrm>
              <a:off x="1412320" y="2325624"/>
              <a:ext cx="737616" cy="1131951"/>
            </a:xfrm>
            <a:custGeom>
              <a:rect l="l" t="t" r="r" b="b"/>
              <a:pathLst>
                <a:path w="325" h="498">
                  <a:moveTo>
                    <a:pt x="0" y="0"/>
                  </a:moveTo>
                  <a:lnTo>
                    <a:pt x="325" y="206"/>
                  </a:lnTo>
                  <a:lnTo>
                    <a:pt x="325" y="498"/>
                  </a:lnTo>
                  <a:lnTo>
                    <a:pt x="0" y="398"/>
                  </a:lnTo>
                  <a:lnTo>
                    <a:pt x="0" y="0"/>
                  </a:lnTo>
                  <a:close/>
                </a:path>
              </a:pathLst>
            </a:custGeom>
            <a:solidFill>
              <a:schemeClr val="accent2">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2325624"/>
              <a:ext cx="957358" cy="9046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149841" y="2793778"/>
              <a:ext cx="4390835" cy="663797"/>
            </a:xfrm>
            <a:custGeom>
              <a:rect l="l" t="t" r="r" b="b"/>
              <a:pathLst>
                <a:path w="1931" h="292">
                  <a:moveTo>
                    <a:pt x="0" y="0"/>
                  </a:moveTo>
                  <a:lnTo>
                    <a:pt x="1831" y="0"/>
                  </a:lnTo>
                  <a:lnTo>
                    <a:pt x="1932" y="149"/>
                  </a:lnTo>
                  <a:lnTo>
                    <a:pt x="1831" y="292"/>
                  </a:lnTo>
                  <a:lnTo>
                    <a:pt x="0" y="292"/>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646129" y="2549938"/>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02</a:t>
              </a:r>
            </a:p>
          </p:txBody>
        </p:sp>
      </p:grpSp>
      <p:grpSp>
        <p:nvGrpSpPr>
          <p:cNvPr id="13" name="Group 13"/>
          <p:cNvGrpSpPr/>
          <p:nvPr/>
        </p:nvGrpSpPr>
        <p:grpSpPr>
          <a:xfrm>
            <a:off x="454963" y="3230309"/>
            <a:ext cx="6085713" cy="903160"/>
            <a:chOff x="454963" y="3230309"/>
            <a:chExt cx="6085713" cy="903160"/>
          </a:xfrm>
        </p:grpSpPr>
        <p:sp>
          <p:nvSpPr>
            <p:cNvPr id="14" name="Freeform 14"/>
            <p:cNvSpPr/>
            <p:nvPr/>
          </p:nvSpPr>
          <p:spPr>
            <a:xfrm>
              <a:off x="1412320" y="3230309"/>
              <a:ext cx="737616" cy="903160"/>
            </a:xfrm>
            <a:custGeom>
              <a:rect l="l" t="t" r="r" b="b"/>
              <a:pathLst>
                <a:path w="325" h="397">
                  <a:moveTo>
                    <a:pt x="0" y="0"/>
                  </a:moveTo>
                  <a:lnTo>
                    <a:pt x="325" y="100"/>
                  </a:lnTo>
                  <a:lnTo>
                    <a:pt x="325" y="397"/>
                  </a:lnTo>
                  <a:lnTo>
                    <a:pt x="0" y="397"/>
                  </a:lnTo>
                  <a:lnTo>
                    <a:pt x="0" y="0"/>
                  </a:lnTo>
                  <a:close/>
                </a:path>
              </a:pathLst>
            </a:custGeom>
            <a:solidFill>
              <a:schemeClr val="accent3">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230309"/>
              <a:ext cx="957358" cy="903160"/>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49841" y="3457575"/>
              <a:ext cx="4390835" cy="675894"/>
            </a:xfrm>
            <a:custGeom>
              <a:rect l="l" t="t" r="r" b="b"/>
              <a:pathLst>
                <a:path w="1931" h="293">
                  <a:moveTo>
                    <a:pt x="0" y="0"/>
                  </a:moveTo>
                  <a:lnTo>
                    <a:pt x="1831" y="0"/>
                  </a:lnTo>
                  <a:lnTo>
                    <a:pt x="1932" y="149"/>
                  </a:lnTo>
                  <a:lnTo>
                    <a:pt x="1831" y="293"/>
                  </a:lnTo>
                  <a:lnTo>
                    <a:pt x="0" y="293"/>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646129" y="343804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03</a:t>
              </a:r>
            </a:p>
          </p:txBody>
        </p:sp>
      </p:grpSp>
      <p:grpSp>
        <p:nvGrpSpPr>
          <p:cNvPr id="18" name="Group 18"/>
          <p:cNvGrpSpPr/>
          <p:nvPr/>
        </p:nvGrpSpPr>
        <p:grpSpPr>
          <a:xfrm>
            <a:off x="454963" y="4133469"/>
            <a:ext cx="6085713" cy="892588"/>
            <a:chOff x="454963" y="4133469"/>
            <a:chExt cx="6085713" cy="892588"/>
          </a:xfrm>
        </p:grpSpPr>
        <p:sp>
          <p:nvSpPr>
            <p:cNvPr id="19" name="Freeform 19"/>
            <p:cNvSpPr/>
            <p:nvPr/>
          </p:nvSpPr>
          <p:spPr>
            <a:xfrm>
              <a:off x="1412320" y="4133469"/>
              <a:ext cx="737616" cy="892588"/>
            </a:xfrm>
            <a:custGeom>
              <a:rect l="l" t="t" r="r" b="b"/>
              <a:pathLst>
                <a:path w="325" h="393">
                  <a:moveTo>
                    <a:pt x="0" y="393"/>
                  </a:moveTo>
                  <a:lnTo>
                    <a:pt x="325" y="293"/>
                  </a:lnTo>
                  <a:lnTo>
                    <a:pt x="325" y="0"/>
                  </a:lnTo>
                  <a:lnTo>
                    <a:pt x="0" y="0"/>
                  </a:lnTo>
                  <a:lnTo>
                    <a:pt x="0" y="393"/>
                  </a:lnTo>
                  <a:close/>
                </a:path>
              </a:pathLst>
            </a:custGeom>
            <a:solidFill>
              <a:schemeClr val="accent4">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133469"/>
              <a:ext cx="957358" cy="892588"/>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149841" y="4133469"/>
              <a:ext cx="4390835" cy="665321"/>
            </a:xfrm>
            <a:custGeom>
              <a:rect l="l" t="t" r="r" b="b"/>
              <a:pathLst>
                <a:path w="1931" h="288">
                  <a:moveTo>
                    <a:pt x="0" y="288"/>
                  </a:moveTo>
                  <a:lnTo>
                    <a:pt x="1831" y="288"/>
                  </a:lnTo>
                  <a:lnTo>
                    <a:pt x="1932" y="144"/>
                  </a:lnTo>
                  <a:lnTo>
                    <a:pt x="1831" y="0"/>
                  </a:lnTo>
                  <a:lnTo>
                    <a:pt x="0" y="0"/>
                  </a:lnTo>
                  <a:lnTo>
                    <a:pt x="0" y="28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661179" y="433520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04</a:t>
              </a:r>
            </a:p>
          </p:txBody>
        </p:sp>
      </p:grpSp>
      <p:grpSp>
        <p:nvGrpSpPr>
          <p:cNvPr id="23" name="Group 23"/>
          <p:cNvGrpSpPr/>
          <p:nvPr/>
        </p:nvGrpSpPr>
        <p:grpSpPr>
          <a:xfrm>
            <a:off x="454963" y="4797266"/>
            <a:ext cx="6085713" cy="1133476"/>
            <a:chOff x="454963" y="4797266"/>
            <a:chExt cx="6085713" cy="1133476"/>
          </a:xfrm>
        </p:grpSpPr>
        <p:sp>
          <p:nvSpPr>
            <p:cNvPr id="24" name="Freeform 24"/>
            <p:cNvSpPr/>
            <p:nvPr/>
          </p:nvSpPr>
          <p:spPr>
            <a:xfrm>
              <a:off x="1412320" y="4797266"/>
              <a:ext cx="737616" cy="1133475"/>
            </a:xfrm>
            <a:custGeom>
              <a:rect l="l" t="t" r="r" b="b"/>
              <a:pathLst>
                <a:path w="325" h="498">
                  <a:moveTo>
                    <a:pt x="0" y="498"/>
                  </a:moveTo>
                  <a:lnTo>
                    <a:pt x="325" y="292"/>
                  </a:lnTo>
                  <a:lnTo>
                    <a:pt x="325" y="0"/>
                  </a:lnTo>
                  <a:lnTo>
                    <a:pt x="0" y="100"/>
                  </a:lnTo>
                  <a:lnTo>
                    <a:pt x="0" y="498"/>
                  </a:lnTo>
                  <a:close/>
                </a:path>
              </a:pathLst>
            </a:custGeom>
            <a:solidFill>
              <a:schemeClr val="accent5">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026057"/>
              <a:ext cx="957358" cy="9046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49841" y="4797266"/>
              <a:ext cx="4390835" cy="663797"/>
            </a:xfrm>
            <a:custGeom>
              <a:rect l="l" t="t" r="r" b="b"/>
              <a:pathLst>
                <a:path w="1931" h="292">
                  <a:moveTo>
                    <a:pt x="0" y="292"/>
                  </a:moveTo>
                  <a:lnTo>
                    <a:pt x="1831" y="292"/>
                  </a:lnTo>
                  <a:lnTo>
                    <a:pt x="1932" y="143"/>
                  </a:lnTo>
                  <a:lnTo>
                    <a:pt x="1831" y="0"/>
                  </a:lnTo>
                  <a:lnTo>
                    <a:pt x="0" y="0"/>
                  </a:lnTo>
                  <a:lnTo>
                    <a:pt x="0" y="292"/>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661179" y="5275992"/>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05</a:t>
              </a:r>
            </a:p>
          </p:txBody>
        </p:sp>
      </p:grpSp>
      <p:sp>
        <p:nvSpPr>
          <p:cNvPr id="28" name="TextBox 28"/>
          <p:cNvSpPr txBox="1"/>
          <p:nvPr/>
        </p:nvSpPr>
        <p:spPr>
          <a:xfrm>
            <a:off x="2398926" y="2234517"/>
            <a:ext cx="3697074" cy="48015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爆炸品标识</a:t>
            </a:r>
          </a:p>
        </p:txBody>
      </p:sp>
      <p:sp>
        <p:nvSpPr>
          <p:cNvPr id="29" name="TextBox 29"/>
          <p:cNvSpPr txBox="1"/>
          <p:nvPr/>
        </p:nvSpPr>
        <p:spPr>
          <a:xfrm>
            <a:off x="2398926" y="289159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易燃液体标识</a:t>
            </a:r>
          </a:p>
        </p:txBody>
      </p:sp>
      <p:sp>
        <p:nvSpPr>
          <p:cNvPr id="30" name="TextBox 30"/>
          <p:cNvSpPr txBox="1"/>
          <p:nvPr/>
        </p:nvSpPr>
        <p:spPr>
          <a:xfrm>
            <a:off x="2398926" y="3562160"/>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有毒品标识</a:t>
            </a:r>
          </a:p>
        </p:txBody>
      </p:sp>
      <p:sp>
        <p:nvSpPr>
          <p:cNvPr id="31" name="TextBox 31"/>
          <p:cNvSpPr txBox="1"/>
          <p:nvPr/>
        </p:nvSpPr>
        <p:spPr>
          <a:xfrm>
            <a:off x="2398926" y="4213114"/>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腐蚀品标识</a:t>
            </a:r>
          </a:p>
        </p:txBody>
      </p:sp>
      <p:sp>
        <p:nvSpPr>
          <p:cNvPr id="32" name="TextBox 32"/>
          <p:cNvSpPr txBox="1"/>
          <p:nvPr/>
        </p:nvSpPr>
        <p:spPr>
          <a:xfrm>
            <a:off x="2398926" y="489727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放射性物质标识</a:t>
            </a:r>
          </a:p>
        </p:txBody>
      </p:sp>
      <p:sp>
        <p:nvSpPr>
          <p:cNvPr id="33" name="TextBox 33"/>
          <p:cNvSpPr txBox="1"/>
          <p:nvPr/>
        </p:nvSpPr>
        <p:spPr>
          <a:xfrm>
            <a:off x="6833989" y="2108883"/>
            <a:ext cx="4716780" cy="6057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使用黑色炸药桶图案，底色为红色，表示该化学品具有爆炸性质。</a:t>
            </a:r>
          </a:p>
        </p:txBody>
      </p:sp>
      <p:sp>
        <p:nvSpPr>
          <p:cNvPr id="34" name="TextBox 34"/>
          <p:cNvSpPr txBox="1"/>
          <p:nvPr/>
        </p:nvSpPr>
        <p:spPr>
          <a:xfrm>
            <a:off x="6831121" y="2771823"/>
            <a:ext cx="4719647"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使用红色火焰图案，底色为白色，表示该化学品易燃。</a:t>
            </a:r>
          </a:p>
        </p:txBody>
      </p:sp>
      <p:sp>
        <p:nvSpPr>
          <p:cNvPr id="35" name="TextBox 35"/>
          <p:cNvSpPr txBox="1"/>
          <p:nvPr/>
        </p:nvSpPr>
        <p:spPr>
          <a:xfrm>
            <a:off x="6831121" y="3435620"/>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使用黑色骷髅头和交叉骨图案，底色为白色，表示该化学品有毒。</a:t>
            </a:r>
          </a:p>
        </p:txBody>
      </p:sp>
      <p:sp>
        <p:nvSpPr>
          <p:cNvPr id="36" name="TextBox 36"/>
          <p:cNvSpPr txBox="1"/>
          <p:nvPr/>
        </p:nvSpPr>
        <p:spPr>
          <a:xfrm>
            <a:off x="6831121" y="4111514"/>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使用黑色腐蚀标志，底色为黄色，表示该化学品具有腐蚀性。</a:t>
            </a:r>
          </a:p>
        </p:txBody>
      </p:sp>
      <p:sp>
        <p:nvSpPr>
          <p:cNvPr id="37" name="TextBox 37"/>
          <p:cNvSpPr txBox="1"/>
          <p:nvPr/>
        </p:nvSpPr>
        <p:spPr>
          <a:xfrm>
            <a:off x="6831121" y="4776835"/>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使用黑色三叶草图案，底色为黄色，表示该化学品具有放射性。</a:t>
            </a:r>
          </a:p>
        </p:txBody>
      </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危险化学品的特殊标识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化学品生产、储存与运输管理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许可制度的适用范围</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生产许可证的申请与审批</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生产过程中的安全管理</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明确需要申请生产许可证的化学品范围及申请条件。</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详细介绍生产许可证的申请流程、审批时限及所需材料。</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强调化学品生产过程中应遵循的安全操作规程、员工培训要求及事故应急处理措施。</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化学品生产许可制度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储存设施的建设标准</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储存分类与标识</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储存过程中的安全管理</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化学品储存安全要求</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介绍化学品的分类方法、标识要求及储存区域的划分原则。</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分析化学品储存过程中可能存在的安全风险，提出相应的防范措施及事故应急处理方案。</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阐述化学品储存设施的设计、建设及验收标准，确保设施符合安全规范。</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https://d.book118.com/748020063057006032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2024-09-09T22:15:45.276</cp:lastPrinted>
  <dcterms:created xsi:type="dcterms:W3CDTF">2024-09-09T14:15:45Z</dcterms:created>
  <dcterms:modified xsi:type="dcterms:W3CDTF">2024-09-09T14:15:47Z</dcterms:modified>
</cp:coreProperties>
</file>