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AA37C0-8E3B-4E7F-AAF7-734C880F71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7C35EA-26F6-4989-8E9B-EA15819D77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ACF81A-A789-4733-8369-40E6078E74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969074-6CA7-45FC-8138-9B6915C434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D000B4-D3BB-4B3B-AC79-8ADAEC9132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9D4601-745C-4F7D-98DC-9C58766E5E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DE5E28-8157-410A-B1C5-5E937F2396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972FF6-4B16-4260-B3FE-5AC98C5DA2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AE5F49-3671-400E-BC0C-CBF56AEF2A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9A1519-D3A7-430A-A7F4-ECB6EA118A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1F7F6B-BDDA-4131-9C47-5BC88F61CD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023132135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阴阳五行学说课件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阴阳五行学说概述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阴阳学说在中医中的应用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五行学说在中医中的应用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阴阳五行学说在现代医学中的价值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阴阳五行学说在其他领域的应用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学习阴阳五行学说的意义和方法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阴阳五行学说概述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阴阳学说的起源与发展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阴阳观念起源于古代中国人民的自然观，形成于殷周时期，西周末年，以伯阳父为代表的一些贵族卿大夫把阴阳看作天地之气。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春秋时期，阴阳学说被赋予哲学含义，战国时期，阴阳学说进一步发展，成为一种系统的理论。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五行学说起源于中国古代的方位观念，形成于春秋战国时期。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起源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在战国时期，五行学说得到了进一步的发展，与阴阳学说相结合，形成了阴阳五行学说。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五行学说的起源与发展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阴阳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阴阳是宇宙中相互关联的事物或现象对立双方属性的概括。阴阳最初的含义是指日光的向背，向日为阳，背日为阴。后来引申为气候的寒暖，方位的上下、左右、内外，运动状态的躁动和宁静等。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五行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五行是指木、火、土、金、水五种物质及其运动变化。五行学说认为，五行是构成宇宙的基本物质元素，宇宙间各种物质都可以按照这五种基本物质的属性来归类。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406" r="184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阴阳五行学说的基本内容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阴阳学说在中医中的应用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在中医理论中，阴阳平衡是维持人体健康的关键。阴阳相互制约、相互依存，保持动态平衡，使人体生理功能正常运转。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脏腑功能分阴阳，阴主收藏，阳主宣发。阴阳平衡则脏腑功能协调，身体康健。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阴阳平衡与身体健康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阴阳与脏腑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阴阳平衡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4969" r="14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阴阳失调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当人体阴阳平衡被打破时，就会出现阴阳失调。常见的阴阳失调有阴盛阳衰、阳盛阴衰、阴阳互损等。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疾病发生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阴阳失调是疾病发生的重要原因。如阴盛则寒，阳盛则热；阴虚则内热，阳虚则外寒。这些都会导致人体出现相应的病症。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阴阳失调与疾病发生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中医通过观察病人的症状、体征来判断阴阳的偏盛偏衰，从而确定病证的性质和部位。如望诊观察面色、舌苔，闻诊听声音、嗅气味，问诊询问病情、病史等。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调整阴阳平衡是中医治疗的基本原则。根据阴阳失调的具体情况，采用补其不足、泻其有余的方法，使阴阳恢复平衡。如寒者热之，热者寒之；虚则补之，实则泻之等。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治疗原则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阴阳学说在中医诊断与治疗中的应用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五行学说在中医中的应用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03461" y="4918823"/>
            <a:ext cx="1141000" cy="1139476"/>
            <a:chOff x="3803461" y="4918823"/>
            <a:chExt cx="1141000" cy="1139476"/>
          </a:xfrm>
        </p:grpSpPr>
        <p:sp>
          <p:nvSpPr>
            <p:cNvPr id="3" name="AutoShape 3"/>
            <p:cNvSpPr/>
            <p:nvPr/>
          </p:nvSpPr>
          <p:spPr>
            <a:xfrm>
              <a:off x="3803461" y="4918823"/>
              <a:ext cx="1141000" cy="113947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4153981" y="5264961"/>
            <a:ext cx="440054" cy="394907"/>
            <a:chOff x="4153981" y="5264961"/>
            <a:chExt cx="440054" cy="394907"/>
          </a:xfrm>
        </p:grpSpPr>
        <p:sp>
          <p:nvSpPr>
            <p:cNvPr id="5" name="Freeform 5"/>
            <p:cNvSpPr/>
            <p:nvPr/>
          </p:nvSpPr>
          <p:spPr>
            <a:xfrm>
              <a:off x="4433158" y="5264961"/>
              <a:ext cx="160877" cy="394906"/>
            </a:xfrm>
            <a:custGeom>
              <a:rect l="l" t="t" r="r" b="b"/>
              <a:pathLst>
                <a:path w="83" h="204">
                  <a:moveTo>
                    <a:pt x="17" y="57"/>
                  </a:moveTo>
                  <a:lnTo>
                    <a:pt x="0" y="57"/>
                  </a:lnTo>
                  <a:lnTo>
                    <a:pt x="43" y="0"/>
                  </a:lnTo>
                  <a:lnTo>
                    <a:pt x="83" y="57"/>
                  </a:lnTo>
                  <a:lnTo>
                    <a:pt x="67" y="57"/>
                  </a:lnTo>
                  <a:lnTo>
                    <a:pt x="67" y="204"/>
                  </a:lnTo>
                  <a:lnTo>
                    <a:pt x="17" y="204"/>
                  </a:lnTo>
                  <a:lnTo>
                    <a:pt x="17" y="5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4291617" y="5369451"/>
              <a:ext cx="160877" cy="290417"/>
            </a:xfrm>
            <a:custGeom>
              <a:rect l="l" t="t" r="r" b="b"/>
              <a:pathLst>
                <a:path w="83" h="150">
                  <a:moveTo>
                    <a:pt x="66" y="150"/>
                  </a:moveTo>
                  <a:lnTo>
                    <a:pt x="19" y="150"/>
                  </a:lnTo>
                  <a:lnTo>
                    <a:pt x="19" y="60"/>
                  </a:lnTo>
                  <a:lnTo>
                    <a:pt x="0" y="60"/>
                  </a:lnTo>
                  <a:lnTo>
                    <a:pt x="43" y="0"/>
                  </a:lnTo>
                  <a:lnTo>
                    <a:pt x="83" y="60"/>
                  </a:lnTo>
                  <a:lnTo>
                    <a:pt x="66" y="60"/>
                  </a:lnTo>
                  <a:lnTo>
                    <a:pt x="66" y="1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4153981" y="5479845"/>
              <a:ext cx="160877" cy="180022"/>
            </a:xfrm>
            <a:custGeom>
              <a:rect l="l" t="t" r="r" b="b"/>
              <a:pathLst>
                <a:path w="83" h="93">
                  <a:moveTo>
                    <a:pt x="17" y="57"/>
                  </a:moveTo>
                  <a:lnTo>
                    <a:pt x="0" y="57"/>
                  </a:lnTo>
                  <a:lnTo>
                    <a:pt x="43" y="0"/>
                  </a:lnTo>
                  <a:lnTo>
                    <a:pt x="83" y="57"/>
                  </a:lnTo>
                  <a:lnTo>
                    <a:pt x="66" y="57"/>
                  </a:lnTo>
                  <a:lnTo>
                    <a:pt x="66" y="93"/>
                  </a:lnTo>
                  <a:lnTo>
                    <a:pt x="17" y="93"/>
                  </a:lnTo>
                  <a:lnTo>
                    <a:pt x="17" y="5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Freeform 8"/>
          <p:cNvSpPr/>
          <p:nvPr/>
        </p:nvSpPr>
        <p:spPr>
          <a:xfrm>
            <a:off x="5356942" y="4118045"/>
            <a:ext cx="1535373" cy="1828901"/>
          </a:xfrm>
          <a:custGeom>
            <a:rect l="l" t="t" r="r" b="b"/>
            <a:pathLst>
              <a:path w="633" h="730">
                <a:moveTo>
                  <a:pt x="453" y="534"/>
                </a:moveTo>
                <a:cubicBezTo>
                  <a:pt x="420" y="520"/>
                  <a:pt x="408" y="498"/>
                  <a:pt x="405" y="470"/>
                </a:cubicBezTo>
                <a:cubicBezTo>
                  <a:pt x="427" y="452"/>
                  <a:pt x="445" y="427"/>
                  <a:pt x="458" y="399"/>
                </a:cubicBezTo>
                <a:cubicBezTo>
                  <a:pt x="468" y="395"/>
                  <a:pt x="476" y="389"/>
                  <a:pt x="483" y="380"/>
                </a:cubicBezTo>
                <a:cubicBezTo>
                  <a:pt x="491" y="369"/>
                  <a:pt x="497" y="355"/>
                  <a:pt x="500" y="339"/>
                </a:cubicBezTo>
                <a:cubicBezTo>
                  <a:pt x="503" y="324"/>
                  <a:pt x="504" y="308"/>
                  <a:pt x="501" y="293"/>
                </a:cubicBezTo>
                <a:cubicBezTo>
                  <a:pt x="500" y="282"/>
                  <a:pt x="497" y="272"/>
                  <a:pt x="492" y="263"/>
                </a:cubicBezTo>
                <a:cubicBezTo>
                  <a:pt x="486" y="212"/>
                  <a:pt x="466" y="165"/>
                  <a:pt x="437" y="133"/>
                </a:cubicBezTo>
                <a:cubicBezTo>
                  <a:pt x="431" y="125"/>
                  <a:pt x="424" y="118"/>
                  <a:pt x="417" y="112"/>
                </a:cubicBezTo>
                <a:cubicBezTo>
                  <a:pt x="439" y="56"/>
                  <a:pt x="386" y="0"/>
                  <a:pt x="316" y="8"/>
                </a:cubicBezTo>
                <a:cubicBezTo>
                  <a:pt x="307" y="9"/>
                  <a:pt x="297" y="11"/>
                  <a:pt x="288" y="14"/>
                </a:cubicBezTo>
                <a:cubicBezTo>
                  <a:pt x="300" y="20"/>
                  <a:pt x="310" y="30"/>
                  <a:pt x="316" y="40"/>
                </a:cubicBezTo>
                <a:cubicBezTo>
                  <a:pt x="320" y="49"/>
                  <a:pt x="321" y="58"/>
                  <a:pt x="316" y="68"/>
                </a:cubicBezTo>
                <a:cubicBezTo>
                  <a:pt x="316" y="67"/>
                  <a:pt x="316" y="67"/>
                  <a:pt x="316" y="66"/>
                </a:cubicBezTo>
                <a:cubicBezTo>
                  <a:pt x="291" y="0"/>
                  <a:pt x="212" y="20"/>
                  <a:pt x="211" y="42"/>
                </a:cubicBezTo>
                <a:cubicBezTo>
                  <a:pt x="231" y="57"/>
                  <a:pt x="237" y="71"/>
                  <a:pt x="237" y="95"/>
                </a:cubicBezTo>
                <a:cubicBezTo>
                  <a:pt x="214" y="95"/>
                  <a:pt x="206" y="79"/>
                  <a:pt x="197" y="56"/>
                </a:cubicBezTo>
                <a:cubicBezTo>
                  <a:pt x="185" y="82"/>
                  <a:pt x="184" y="110"/>
                  <a:pt x="192" y="135"/>
                </a:cubicBezTo>
                <a:cubicBezTo>
                  <a:pt x="164" y="167"/>
                  <a:pt x="144" y="210"/>
                  <a:pt x="141" y="254"/>
                </a:cubicBezTo>
                <a:cubicBezTo>
                  <a:pt x="141" y="258"/>
                  <a:pt x="141" y="261"/>
                  <a:pt x="141" y="264"/>
                </a:cubicBezTo>
                <a:cubicBezTo>
                  <a:pt x="137" y="273"/>
                  <a:pt x="134" y="283"/>
                  <a:pt x="132" y="293"/>
                </a:cubicBezTo>
                <a:cubicBezTo>
                  <a:pt x="130" y="308"/>
                  <a:pt x="130" y="324"/>
                  <a:pt x="133" y="339"/>
                </a:cubicBezTo>
                <a:cubicBezTo>
                  <a:pt x="136" y="355"/>
                  <a:pt x="142" y="369"/>
                  <a:pt x="151" y="380"/>
                </a:cubicBezTo>
                <a:cubicBezTo>
                  <a:pt x="157" y="389"/>
                  <a:pt x="166" y="395"/>
                  <a:pt x="175" y="399"/>
                </a:cubicBezTo>
                <a:cubicBezTo>
                  <a:pt x="188" y="427"/>
                  <a:pt x="206" y="452"/>
                  <a:pt x="228" y="470"/>
                </a:cubicBezTo>
                <a:cubicBezTo>
                  <a:pt x="225" y="498"/>
                  <a:pt x="214" y="520"/>
                  <a:pt x="181" y="534"/>
                </a:cubicBezTo>
                <a:cubicBezTo>
                  <a:pt x="106" y="565"/>
                  <a:pt x="0" y="574"/>
                  <a:pt x="3" y="668"/>
                </a:cubicBezTo>
                <a:cubicBezTo>
                  <a:pt x="3" y="688"/>
                  <a:pt x="11" y="709"/>
                  <a:pt x="24" y="730"/>
                </a:cubicBezTo>
                <a:cubicBezTo>
                  <a:pt x="316" y="730"/>
                  <a:pt x="316" y="730"/>
                  <a:pt x="316" y="730"/>
                </a:cubicBezTo>
                <a:cubicBezTo>
                  <a:pt x="610" y="730"/>
                  <a:pt x="610" y="730"/>
                  <a:pt x="610" y="730"/>
                </a:cubicBezTo>
                <a:cubicBezTo>
                  <a:pt x="622" y="709"/>
                  <a:pt x="630" y="688"/>
                  <a:pt x="631" y="668"/>
                </a:cubicBezTo>
                <a:cubicBezTo>
                  <a:pt x="633" y="574"/>
                  <a:pt x="528" y="565"/>
                  <a:pt x="453" y="534"/>
                </a:cubicBezTo>
                <a:close/>
                <a:moveTo>
                  <a:pt x="189" y="384"/>
                </a:moveTo>
                <a:cubicBezTo>
                  <a:pt x="154" y="378"/>
                  <a:pt x="140" y="313"/>
                  <a:pt x="156" y="275"/>
                </a:cubicBezTo>
                <a:cubicBezTo>
                  <a:pt x="157" y="275"/>
                  <a:pt x="158" y="274"/>
                  <a:pt x="158" y="274"/>
                </a:cubicBezTo>
                <a:cubicBezTo>
                  <a:pt x="182" y="259"/>
                  <a:pt x="189" y="329"/>
                  <a:pt x="189" y="335"/>
                </a:cubicBezTo>
                <a:cubicBezTo>
                  <a:pt x="189" y="360"/>
                  <a:pt x="216" y="369"/>
                  <a:pt x="210" y="352"/>
                </a:cubicBezTo>
                <a:cubicBezTo>
                  <a:pt x="204" y="334"/>
                  <a:pt x="196" y="307"/>
                  <a:pt x="195" y="273"/>
                </a:cubicBezTo>
                <a:cubicBezTo>
                  <a:pt x="195" y="272"/>
                  <a:pt x="195" y="272"/>
                  <a:pt x="195" y="271"/>
                </a:cubicBezTo>
                <a:cubicBezTo>
                  <a:pt x="194" y="245"/>
                  <a:pt x="200" y="216"/>
                  <a:pt x="211" y="190"/>
                </a:cubicBezTo>
                <a:cubicBezTo>
                  <a:pt x="215" y="185"/>
                  <a:pt x="218" y="180"/>
                  <a:pt x="223" y="177"/>
                </a:cubicBezTo>
                <a:cubicBezTo>
                  <a:pt x="244" y="194"/>
                  <a:pt x="275" y="202"/>
                  <a:pt x="316" y="195"/>
                </a:cubicBezTo>
                <a:cubicBezTo>
                  <a:pt x="335" y="191"/>
                  <a:pt x="356" y="185"/>
                  <a:pt x="379" y="174"/>
                </a:cubicBezTo>
                <a:cubicBezTo>
                  <a:pt x="380" y="174"/>
                  <a:pt x="380" y="173"/>
                  <a:pt x="380" y="173"/>
                </a:cubicBezTo>
                <a:cubicBezTo>
                  <a:pt x="405" y="167"/>
                  <a:pt x="412" y="175"/>
                  <a:pt x="423" y="191"/>
                </a:cubicBezTo>
                <a:cubicBezTo>
                  <a:pt x="423" y="191"/>
                  <a:pt x="423" y="191"/>
                  <a:pt x="424" y="192"/>
                </a:cubicBezTo>
                <a:cubicBezTo>
                  <a:pt x="434" y="216"/>
                  <a:pt x="440" y="243"/>
                  <a:pt x="440" y="269"/>
                </a:cubicBezTo>
                <a:cubicBezTo>
                  <a:pt x="439" y="270"/>
                  <a:pt x="439" y="272"/>
                  <a:pt x="439" y="273"/>
                </a:cubicBezTo>
                <a:cubicBezTo>
                  <a:pt x="438" y="307"/>
                  <a:pt x="430" y="334"/>
                  <a:pt x="424" y="352"/>
                </a:cubicBezTo>
                <a:cubicBezTo>
                  <a:pt x="418" y="369"/>
                  <a:pt x="445" y="360"/>
                  <a:pt x="445" y="335"/>
                </a:cubicBezTo>
                <a:cubicBezTo>
                  <a:pt x="445" y="329"/>
                  <a:pt x="452" y="259"/>
                  <a:pt x="476" y="274"/>
                </a:cubicBezTo>
                <a:cubicBezTo>
                  <a:pt x="476" y="274"/>
                  <a:pt x="477" y="274"/>
                  <a:pt x="477" y="275"/>
                </a:cubicBezTo>
                <a:cubicBezTo>
                  <a:pt x="494" y="313"/>
                  <a:pt x="480" y="378"/>
                  <a:pt x="445" y="384"/>
                </a:cubicBezTo>
                <a:cubicBezTo>
                  <a:pt x="421" y="440"/>
                  <a:pt x="377" y="482"/>
                  <a:pt x="317" y="482"/>
                </a:cubicBezTo>
                <a:cubicBezTo>
                  <a:pt x="316" y="482"/>
                  <a:pt x="316" y="482"/>
                  <a:pt x="316" y="482"/>
                </a:cubicBezTo>
                <a:cubicBezTo>
                  <a:pt x="256" y="482"/>
                  <a:pt x="213" y="440"/>
                  <a:pt x="189" y="384"/>
                </a:cubicBezTo>
                <a:close/>
                <a:moveTo>
                  <a:pt x="249" y="484"/>
                </a:moveTo>
                <a:cubicBezTo>
                  <a:pt x="268" y="496"/>
                  <a:pt x="291" y="502"/>
                  <a:pt x="316" y="503"/>
                </a:cubicBezTo>
                <a:cubicBezTo>
                  <a:pt x="317" y="503"/>
                  <a:pt x="317" y="503"/>
                  <a:pt x="317" y="503"/>
                </a:cubicBezTo>
                <a:cubicBezTo>
                  <a:pt x="343" y="503"/>
                  <a:pt x="366" y="496"/>
                  <a:pt x="387" y="483"/>
                </a:cubicBezTo>
                <a:cubicBezTo>
                  <a:pt x="391" y="500"/>
                  <a:pt x="401" y="518"/>
                  <a:pt x="414" y="532"/>
                </a:cubicBezTo>
                <a:cubicBezTo>
                  <a:pt x="374" y="581"/>
                  <a:pt x="346" y="601"/>
                  <a:pt x="319" y="630"/>
                </a:cubicBezTo>
                <a:cubicBezTo>
                  <a:pt x="318" y="629"/>
                  <a:pt x="317" y="629"/>
                  <a:pt x="316" y="628"/>
                </a:cubicBezTo>
                <a:cubicBezTo>
                  <a:pt x="292" y="612"/>
                  <a:pt x="262" y="579"/>
                  <a:pt x="224" y="525"/>
                </a:cubicBezTo>
                <a:cubicBezTo>
                  <a:pt x="235" y="513"/>
                  <a:pt x="244" y="498"/>
                  <a:pt x="249" y="484"/>
                </a:cubicBezTo>
                <a:close/>
                <a:moveTo>
                  <a:pt x="403" y="669"/>
                </a:moveTo>
                <a:cubicBezTo>
                  <a:pt x="391" y="655"/>
                  <a:pt x="383" y="631"/>
                  <a:pt x="362" y="619"/>
                </a:cubicBezTo>
                <a:cubicBezTo>
                  <a:pt x="344" y="631"/>
                  <a:pt x="321" y="669"/>
                  <a:pt x="318" y="687"/>
                </a:cubicBezTo>
                <a:cubicBezTo>
                  <a:pt x="318" y="684"/>
                  <a:pt x="317" y="680"/>
                  <a:pt x="316" y="677"/>
                </a:cubicBezTo>
                <a:cubicBezTo>
                  <a:pt x="308" y="654"/>
                  <a:pt x="281" y="635"/>
                  <a:pt x="272" y="626"/>
                </a:cubicBezTo>
                <a:cubicBezTo>
                  <a:pt x="252" y="635"/>
                  <a:pt x="246" y="653"/>
                  <a:pt x="233" y="670"/>
                </a:cubicBezTo>
                <a:cubicBezTo>
                  <a:pt x="220" y="653"/>
                  <a:pt x="183" y="602"/>
                  <a:pt x="172" y="556"/>
                </a:cubicBezTo>
                <a:cubicBezTo>
                  <a:pt x="187" y="553"/>
                  <a:pt x="201" y="545"/>
                  <a:pt x="213" y="535"/>
                </a:cubicBezTo>
                <a:cubicBezTo>
                  <a:pt x="213" y="536"/>
                  <a:pt x="214" y="537"/>
                  <a:pt x="214" y="538"/>
                </a:cubicBezTo>
                <a:cubicBezTo>
                  <a:pt x="240" y="574"/>
                  <a:pt x="285" y="626"/>
                  <a:pt x="316" y="652"/>
                </a:cubicBezTo>
                <a:cubicBezTo>
                  <a:pt x="317" y="653"/>
                  <a:pt x="318" y="654"/>
                  <a:pt x="319" y="655"/>
                </a:cubicBezTo>
                <a:cubicBezTo>
                  <a:pt x="351" y="612"/>
                  <a:pt x="388" y="581"/>
                  <a:pt x="425" y="541"/>
                </a:cubicBezTo>
                <a:cubicBezTo>
                  <a:pt x="435" y="549"/>
                  <a:pt x="446" y="555"/>
                  <a:pt x="459" y="558"/>
                </a:cubicBezTo>
                <a:cubicBezTo>
                  <a:pt x="446" y="592"/>
                  <a:pt x="425" y="648"/>
                  <a:pt x="403" y="6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462335" y="2645872"/>
            <a:ext cx="1139476" cy="1139476"/>
            <a:chOff x="5462335" y="2645872"/>
            <a:chExt cx="1139476" cy="1139476"/>
          </a:xfrm>
        </p:grpSpPr>
        <p:sp>
          <p:nvSpPr>
            <p:cNvPr id="10" name="AutoShape 10"/>
            <p:cNvSpPr/>
            <p:nvPr/>
          </p:nvSpPr>
          <p:spPr>
            <a:xfrm>
              <a:off x="5462335" y="2645872"/>
              <a:ext cx="1139476" cy="113947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5730273" y="3007155"/>
              <a:ext cx="626173" cy="417004"/>
            </a:xfrm>
            <a:custGeom>
              <a:rect l="l" t="t" r="r" b="b"/>
              <a:pathLst>
                <a:path w="21547" h="21600">
                  <a:moveTo>
                    <a:pt x="18847" y="15749"/>
                  </a:moveTo>
                  <a:lnTo>
                    <a:pt x="2701" y="15749"/>
                  </a:lnTo>
                  <a:lnTo>
                    <a:pt x="2701" y="1346"/>
                  </a:lnTo>
                  <a:lnTo>
                    <a:pt x="18847" y="1346"/>
                  </a:lnTo>
                  <a:cubicBezTo>
                    <a:pt x="18847" y="1346"/>
                    <a:pt x="18847" y="15749"/>
                    <a:pt x="18847" y="15749"/>
                  </a:cubicBezTo>
                  <a:close/>
                  <a:moveTo>
                    <a:pt x="0" y="20510"/>
                  </a:moveTo>
                  <a:cubicBezTo>
                    <a:pt x="0" y="20510"/>
                    <a:pt x="-26" y="21600"/>
                    <a:pt x="1603" y="21600"/>
                  </a:cubicBezTo>
                  <a:cubicBezTo>
                    <a:pt x="2568" y="21600"/>
                    <a:pt x="6216" y="21600"/>
                    <a:pt x="9032" y="21600"/>
                  </a:cubicBezTo>
                  <a:cubicBezTo>
                    <a:pt x="9032" y="21600"/>
                    <a:pt x="10576" y="21600"/>
                    <a:pt x="12515" y="21600"/>
                  </a:cubicBezTo>
                  <a:cubicBezTo>
                    <a:pt x="15331" y="21600"/>
                    <a:pt x="18979" y="21600"/>
                    <a:pt x="19943" y="21600"/>
                  </a:cubicBezTo>
                  <a:cubicBezTo>
                    <a:pt x="21574" y="21600"/>
                    <a:pt x="21547" y="20510"/>
                    <a:pt x="21547" y="20510"/>
                  </a:cubicBezTo>
                  <a:lnTo>
                    <a:pt x="19418" y="16436"/>
                  </a:lnTo>
                  <a:cubicBezTo>
                    <a:pt x="19512" y="16224"/>
                    <a:pt x="19569" y="15977"/>
                    <a:pt x="19569" y="15711"/>
                  </a:cubicBezTo>
                  <a:lnTo>
                    <a:pt x="19569" y="1384"/>
                  </a:lnTo>
                  <a:cubicBezTo>
                    <a:pt x="19569" y="621"/>
                    <a:pt x="19123" y="0"/>
                    <a:pt x="18571" y="0"/>
                  </a:cubicBezTo>
                  <a:lnTo>
                    <a:pt x="2977" y="0"/>
                  </a:lnTo>
                  <a:cubicBezTo>
                    <a:pt x="2425" y="0"/>
                    <a:pt x="1979" y="621"/>
                    <a:pt x="1979" y="1384"/>
                  </a:cubicBezTo>
                  <a:lnTo>
                    <a:pt x="1979" y="15711"/>
                  </a:lnTo>
                  <a:cubicBezTo>
                    <a:pt x="1979" y="15978"/>
                    <a:pt x="2035" y="16224"/>
                    <a:pt x="2129" y="16436"/>
                  </a:cubicBezTo>
                  <a:cubicBezTo>
                    <a:pt x="2129" y="16436"/>
                    <a:pt x="0" y="20510"/>
                    <a:pt x="0" y="2051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771927" y="3559605"/>
            <a:ext cx="1141000" cy="1139476"/>
            <a:chOff x="6771927" y="3559605"/>
            <a:chExt cx="1141000" cy="1139476"/>
          </a:xfrm>
        </p:grpSpPr>
        <p:sp>
          <p:nvSpPr>
            <p:cNvPr id="13" name="AutoShape 13"/>
            <p:cNvSpPr/>
            <p:nvPr/>
          </p:nvSpPr>
          <p:spPr>
            <a:xfrm>
              <a:off x="6771927" y="3559605"/>
              <a:ext cx="1141000" cy="113947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7109969" y="3904315"/>
              <a:ext cx="524732" cy="433769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7209887" y="4918823"/>
            <a:ext cx="1141000" cy="1139476"/>
            <a:chOff x="7209887" y="4918823"/>
            <a:chExt cx="1141000" cy="1139476"/>
          </a:xfrm>
        </p:grpSpPr>
        <p:sp>
          <p:nvSpPr>
            <p:cNvPr id="16" name="AutoShape 16"/>
            <p:cNvSpPr/>
            <p:nvPr/>
          </p:nvSpPr>
          <p:spPr>
            <a:xfrm>
              <a:off x="7209887" y="4918823"/>
              <a:ext cx="1141000" cy="1139476"/>
            </a:xfrm>
            <a:prstGeom prst="ellipse">
              <a:avLst/>
            </a:prstGeom>
            <a:solidFill>
              <a:schemeClr val="accent5">
                <a:alpha val="100000"/>
              </a:schemeClr>
            </a:solidFill>
          </p:spPr>
          <p:style>
            <a:lnRef idx="0">
              <a:schemeClr val="accent5"/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7551358" y="5262199"/>
            <a:ext cx="467582" cy="452819"/>
            <a:chOff x="7551358" y="5262199"/>
            <a:chExt cx="467582" cy="452819"/>
          </a:xfrm>
        </p:grpSpPr>
        <p:sp>
          <p:nvSpPr>
            <p:cNvPr id="18" name="Freeform 18"/>
            <p:cNvSpPr/>
            <p:nvPr/>
          </p:nvSpPr>
          <p:spPr>
            <a:xfrm>
              <a:off x="7551358" y="5309253"/>
              <a:ext cx="418814" cy="405765"/>
            </a:xfrm>
            <a:custGeom>
              <a:rect l="l" t="t" r="r" b="b"/>
              <a:pathLst>
                <a:path w="21600" h="21600">
                  <a:moveTo>
                    <a:pt x="18424" y="4659"/>
                  </a:moveTo>
                  <a:cubicBezTo>
                    <a:pt x="16941" y="2965"/>
                    <a:pt x="16941" y="2965"/>
                    <a:pt x="16941" y="2965"/>
                  </a:cubicBezTo>
                  <a:cubicBezTo>
                    <a:pt x="13976" y="0"/>
                    <a:pt x="13976" y="0"/>
                    <a:pt x="13976" y="0"/>
                  </a:cubicBezTo>
                  <a:cubicBezTo>
                    <a:pt x="13976" y="0"/>
                    <a:pt x="13976" y="0"/>
                    <a:pt x="12494" y="1482"/>
                  </a:cubicBezTo>
                  <a:cubicBezTo>
                    <a:pt x="11012" y="2965"/>
                    <a:pt x="6565" y="4659"/>
                    <a:pt x="6565" y="4659"/>
                  </a:cubicBezTo>
                  <a:cubicBezTo>
                    <a:pt x="0" y="21176"/>
                    <a:pt x="0" y="21176"/>
                    <a:pt x="0" y="21176"/>
                  </a:cubicBezTo>
                  <a:cubicBezTo>
                    <a:pt x="8047" y="12071"/>
                    <a:pt x="8047" y="12071"/>
                    <a:pt x="8047" y="12071"/>
                  </a:cubicBezTo>
                  <a:cubicBezTo>
                    <a:pt x="7624" y="10800"/>
                    <a:pt x="7835" y="9318"/>
                    <a:pt x="8682" y="8259"/>
                  </a:cubicBezTo>
                  <a:cubicBezTo>
                    <a:pt x="9953" y="6988"/>
                    <a:pt x="12071" y="6988"/>
                    <a:pt x="13341" y="8259"/>
                  </a:cubicBezTo>
                  <a:cubicBezTo>
                    <a:pt x="14400" y="9529"/>
                    <a:pt x="14400" y="11647"/>
                    <a:pt x="13341" y="12918"/>
                  </a:cubicBezTo>
                  <a:cubicBezTo>
                    <a:pt x="12282" y="13765"/>
                    <a:pt x="10800" y="13976"/>
                    <a:pt x="9529" y="13553"/>
                  </a:cubicBezTo>
                  <a:cubicBezTo>
                    <a:pt x="424" y="21600"/>
                    <a:pt x="424" y="21600"/>
                    <a:pt x="424" y="21600"/>
                  </a:cubicBezTo>
                  <a:cubicBezTo>
                    <a:pt x="16941" y="15035"/>
                    <a:pt x="16941" y="15035"/>
                    <a:pt x="16941" y="15035"/>
                  </a:cubicBezTo>
                  <a:cubicBezTo>
                    <a:pt x="16941" y="15035"/>
                    <a:pt x="18424" y="10588"/>
                    <a:pt x="19906" y="9106"/>
                  </a:cubicBezTo>
                  <a:cubicBezTo>
                    <a:pt x="21600" y="7624"/>
                    <a:pt x="21600" y="7624"/>
                    <a:pt x="21600" y="7624"/>
                  </a:cubicBezTo>
                  <a:lnTo>
                    <a:pt x="18424" y="4659"/>
                  </a:lnTo>
                  <a:close/>
                  <a:moveTo>
                    <a:pt x="18424" y="4659"/>
                  </a:moveTo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851109" y="5262199"/>
              <a:ext cx="167831" cy="162496"/>
            </a:xfrm>
            <a:custGeom>
              <a:rect l="l" t="t" r="r" b="b"/>
              <a:pathLst>
                <a:path w="21600" h="21600">
                  <a:moveTo>
                    <a:pt x="2667" y="0"/>
                  </a:moveTo>
                  <a:lnTo>
                    <a:pt x="21600" y="18933"/>
                  </a:lnTo>
                  <a:lnTo>
                    <a:pt x="18933" y="21600"/>
                  </a:lnTo>
                  <a:lnTo>
                    <a:pt x="0" y="2667"/>
                  </a:lnTo>
                  <a:lnTo>
                    <a:pt x="2667" y="0"/>
                  </a:lnTo>
                  <a:close/>
                  <a:moveTo>
                    <a:pt x="2667" y="0"/>
                  </a:moveTo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4231038" y="3559605"/>
            <a:ext cx="1139476" cy="1139476"/>
            <a:chOff x="4231038" y="3559605"/>
            <a:chExt cx="1139476" cy="1139476"/>
          </a:xfrm>
        </p:grpSpPr>
        <p:sp>
          <p:nvSpPr>
            <p:cNvPr id="21" name="AutoShape 21"/>
            <p:cNvSpPr/>
            <p:nvPr/>
          </p:nvSpPr>
          <p:spPr>
            <a:xfrm>
              <a:off x="4231038" y="3559605"/>
              <a:ext cx="1139476" cy="113947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" name="Group 22"/>
          <p:cNvGrpSpPr/>
          <p:nvPr/>
        </p:nvGrpSpPr>
        <p:grpSpPr>
          <a:xfrm>
            <a:off x="4544315" y="3838497"/>
            <a:ext cx="536639" cy="596075"/>
            <a:chOff x="4544315" y="3838497"/>
            <a:chExt cx="536639" cy="596075"/>
          </a:xfrm>
        </p:grpSpPr>
        <p:sp>
          <p:nvSpPr>
            <p:cNvPr id="23" name="Freeform 23"/>
            <p:cNvSpPr/>
            <p:nvPr/>
          </p:nvSpPr>
          <p:spPr>
            <a:xfrm>
              <a:off x="4911504" y="3838497"/>
              <a:ext cx="169450" cy="160972"/>
            </a:xfrm>
            <a:custGeom>
              <a:rect l="l" t="t" r="r" b="b"/>
              <a:pathLst>
                <a:path w="25" h="24">
                  <a:moveTo>
                    <a:pt x="19" y="24"/>
                  </a:moveTo>
                  <a:cubicBezTo>
                    <a:pt x="20" y="23"/>
                    <a:pt x="20" y="23"/>
                    <a:pt x="21" y="22"/>
                  </a:cubicBezTo>
                  <a:cubicBezTo>
                    <a:pt x="25" y="17"/>
                    <a:pt x="24" y="8"/>
                    <a:pt x="19" y="4"/>
                  </a:cubicBezTo>
                  <a:cubicBezTo>
                    <a:pt x="13" y="0"/>
                    <a:pt x="5" y="1"/>
                    <a:pt x="0" y="7"/>
                  </a:cubicBezTo>
                  <a:cubicBezTo>
                    <a:pt x="0" y="7"/>
                    <a:pt x="0" y="7"/>
                    <a:pt x="0" y="8"/>
                  </a:cubicBezTo>
                  <a:cubicBezTo>
                    <a:pt x="8" y="11"/>
                    <a:pt x="15" y="17"/>
                    <a:pt x="19" y="2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572604" y="3897838"/>
              <a:ext cx="488632" cy="536734"/>
            </a:xfrm>
            <a:custGeom>
              <a:rect l="l" t="t" r="r" b="b"/>
              <a:pathLst>
                <a:path w="73" h="80">
                  <a:moveTo>
                    <a:pt x="43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42" y="0"/>
                    <a:pt x="41" y="0"/>
                    <a:pt x="41" y="0"/>
                  </a:cubicBezTo>
                  <a:cubicBezTo>
                    <a:pt x="41" y="0"/>
                    <a:pt x="41" y="0"/>
                    <a:pt x="41" y="0"/>
                  </a:cubicBezTo>
                  <a:cubicBezTo>
                    <a:pt x="41" y="0"/>
                    <a:pt x="40" y="0"/>
                    <a:pt x="40" y="0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9" y="0"/>
                    <a:pt x="39" y="0"/>
                  </a:cubicBezTo>
                  <a:cubicBezTo>
                    <a:pt x="39" y="0"/>
                    <a:pt x="39" y="0"/>
                    <a:pt x="39" y="0"/>
                  </a:cubicBezTo>
                  <a:cubicBezTo>
                    <a:pt x="39" y="0"/>
                    <a:pt x="38" y="0"/>
                    <a:pt x="38" y="0"/>
                  </a:cubicBezTo>
                  <a:cubicBezTo>
                    <a:pt x="38" y="0"/>
                    <a:pt x="38" y="0"/>
                    <a:pt x="38" y="0"/>
                  </a:cubicBezTo>
                  <a:cubicBezTo>
                    <a:pt x="38" y="0"/>
                    <a:pt x="38" y="0"/>
                    <a:pt x="37" y="0"/>
                  </a:cubicBezTo>
                  <a:cubicBezTo>
                    <a:pt x="37" y="0"/>
                    <a:pt x="37" y="0"/>
                    <a:pt x="36" y="0"/>
                  </a:cubicBezTo>
                  <a:cubicBezTo>
                    <a:pt x="36" y="0"/>
                    <a:pt x="36" y="0"/>
                    <a:pt x="35" y="0"/>
                  </a:cubicBezTo>
                  <a:cubicBezTo>
                    <a:pt x="35" y="0"/>
                    <a:pt x="35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33" y="0"/>
                    <a:pt x="33" y="0"/>
                    <a:pt x="32" y="0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31" y="0"/>
                    <a:pt x="31" y="0"/>
                    <a:pt x="31" y="0"/>
                  </a:cubicBezTo>
                  <a:cubicBezTo>
                    <a:pt x="31" y="0"/>
                    <a:pt x="31" y="0"/>
                    <a:pt x="31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13" y="4"/>
                    <a:pt x="0" y="19"/>
                    <a:pt x="0" y="37"/>
                  </a:cubicBezTo>
                  <a:cubicBezTo>
                    <a:pt x="0" y="47"/>
                    <a:pt x="4" y="57"/>
                    <a:pt x="12" y="64"/>
                  </a:cubicBezTo>
                  <a:cubicBezTo>
                    <a:pt x="7" y="69"/>
                    <a:pt x="7" y="69"/>
                    <a:pt x="7" y="69"/>
                  </a:cubicBezTo>
                  <a:cubicBezTo>
                    <a:pt x="4" y="71"/>
                    <a:pt x="5" y="77"/>
                    <a:pt x="7" y="77"/>
                  </a:cubicBezTo>
                  <a:cubicBezTo>
                    <a:pt x="9" y="79"/>
                    <a:pt x="12" y="79"/>
                    <a:pt x="14" y="77"/>
                  </a:cubicBezTo>
                  <a:cubicBezTo>
                    <a:pt x="16" y="75"/>
                    <a:pt x="20" y="72"/>
                    <a:pt x="21" y="70"/>
                  </a:cubicBezTo>
                  <a:cubicBezTo>
                    <a:pt x="25" y="72"/>
                    <a:pt x="31" y="73"/>
                    <a:pt x="36" y="73"/>
                  </a:cubicBezTo>
                  <a:cubicBezTo>
                    <a:pt x="42" y="73"/>
                    <a:pt x="47" y="72"/>
                    <a:pt x="52" y="70"/>
                  </a:cubicBezTo>
                  <a:cubicBezTo>
                    <a:pt x="53" y="72"/>
                    <a:pt x="57" y="75"/>
                    <a:pt x="58" y="77"/>
                  </a:cubicBezTo>
                  <a:cubicBezTo>
                    <a:pt x="62" y="80"/>
                    <a:pt x="65" y="77"/>
                    <a:pt x="66" y="77"/>
                  </a:cubicBezTo>
                  <a:cubicBezTo>
                    <a:pt x="68" y="74"/>
                    <a:pt x="68" y="71"/>
                    <a:pt x="66" y="69"/>
                  </a:cubicBezTo>
                  <a:cubicBezTo>
                    <a:pt x="61" y="64"/>
                    <a:pt x="61" y="64"/>
                    <a:pt x="61" y="64"/>
                  </a:cubicBezTo>
                  <a:cubicBezTo>
                    <a:pt x="68" y="57"/>
                    <a:pt x="73" y="47"/>
                    <a:pt x="73" y="37"/>
                  </a:cubicBezTo>
                  <a:cubicBezTo>
                    <a:pt x="73" y="19"/>
                    <a:pt x="60" y="4"/>
                    <a:pt x="43" y="0"/>
                  </a:cubicBezTo>
                  <a:close/>
                  <a:moveTo>
                    <a:pt x="36" y="65"/>
                  </a:moveTo>
                  <a:cubicBezTo>
                    <a:pt x="21" y="65"/>
                    <a:pt x="8" y="52"/>
                    <a:pt x="8" y="37"/>
                  </a:cubicBezTo>
                  <a:cubicBezTo>
                    <a:pt x="8" y="21"/>
                    <a:pt x="21" y="8"/>
                    <a:pt x="36" y="8"/>
                  </a:cubicBezTo>
                  <a:cubicBezTo>
                    <a:pt x="52" y="8"/>
                    <a:pt x="64" y="21"/>
                    <a:pt x="64" y="37"/>
                  </a:cubicBezTo>
                  <a:cubicBezTo>
                    <a:pt x="64" y="52"/>
                    <a:pt x="52" y="65"/>
                    <a:pt x="36" y="65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544315" y="3838497"/>
              <a:ext cx="175165" cy="160972"/>
            </a:xfrm>
            <a:custGeom>
              <a:rect l="l" t="t" r="r" b="b"/>
              <a:pathLst>
                <a:path w="26" h="24">
                  <a:moveTo>
                    <a:pt x="6" y="24"/>
                  </a:moveTo>
                  <a:cubicBezTo>
                    <a:pt x="11" y="17"/>
                    <a:pt x="18" y="11"/>
                    <a:pt x="26" y="8"/>
                  </a:cubicBezTo>
                  <a:cubicBezTo>
                    <a:pt x="26" y="7"/>
                    <a:pt x="25" y="7"/>
                    <a:pt x="25" y="7"/>
                  </a:cubicBezTo>
                  <a:cubicBezTo>
                    <a:pt x="21" y="1"/>
                    <a:pt x="13" y="0"/>
                    <a:pt x="7" y="4"/>
                  </a:cubicBezTo>
                  <a:cubicBezTo>
                    <a:pt x="1" y="8"/>
                    <a:pt x="0" y="17"/>
                    <a:pt x="5" y="22"/>
                  </a:cubicBezTo>
                  <a:cubicBezTo>
                    <a:pt x="5" y="23"/>
                    <a:pt x="6" y="23"/>
                    <a:pt x="6" y="2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07015" y="3965656"/>
              <a:ext cx="19812" cy="79058"/>
            </a:xfrm>
            <a:custGeom>
              <a:rect l="l" t="t" r="r" b="b"/>
              <a:pathLst>
                <a:path w="3" h="12">
                  <a:moveTo>
                    <a:pt x="1" y="12"/>
                  </a:moveTo>
                  <a:cubicBezTo>
                    <a:pt x="2" y="12"/>
                    <a:pt x="3" y="11"/>
                    <a:pt x="3" y="10"/>
                  </a:cubicBezTo>
                  <a:cubicBezTo>
                    <a:pt x="3" y="2"/>
                    <a:pt x="3" y="2"/>
                    <a:pt x="3" y="2"/>
                  </a:cubicBezTo>
                  <a:cubicBezTo>
                    <a:pt x="3" y="1"/>
                    <a:pt x="2" y="0"/>
                    <a:pt x="1" y="0"/>
                  </a:cubicBezTo>
                  <a:cubicBezTo>
                    <a:pt x="0" y="0"/>
                    <a:pt x="0" y="1"/>
                    <a:pt x="0" y="2"/>
                  </a:cubicBezTo>
                  <a:cubicBezTo>
                    <a:pt x="0" y="10"/>
                    <a:pt x="0" y="10"/>
                    <a:pt x="0" y="10"/>
                  </a:cubicBezTo>
                  <a:cubicBezTo>
                    <a:pt x="0" y="11"/>
                    <a:pt x="0" y="12"/>
                    <a:pt x="1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631945" y="4132248"/>
              <a:ext cx="79058" cy="19812"/>
            </a:xfrm>
            <a:custGeom>
              <a:rect l="l" t="t" r="r" b="b"/>
              <a:pathLst>
                <a:path w="12" h="3">
                  <a:moveTo>
                    <a:pt x="10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0"/>
                    <a:pt x="0" y="1"/>
                    <a:pt x="0" y="2"/>
                  </a:cubicBezTo>
                  <a:cubicBezTo>
                    <a:pt x="0" y="3"/>
                    <a:pt x="1" y="3"/>
                    <a:pt x="2" y="3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2" y="3"/>
                    <a:pt x="12" y="2"/>
                  </a:cubicBezTo>
                  <a:cubicBezTo>
                    <a:pt x="12" y="1"/>
                    <a:pt x="11" y="0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911504" y="4132248"/>
              <a:ext cx="81915" cy="19812"/>
            </a:xfrm>
            <a:custGeom>
              <a:rect l="l" t="t" r="r" b="b"/>
              <a:pathLst>
                <a:path w="12" h="3">
                  <a:moveTo>
                    <a:pt x="10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0"/>
                    <a:pt x="0" y="1"/>
                    <a:pt x="0" y="2"/>
                  </a:cubicBezTo>
                  <a:cubicBezTo>
                    <a:pt x="0" y="3"/>
                    <a:pt x="1" y="3"/>
                    <a:pt x="2" y="3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2" y="3"/>
                    <a:pt x="12" y="2"/>
                  </a:cubicBezTo>
                  <a:cubicBezTo>
                    <a:pt x="12" y="1"/>
                    <a:pt x="11" y="0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07015" y="4245310"/>
              <a:ext cx="19812" cy="81915"/>
            </a:xfrm>
            <a:custGeom>
              <a:rect l="l" t="t" r="r" b="b"/>
              <a:pathLst>
                <a:path w="3" h="12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0" y="10"/>
                    <a:pt x="0" y="10"/>
                    <a:pt x="0" y="10"/>
                  </a:cubicBezTo>
                  <a:cubicBezTo>
                    <a:pt x="0" y="11"/>
                    <a:pt x="0" y="12"/>
                    <a:pt x="1" y="12"/>
                  </a:cubicBezTo>
                  <a:cubicBezTo>
                    <a:pt x="2" y="12"/>
                    <a:pt x="3" y="11"/>
                    <a:pt x="3" y="10"/>
                  </a:cubicBezTo>
                  <a:cubicBezTo>
                    <a:pt x="3" y="1"/>
                    <a:pt x="3" y="1"/>
                    <a:pt x="3" y="1"/>
                  </a:cubicBezTo>
                  <a:cubicBezTo>
                    <a:pt x="3" y="1"/>
                    <a:pt x="2" y="0"/>
                    <a:pt x="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05383" y="4019282"/>
              <a:ext cx="228791" cy="152495"/>
            </a:xfrm>
            <a:custGeom>
              <a:rect l="l" t="t" r="r" b="b"/>
              <a:pathLst>
                <a:path w="34" h="23">
                  <a:moveTo>
                    <a:pt x="18" y="18"/>
                  </a:moveTo>
                  <a:cubicBezTo>
                    <a:pt x="33" y="3"/>
                    <a:pt x="33" y="3"/>
                    <a:pt x="33" y="3"/>
                  </a:cubicBezTo>
                  <a:cubicBezTo>
                    <a:pt x="33" y="3"/>
                    <a:pt x="34" y="2"/>
                    <a:pt x="34" y="2"/>
                  </a:cubicBezTo>
                  <a:cubicBezTo>
                    <a:pt x="34" y="2"/>
                    <a:pt x="33" y="1"/>
                    <a:pt x="33" y="1"/>
                  </a:cubicBezTo>
                  <a:cubicBezTo>
                    <a:pt x="33" y="1"/>
                    <a:pt x="32" y="0"/>
                    <a:pt x="32" y="0"/>
                  </a:cubicBezTo>
                  <a:cubicBezTo>
                    <a:pt x="32" y="0"/>
                    <a:pt x="31" y="1"/>
                    <a:pt x="31" y="1"/>
                  </a:cubicBezTo>
                  <a:cubicBezTo>
                    <a:pt x="20" y="12"/>
                    <a:pt x="20" y="12"/>
                    <a:pt x="20" y="12"/>
                  </a:cubicBezTo>
                  <a:cubicBezTo>
                    <a:pt x="16" y="16"/>
                    <a:pt x="16" y="16"/>
                    <a:pt x="16" y="16"/>
                  </a:cubicBezTo>
                  <a:cubicBezTo>
                    <a:pt x="16" y="16"/>
                    <a:pt x="16" y="16"/>
                    <a:pt x="16" y="16"/>
                  </a:cubicBezTo>
                  <a:cubicBezTo>
                    <a:pt x="16" y="16"/>
                    <a:pt x="16" y="16"/>
                    <a:pt x="16" y="16"/>
                  </a:cubicBezTo>
                  <a:cubicBezTo>
                    <a:pt x="15" y="15"/>
                    <a:pt x="15" y="15"/>
                    <a:pt x="15" y="15"/>
                  </a:cubicBezTo>
                  <a:cubicBezTo>
                    <a:pt x="15" y="15"/>
                    <a:pt x="15" y="15"/>
                    <a:pt x="15" y="15"/>
                  </a:cubicBezTo>
                  <a:cubicBezTo>
                    <a:pt x="15" y="15"/>
                    <a:pt x="15" y="15"/>
                    <a:pt x="15" y="15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3" y="6"/>
                    <a:pt x="3" y="6"/>
                    <a:pt x="2" y="6"/>
                  </a:cubicBezTo>
                  <a:cubicBezTo>
                    <a:pt x="2" y="6"/>
                    <a:pt x="1" y="7"/>
                    <a:pt x="1" y="7"/>
                  </a:cubicBezTo>
                  <a:cubicBezTo>
                    <a:pt x="0" y="8"/>
                    <a:pt x="0" y="8"/>
                    <a:pt x="0" y="9"/>
                  </a:cubicBezTo>
                  <a:cubicBezTo>
                    <a:pt x="0" y="9"/>
                    <a:pt x="1" y="10"/>
                    <a:pt x="1" y="10"/>
                  </a:cubicBezTo>
                  <a:cubicBezTo>
                    <a:pt x="13" y="19"/>
                    <a:pt x="13" y="19"/>
                    <a:pt x="13" y="19"/>
                  </a:cubicBezTo>
                  <a:cubicBezTo>
                    <a:pt x="12" y="20"/>
                    <a:pt x="12" y="20"/>
                    <a:pt x="12" y="20"/>
                  </a:cubicBezTo>
                  <a:cubicBezTo>
                    <a:pt x="11" y="21"/>
                    <a:pt x="11" y="21"/>
                    <a:pt x="11" y="21"/>
                  </a:cubicBezTo>
                  <a:cubicBezTo>
                    <a:pt x="11" y="22"/>
                    <a:pt x="11" y="22"/>
                    <a:pt x="12" y="23"/>
                  </a:cubicBezTo>
                  <a:cubicBezTo>
                    <a:pt x="12" y="23"/>
                    <a:pt x="12" y="23"/>
                    <a:pt x="13" y="23"/>
                  </a:cubicBezTo>
                  <a:cubicBezTo>
                    <a:pt x="16" y="21"/>
                    <a:pt x="16" y="21"/>
                    <a:pt x="16" y="21"/>
                  </a:cubicBezTo>
                  <a:cubicBezTo>
                    <a:pt x="17" y="22"/>
                    <a:pt x="17" y="22"/>
                    <a:pt x="17" y="22"/>
                  </a:cubicBezTo>
                  <a:cubicBezTo>
                    <a:pt x="18" y="23"/>
                    <a:pt x="18" y="23"/>
                    <a:pt x="18" y="23"/>
                  </a:cubicBezTo>
                  <a:cubicBezTo>
                    <a:pt x="18" y="23"/>
                    <a:pt x="19" y="23"/>
                    <a:pt x="20" y="23"/>
                  </a:cubicBezTo>
                  <a:cubicBezTo>
                    <a:pt x="21" y="23"/>
                    <a:pt x="22" y="22"/>
                    <a:pt x="21" y="21"/>
                  </a:cubicBezTo>
                  <a:cubicBezTo>
                    <a:pt x="21" y="20"/>
                    <a:pt x="21" y="20"/>
                    <a:pt x="21" y="19"/>
                  </a:cubicBezTo>
                  <a:lnTo>
                    <a:pt x="18" y="18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1" name="TextBox 31"/>
          <p:cNvSpPr txBox="1"/>
          <p:nvPr/>
        </p:nvSpPr>
        <p:spPr>
          <a:xfrm>
            <a:off x="4668799" y="1094214"/>
            <a:ext cx="2619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土与脾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282762" y="2930310"/>
            <a:ext cx="2619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火与心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37668" y="4918823"/>
            <a:ext cx="2619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木与肝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8194398" y="2930310"/>
            <a:ext cx="2619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金与肺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791584" y="4918823"/>
            <a:ext cx="2619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水与肾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7" name="AutoShape 3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TextBox 5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五行与五脏的对应关系</a:t>
              </a:r>
            </a:p>
          </p:txBody>
        </p:sp>
      </p:grpSp>
      <p:sp>
        <p:nvSpPr>
          <p:cNvPr id="58" name="TextBox 58"/>
          <p:cNvSpPr txBox="1"/>
          <p:nvPr/>
        </p:nvSpPr>
        <p:spPr>
          <a:xfrm>
            <a:off x="4668799" y="1396267"/>
            <a:ext cx="2619375" cy="13906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土属性代表承载、受纳，与脾脏的运化功能相对应。脾主运化，为气血生化之源，与土的承载、受纳特性相符。</a:t>
            </a:r>
          </a:p>
        </p:txBody>
      </p:sp>
      <p:sp>
        <p:nvSpPr>
          <p:cNvPr id="59" name="TextBox 59"/>
          <p:cNvSpPr txBox="1"/>
          <p:nvPr/>
        </p:nvSpPr>
        <p:spPr>
          <a:xfrm>
            <a:off x="1282762" y="3222706"/>
            <a:ext cx="2619375" cy="13906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火属性代表炎热、升腾，与心脏的温煦功能相对应。心主血脉，推动血液运行，与火的炎热、升腾特性相符。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737668" y="5259838"/>
            <a:ext cx="2619375" cy="13906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木属性代表生长、升发，与肝脏的疏泄功能相对应。肝主疏泄，调畅气机，与木的生长、升发特性相符。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194398" y="3222706"/>
            <a:ext cx="2619375" cy="13906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金属性代表收敛、肃降，与肺脏的宣发功能相对应。肺主宣发，宣散卫气，与金的收敛、肃降特性相符。</a:t>
            </a:r>
          </a:p>
        </p:txBody>
      </p:sp>
      <p:sp>
        <p:nvSpPr>
          <p:cNvPr id="62" name="TextBox 62"/>
          <p:cNvSpPr txBox="1"/>
          <p:nvPr/>
        </p:nvSpPr>
        <p:spPr>
          <a:xfrm>
            <a:off x="8791584" y="5259838"/>
            <a:ext cx="2619375" cy="13906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水属性代表滋润、下行，与肾脏的藏精功能相对应。肾主藏精，为人体生命之本，与水的滋润、下行特性相符。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1423988"/>
            <a:ext cx="6085713" cy="1369790"/>
            <a:chOff x="454963" y="1423988"/>
            <a:chExt cx="6085713" cy="1369790"/>
          </a:xfrm>
        </p:grpSpPr>
        <p:sp>
          <p:nvSpPr>
            <p:cNvPr id="3" name="Freeform 3"/>
            <p:cNvSpPr/>
            <p:nvPr/>
          </p:nvSpPr>
          <p:spPr>
            <a:xfrm>
              <a:off x="1412320" y="1423988"/>
              <a:ext cx="737616" cy="1369790"/>
            </a:xfrm>
            <a:custGeom>
              <a:rect l="l" t="t" r="r" b="b"/>
              <a:pathLst>
                <a:path w="325" h="603">
                  <a:moveTo>
                    <a:pt x="0" y="0"/>
                  </a:moveTo>
                  <a:lnTo>
                    <a:pt x="325" y="316"/>
                  </a:lnTo>
                  <a:lnTo>
                    <a:pt x="325" y="603"/>
                  </a:lnTo>
                  <a:lnTo>
                    <a:pt x="0" y="39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4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54963" y="1423988"/>
              <a:ext cx="957358" cy="90163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149841" y="2141982"/>
              <a:ext cx="4390835" cy="651796"/>
            </a:xfrm>
            <a:custGeom>
              <a:rect l="l" t="t" r="r" b="b"/>
              <a:pathLst>
                <a:path w="1931" h="287">
                  <a:moveTo>
                    <a:pt x="0" y="0"/>
                  </a:moveTo>
                  <a:lnTo>
                    <a:pt x="1831" y="0"/>
                  </a:lnTo>
                  <a:lnTo>
                    <a:pt x="1932" y="144"/>
                  </a:lnTo>
                  <a:lnTo>
                    <a:pt x="1831" y="287"/>
                  </a:lnTo>
                  <a:lnTo>
                    <a:pt x="0" y="2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9754" y="1679924"/>
            <a:ext cx="541020" cy="413385"/>
            <a:chOff x="689754" y="1679924"/>
            <a:chExt cx="541020" cy="413385"/>
          </a:xfrm>
        </p:grpSpPr>
        <p:sp>
          <p:nvSpPr>
            <p:cNvPr id="7" name="TextBox 7"/>
            <p:cNvSpPr txBox="1"/>
            <p:nvPr/>
          </p:nvSpPr>
          <p:spPr>
            <a:xfrm>
              <a:off x="689754" y="1679924"/>
              <a:ext cx="541020" cy="413385"/>
            </a:xfrm>
            <a:prstGeom prst="rect">
              <a:avLst/>
            </a:prstGeom>
          </p:spPr>
          <p:txBody>
            <a:bodyPr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454963" y="2325624"/>
            <a:ext cx="6085713" cy="1131951"/>
            <a:chOff x="454963" y="2325624"/>
            <a:chExt cx="6085713" cy="1131951"/>
          </a:xfrm>
        </p:grpSpPr>
        <p:sp>
          <p:nvSpPr>
            <p:cNvPr id="9" name="Freeform 9"/>
            <p:cNvSpPr/>
            <p:nvPr/>
          </p:nvSpPr>
          <p:spPr>
            <a:xfrm>
              <a:off x="1412320" y="2325624"/>
              <a:ext cx="737616" cy="1131951"/>
            </a:xfrm>
            <a:custGeom>
              <a:rect l="l" t="t" r="r" b="b"/>
              <a:pathLst>
                <a:path w="325" h="498">
                  <a:moveTo>
                    <a:pt x="0" y="0"/>
                  </a:moveTo>
                  <a:lnTo>
                    <a:pt x="325" y="206"/>
                  </a:lnTo>
                  <a:lnTo>
                    <a:pt x="325" y="498"/>
                  </a:lnTo>
                  <a:lnTo>
                    <a:pt x="0" y="39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60000"/>
                <a:lumOff val="40000"/>
                <a:alpha val="64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2325624"/>
              <a:ext cx="957358" cy="904685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149841" y="2793778"/>
              <a:ext cx="4390835" cy="663797"/>
            </a:xfrm>
            <a:custGeom>
              <a:rect l="l" t="t" r="r" b="b"/>
              <a:pathLst>
                <a:path w="1931" h="292">
                  <a:moveTo>
                    <a:pt x="0" y="0"/>
                  </a:moveTo>
                  <a:lnTo>
                    <a:pt x="1831" y="0"/>
                  </a:lnTo>
                  <a:lnTo>
                    <a:pt x="1932" y="149"/>
                  </a:lnTo>
                  <a:lnTo>
                    <a:pt x="1831" y="292"/>
                  </a:lnTo>
                  <a:lnTo>
                    <a:pt x="0" y="29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TextBox 12"/>
            <p:cNvSpPr txBox="1"/>
            <p:nvPr/>
          </p:nvSpPr>
          <p:spPr>
            <a:xfrm>
              <a:off x="646129" y="2549938"/>
              <a:ext cx="541020" cy="413385"/>
            </a:xfrm>
            <a:prstGeom prst="rect">
              <a:avLst/>
            </a:prstGeom>
          </p:spPr>
          <p:txBody>
            <a:bodyPr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454963" y="3230309"/>
            <a:ext cx="6085713" cy="903160"/>
            <a:chOff x="454963" y="3230309"/>
            <a:chExt cx="6085713" cy="903160"/>
          </a:xfrm>
        </p:grpSpPr>
        <p:sp>
          <p:nvSpPr>
            <p:cNvPr id="14" name="Freeform 14"/>
            <p:cNvSpPr/>
            <p:nvPr/>
          </p:nvSpPr>
          <p:spPr>
            <a:xfrm>
              <a:off x="1412320" y="3230309"/>
              <a:ext cx="737616" cy="903160"/>
            </a:xfrm>
            <a:custGeom>
              <a:rect l="l" t="t" r="r" b="b"/>
              <a:pathLst>
                <a:path w="325" h="397">
                  <a:moveTo>
                    <a:pt x="0" y="0"/>
                  </a:moveTo>
                  <a:lnTo>
                    <a:pt x="325" y="100"/>
                  </a:lnTo>
                  <a:lnTo>
                    <a:pt x="325" y="397"/>
                  </a:lnTo>
                  <a:lnTo>
                    <a:pt x="0" y="39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64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3230309"/>
              <a:ext cx="957358" cy="903160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149841" y="3457575"/>
              <a:ext cx="4390835" cy="675894"/>
            </a:xfrm>
            <a:custGeom>
              <a:rect l="l" t="t" r="r" b="b"/>
              <a:pathLst>
                <a:path w="1931" h="293">
                  <a:moveTo>
                    <a:pt x="0" y="0"/>
                  </a:moveTo>
                  <a:lnTo>
                    <a:pt x="1831" y="0"/>
                  </a:lnTo>
                  <a:lnTo>
                    <a:pt x="1932" y="149"/>
                  </a:lnTo>
                  <a:lnTo>
                    <a:pt x="1831" y="293"/>
                  </a:lnTo>
                  <a:lnTo>
                    <a:pt x="0" y="2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TextBox 17"/>
            <p:cNvSpPr txBox="1"/>
            <p:nvPr/>
          </p:nvSpPr>
          <p:spPr>
            <a:xfrm>
              <a:off x="646129" y="3438049"/>
              <a:ext cx="541020" cy="413385"/>
            </a:xfrm>
            <a:prstGeom prst="rect">
              <a:avLst/>
            </a:prstGeom>
          </p:spPr>
          <p:txBody>
            <a:bodyPr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4133469"/>
            <a:ext cx="6085713" cy="892588"/>
            <a:chOff x="454963" y="4133469"/>
            <a:chExt cx="6085713" cy="892588"/>
          </a:xfrm>
        </p:grpSpPr>
        <p:sp>
          <p:nvSpPr>
            <p:cNvPr id="19" name="Freeform 19"/>
            <p:cNvSpPr/>
            <p:nvPr/>
          </p:nvSpPr>
          <p:spPr>
            <a:xfrm>
              <a:off x="1412320" y="4133469"/>
              <a:ext cx="737616" cy="892588"/>
            </a:xfrm>
            <a:custGeom>
              <a:rect l="l" t="t" r="r" b="b"/>
              <a:pathLst>
                <a:path w="325" h="393">
                  <a:moveTo>
                    <a:pt x="0" y="393"/>
                  </a:moveTo>
                  <a:lnTo>
                    <a:pt x="325" y="293"/>
                  </a:lnTo>
                  <a:lnTo>
                    <a:pt x="325" y="0"/>
                  </a:lnTo>
                  <a:lnTo>
                    <a:pt x="0" y="0"/>
                  </a:lnTo>
                  <a:lnTo>
                    <a:pt x="0" y="393"/>
                  </a:lnTo>
                  <a:close/>
                </a:path>
              </a:pathLst>
            </a:custGeom>
            <a:solidFill>
              <a:schemeClr val="accent4">
                <a:lumMod val="60000"/>
                <a:lumOff val="40000"/>
                <a:alpha val="64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133469"/>
              <a:ext cx="957358" cy="892588"/>
            </a:xfrm>
            <a:prstGeom prst="rect">
              <a:avLst/>
            </a:pr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149841" y="4133469"/>
              <a:ext cx="4390835" cy="665321"/>
            </a:xfrm>
            <a:custGeom>
              <a:rect l="l" t="t" r="r" b="b"/>
              <a:pathLst>
                <a:path w="1931" h="288">
                  <a:moveTo>
                    <a:pt x="0" y="288"/>
                  </a:moveTo>
                  <a:lnTo>
                    <a:pt x="1831" y="288"/>
                  </a:lnTo>
                  <a:lnTo>
                    <a:pt x="1932" y="144"/>
                  </a:lnTo>
                  <a:lnTo>
                    <a:pt x="1831" y="0"/>
                  </a:lnTo>
                  <a:lnTo>
                    <a:pt x="0" y="0"/>
                  </a:lnTo>
                  <a:lnTo>
                    <a:pt x="0" y="288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TextBox 22"/>
            <p:cNvSpPr txBox="1"/>
            <p:nvPr/>
          </p:nvSpPr>
          <p:spPr>
            <a:xfrm>
              <a:off x="661179" y="4335209"/>
              <a:ext cx="541020" cy="413385"/>
            </a:xfrm>
            <a:prstGeom prst="rect">
              <a:avLst/>
            </a:prstGeom>
          </p:spPr>
          <p:txBody>
            <a:bodyPr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4797266"/>
            <a:ext cx="6085713" cy="1133476"/>
            <a:chOff x="454963" y="4797266"/>
            <a:chExt cx="6085713" cy="1133476"/>
          </a:xfrm>
        </p:grpSpPr>
        <p:sp>
          <p:nvSpPr>
            <p:cNvPr id="24" name="Freeform 24"/>
            <p:cNvSpPr/>
            <p:nvPr/>
          </p:nvSpPr>
          <p:spPr>
            <a:xfrm>
              <a:off x="1412320" y="4797266"/>
              <a:ext cx="737616" cy="1133475"/>
            </a:xfrm>
            <a:custGeom>
              <a:rect l="l" t="t" r="r" b="b"/>
              <a:pathLst>
                <a:path w="325" h="498">
                  <a:moveTo>
                    <a:pt x="0" y="498"/>
                  </a:moveTo>
                  <a:lnTo>
                    <a:pt x="325" y="292"/>
                  </a:lnTo>
                  <a:lnTo>
                    <a:pt x="325" y="0"/>
                  </a:lnTo>
                  <a:lnTo>
                    <a:pt x="0" y="100"/>
                  </a:lnTo>
                  <a:lnTo>
                    <a:pt x="0" y="498"/>
                  </a:lnTo>
                  <a:close/>
                </a:path>
              </a:pathLst>
            </a:custGeom>
            <a:solidFill>
              <a:schemeClr val="accent5">
                <a:alpha val="64000"/>
              </a:schemeClr>
            </a:solidFill>
          </p:spPr>
          <p:style>
            <a:lnRef idx="0">
              <a:schemeClr val="accent5"/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026057"/>
              <a:ext cx="957358" cy="904685"/>
            </a:xfrm>
            <a:prstGeom prst="rect">
              <a:avLst/>
            </a:prstGeom>
            <a:solidFill>
              <a:schemeClr val="accent5">
                <a:alpha val="100000"/>
              </a:schemeClr>
            </a:solidFill>
          </p:spPr>
          <p:style>
            <a:lnRef idx="0">
              <a:schemeClr val="accent5"/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149841" y="4797266"/>
              <a:ext cx="4390835" cy="663797"/>
            </a:xfrm>
            <a:custGeom>
              <a:rect l="l" t="t" r="r" b="b"/>
              <a:pathLst>
                <a:path w="1931" h="292">
                  <a:moveTo>
                    <a:pt x="0" y="292"/>
                  </a:moveTo>
                  <a:lnTo>
                    <a:pt x="1831" y="292"/>
                  </a:lnTo>
                  <a:lnTo>
                    <a:pt x="1932" y="143"/>
                  </a:lnTo>
                  <a:lnTo>
                    <a:pt x="1831" y="0"/>
                  </a:lnTo>
                  <a:lnTo>
                    <a:pt x="0" y="0"/>
                  </a:lnTo>
                  <a:lnTo>
                    <a:pt x="0" y="292"/>
                  </a:lnTo>
                  <a:close/>
                </a:path>
              </a:pathLst>
            </a:custGeom>
            <a:solidFill>
              <a:schemeClr val="accent5">
                <a:alpha val="100000"/>
              </a:schemeClr>
            </a:solidFill>
          </p:spPr>
          <p:style>
            <a:lnRef idx="0">
              <a:schemeClr val="accent5"/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661179" y="5275992"/>
              <a:ext cx="541020" cy="413385"/>
            </a:xfrm>
            <a:prstGeom prst="rect">
              <a:avLst/>
            </a:prstGeom>
          </p:spPr>
          <p:txBody>
            <a:bodyPr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05</a:t>
              </a:r>
            </a:p>
          </p:txBody>
        </p:sp>
      </p:grpSp>
      <p:sp>
        <p:nvSpPr>
          <p:cNvPr id="28" name="TextBox 28"/>
          <p:cNvSpPr txBox="1"/>
          <p:nvPr/>
        </p:nvSpPr>
        <p:spPr>
          <a:xfrm>
            <a:off x="2398926" y="2234517"/>
            <a:ext cx="3697074" cy="48015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木与酸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2398926" y="2891599"/>
            <a:ext cx="3695700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火与苦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2398926" y="3562160"/>
            <a:ext cx="3695700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土与甘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2398926" y="4213114"/>
            <a:ext cx="3695700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金与辛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2398926" y="4897279"/>
            <a:ext cx="3695700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水与咸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833989" y="2108883"/>
            <a:ext cx="4716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酸味入肝，具有收敛、固涩的作用，与木的生长、升发特性相对应。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831121" y="2771823"/>
            <a:ext cx="4719647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苦味入心，具有清热、泻火的作用，与火的炎热、升腾特性相对应。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831121" y="3435620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甘味入脾，具有补益、和中的作用，与土的承载、受纳特性相对应。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831121" y="4111514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辛味入肺，具有发散、行气的作用，与金的收敛、肃降特性相对应。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831121" y="4776835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咸味入肾，具有软坚、散结的作用，与水的滋润、下行特性相对应。</a:t>
            </a:r>
          </a:p>
        </p:txBody>
      </p:sp>
      <p:grpSp>
        <p:nvGrpSpPr>
          <p:cNvPr id="38" name="Group 3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9" name="AutoShape 3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TextBox 5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五行与五味的对应关系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https://d.book118.com/748023132135006027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2024-09-05T23:47:15.040</cp:lastPrinted>
  <dcterms:created xsi:type="dcterms:W3CDTF">2024-09-05T15:47:15Z</dcterms:created>
  <dcterms:modified xsi:type="dcterms:W3CDTF">2024-09-05T15:47:16Z</dcterms:modified>
</cp:coreProperties>
</file>