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WNTNSS+MS-UIGothic"/>
      <p:regular r:id="rId16"/>
    </p:embeddedFont>
    <p:embeddedFont>
      <p:font typeface="WDBTPH+GIUNUV+MicrosoftYaHei"/>
      <p:regular r:id="rId17"/>
    </p:embeddedFont>
    <p:embeddedFont>
      <p:font typeface="FQTUNU+WWECTC+ArialMT"/>
      <p:regular r:id="rId18"/>
    </p:embeddedFont>
    <p:embeddedFont>
      <p:font typeface="VVRTKH+SUHFFS+MicrosoftYaHei-Bold"/>
      <p:regular r:id="rId19"/>
    </p:embeddedFont>
    <p:embeddedFont>
      <p:font typeface="GUUFQP+GIUNUV+MicrosoftYaHei"/>
      <p:regular r:id="rId20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DB2C4-55BD-42B0-945B-E5F09C989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BBACD-6B07-459A-8DCD-8AFA5C2AA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E9F78-FCD9-459C-90BE-FC2878576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5D09B-C2DF-43A1-BCBE-1AAE6FE0D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C16228-20C2-450A-B11E-FAB844F74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52DC3E-047F-4E03-A5D0-437387351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2115A6-47DA-45E5-8B4C-658044EC2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90BAA8-C91C-4194-BD18-AEA1C4B80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8824A-1C44-4A9D-9D50-2E4925484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DAC10-9A92-4AED-B5EB-BF914DF73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F5CC2-A588-4654-8011-FF405BB9E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2711403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71700" y="1885469"/>
            <a:ext cx="9065754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EB554D"/>
                </a:solidFill>
                <a:latin typeface="WNTNSS+MS-UIGothic"/>
                <a:cs typeface="WNTNSS+MS-UIGothic"/>
              </a:rPr>
              <a:t>平面与平面垂直的性</a:t>
            </a: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质</a:t>
            </a:r>
            <a:r>
              <a:rPr sz="5150" spc="20">
                <a:solidFill>
                  <a:srgbClr val="EB554D"/>
                </a:solidFill>
                <a:latin typeface="WNTNSS+MS-UIGothic"/>
                <a:cs typeface="WNTNSS+MS-UIGothic"/>
              </a:rPr>
              <a:t>定理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62065" y="971498"/>
            <a:ext cx="3990718" cy="1468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41"/>
              </a:lnSpc>
              <a:spcBef>
                <a:spcPct val="0"/>
              </a:spcBef>
              <a:spcAft>
                <a:spcPct val="0"/>
              </a:spcAft>
            </a:pPr>
            <a:r>
              <a:rPr sz="4550" spc="15">
                <a:solidFill>
                  <a:srgbClr val="EB554D"/>
                </a:solidFill>
                <a:latin typeface="WDBTPH+GIUNUV+MicrosoftYaHei"/>
                <a:cs typeface="WDBTPH+GIUNUV+MicrosoftYaHei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2041080"/>
            <a:ext cx="3738822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FQTUNU+WWECTC+ArialMT"/>
                <a:cs typeface="FQTUNU+WWECTC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WNTNSS+MS-UIGothic"/>
                <a:cs typeface="WNTNSS+MS-UIGothic"/>
              </a:rPr>
              <a:t>平面与平面垂直的定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98234" y="2646870"/>
            <a:ext cx="4790382" cy="7833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FQTUNU+WWECTC+ArialMT"/>
                <a:cs typeface="FQTUNU+WWECTC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WNTNSS+MS-UIGothic"/>
                <a:cs typeface="WNTNSS+MS-UIGothic"/>
              </a:rPr>
              <a:t>平面与平面垂直的性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EB554D"/>
                </a:solidFill>
                <a:latin typeface="WNTNSS+MS-UIGothic"/>
                <a:cs typeface="WNTNSS+MS-UIGothic"/>
              </a:rPr>
              <a:t>定理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01434" y="3195637"/>
            <a:ext cx="762000" cy="762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EB554D"/>
                </a:solidFill>
                <a:latin typeface="WNTNSS+MS-UIGothic"/>
                <a:cs typeface="WNTNSS+MS-UIGothic"/>
              </a:rPr>
              <a:t>明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801300"/>
            <a:ext cx="4790382" cy="7833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FQTUNU+WWECTC+ArialMT"/>
                <a:cs typeface="FQTUNU+WWECTC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WNTNSS+MS-UIGothic"/>
                <a:cs typeface="WNTNSS+MS-UIGothic"/>
              </a:rPr>
              <a:t>平面与平面垂直的性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EB554D"/>
                </a:solidFill>
                <a:latin typeface="WNTNSS+MS-UIGothic"/>
                <a:cs typeface="WNTNSS+MS-UIGothic"/>
              </a:rPr>
              <a:t>定理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401434" y="4350067"/>
            <a:ext cx="762000" cy="762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EB554D"/>
                </a:solidFill>
                <a:latin typeface="WNTNSS+MS-UIGothic"/>
                <a:cs typeface="WNTNSS+MS-UIGothic"/>
              </a:rPr>
              <a:t>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4955730"/>
            <a:ext cx="4790382" cy="7833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FQTUNU+WWECTC+ArialMT"/>
                <a:cs typeface="FQTUNU+WWECTC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WNTNSS+MS-UIGothic"/>
                <a:cs typeface="WNTNSS+MS-UIGothic"/>
              </a:rPr>
              <a:t>平面与平面垂直的性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EB554D"/>
                </a:solidFill>
                <a:latin typeface="WNTNSS+MS-UIGothic"/>
                <a:cs typeface="WNTNSS+MS-UIGothic"/>
              </a:rPr>
              <a:t>定理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扩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401434" y="5504497"/>
            <a:ext cx="762000" cy="762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EB554D"/>
                </a:solidFill>
                <a:latin typeface="WNTNSS+MS-UIGothic"/>
                <a:cs typeface="WNTNSS+MS-UIGothic"/>
              </a:rPr>
              <a:t>展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198234" y="6110160"/>
            <a:ext cx="4790382" cy="11847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FQTUNU+WWECTC+ArialMT"/>
                <a:cs typeface="FQTUNU+WWECTC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WNTNSS+MS-UIGothic"/>
                <a:cs typeface="WNTNSS+MS-UIGothic"/>
              </a:rPr>
              <a:t>平面与平面垂直的性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EB554D"/>
                </a:solidFill>
                <a:latin typeface="WNTNSS+MS-UIGothic"/>
                <a:cs typeface="WNTNSS+MS-UIGothic"/>
              </a:rPr>
              <a:t>定理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练</a:t>
            </a:r>
          </a:p>
          <a:p>
            <a:pPr marL="203200" marR="0">
              <a:lnSpc>
                <a:spcPts val="2400"/>
              </a:lnSpc>
              <a:spcBef>
                <a:spcPts val="926"/>
              </a:spcBef>
              <a:spcAft>
                <a:spcPct val="0"/>
              </a:spcAft>
            </a:pP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习</a:t>
            </a:r>
            <a:r>
              <a:rPr sz="2400">
                <a:solidFill>
                  <a:srgbClr val="EB554D"/>
                </a:solidFill>
                <a:latin typeface="WNTNSS+MS-UIGothic"/>
                <a:cs typeface="WNTNSS+MS-UIGothic"/>
              </a:rPr>
              <a:t>及解析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VVRTKH+SUHFFS+MicrosoftYaHei-Bold"/>
                <a:cs typeface="VVRTKH+SUHFFS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43375" y="5373739"/>
            <a:ext cx="4487488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EB554D"/>
                </a:solidFill>
                <a:latin typeface="WNTNSS+MS-UIGothic"/>
                <a:cs typeface="WNTNSS+MS-UIGothic"/>
              </a:rPr>
              <a:t>平面与平面垂直的定</a:t>
            </a:r>
            <a:r>
              <a:rPr sz="305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739508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WNTNSS+MS-UIGothic"/>
                <a:cs typeface="WNTNSS+MS-UIGothic"/>
              </a:rPr>
              <a:t>两个平面没有公共点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EB554D"/>
                </a:solidFill>
                <a:latin typeface="WNTNSS+MS-UIGothic"/>
                <a:cs typeface="WNTNSS+MS-UIGothic"/>
              </a:rPr>
              <a:t>，称两个平面垂直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29705" y="172773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WNTNSS+MS-UIGothic"/>
                <a:cs typeface="WNTNSS+MS-UIGothic"/>
              </a:rPr>
              <a:t>定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29705" y="2207633"/>
            <a:ext cx="3869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如果两个平面没有公共点，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两个平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29705" y="2550533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面垂直。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29705" y="307711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WNTNSS+MS-UIGothic"/>
                <a:cs typeface="WNTNSS+MS-UIGothic"/>
              </a:rPr>
              <a:t>符号表示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29705" y="3470647"/>
            <a:ext cx="3913184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GUUFQP+GIUNUV+MicrosoftYaHei"/>
                <a:cs typeface="GUUFQP+GIUNUV+MicrosoftYaHei"/>
              </a:rPr>
              <a:t>α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和</a:t>
            </a:r>
            <a:r>
              <a:rPr sz="1500">
                <a:solidFill>
                  <a:srgbClr val="000000"/>
                </a:solidFill>
                <a:latin typeface="GUUFQP+GIUNUV+MicrosoftYaHei"/>
                <a:cs typeface="GUUFQP+GIUNUV+MicrosoftYaHei"/>
              </a:rPr>
              <a:t>β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是两个平面，用符号</a:t>
            </a:r>
            <a:r>
              <a:rPr sz="1500">
                <a:solidFill>
                  <a:srgbClr val="000000"/>
                </a:solidFill>
                <a:latin typeface="GUUFQP+GIUNUV+MicrosoftYaHei"/>
                <a:cs typeface="GUUFQP+GIUNUV+MicrosoftYaHei"/>
              </a:rPr>
              <a:t>⊥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表示</a:t>
            </a:r>
            <a:r>
              <a:rPr sz="1500">
                <a:solidFill>
                  <a:srgbClr val="000000"/>
                </a:solidFill>
                <a:latin typeface="GUUFQP+GIUNUV+MicrosoftYaHei"/>
                <a:cs typeface="GUUFQP+GIUNUV+MicrosoftYaHei"/>
              </a:rPr>
              <a:t>α⊥β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29705" y="43769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实</a:t>
            </a:r>
            <a:r>
              <a:rPr sz="2000">
                <a:solidFill>
                  <a:srgbClr val="EB554D"/>
                </a:solidFill>
                <a:latin typeface="WNTNSS+MS-UIGothic"/>
                <a:cs typeface="WNTNSS+MS-UIGothic"/>
              </a:rPr>
              <a:t>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29705" y="4804147"/>
            <a:ext cx="3869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在空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中，垂直于同一平面的两个平面可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29705" y="514704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以相互垂直。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8615808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WNTNSS+MS-UIGothic"/>
                <a:cs typeface="WNTNSS+MS-UIGothic"/>
              </a:rPr>
              <a:t>两个平面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间</a:t>
            </a:r>
            <a:r>
              <a:rPr sz="3000">
                <a:solidFill>
                  <a:srgbClr val="EB554D"/>
                </a:solidFill>
                <a:latin typeface="WNTNSS+MS-UIGothic"/>
                <a:cs typeface="WNTNSS+MS-UIGothic"/>
              </a:rPr>
              <a:t>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夹</a:t>
            </a:r>
            <a:r>
              <a:rPr sz="3000">
                <a:solidFill>
                  <a:srgbClr val="EB554D"/>
                </a:solidFill>
                <a:latin typeface="WNTNSS+MS-UIGothic"/>
                <a:cs typeface="WNTNSS+MS-UIGothic"/>
              </a:rPr>
              <a:t>角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EB554D"/>
                </a:solidFill>
                <a:latin typeface="WNTNSS+MS-UIGothic"/>
                <a:cs typeface="WNTNSS+MS-UIGothic"/>
              </a:rPr>
              <a:t>直角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EB554D"/>
                </a:solidFill>
                <a:latin typeface="WNTNSS+MS-UIGothic"/>
                <a:cs typeface="WNTNSS+MS-UIGothic"/>
              </a:rPr>
              <a:t>，称两个平面垂直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80855" y="11689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WNTNSS+MS-UIGothic"/>
                <a:cs typeface="WNTNSS+MS-UIGothic"/>
              </a:rPr>
              <a:t>符号表示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22055" y="1648197"/>
            <a:ext cx="2394742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GUUFQP+GIUNUV+MicrosoftYaHei"/>
                <a:cs typeface="GUUFQP+GIUNUV+MicrosoftYaHei"/>
              </a:rPr>
              <a:t>α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和</a:t>
            </a:r>
            <a:r>
              <a:rPr sz="1500">
                <a:solidFill>
                  <a:srgbClr val="000000"/>
                </a:solidFill>
                <a:latin typeface="GUUFQP+GIUNUV+MicrosoftYaHei"/>
                <a:cs typeface="GUUFQP+GIUNUV+MicrosoftYaHei"/>
              </a:rPr>
              <a:t>β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是两个平面，用符</a:t>
            </a:r>
          </a:p>
          <a:p>
            <a:pPr marL="38100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号</a:t>
            </a:r>
            <a:r>
              <a:rPr sz="1500">
                <a:solidFill>
                  <a:srgbClr val="000000"/>
                </a:solidFill>
                <a:latin typeface="GUUFQP+GIUNUV+MicrosoftYaHei"/>
                <a:cs typeface="GUUFQP+GIUNUV+MicrosoftYaHei"/>
              </a:rPr>
              <a:t>⊥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表示</a:t>
            </a:r>
            <a:r>
              <a:rPr sz="1500">
                <a:solidFill>
                  <a:srgbClr val="000000"/>
                </a:solidFill>
                <a:latin typeface="GUUFQP+GIUNUV+MicrosoftYaHei"/>
                <a:cs typeface="GUUFQP+GIUNUV+MicrosoftYaHei"/>
              </a:rPr>
              <a:t>α⊥β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591310" y="264975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WNTNSS+MS-UIGothic"/>
                <a:cs typeface="WNTNSS+MS-UIGothic"/>
              </a:rPr>
              <a:t>定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00734" y="3158228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如果两个平面之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夹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角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直角，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两个平面</a:t>
            </a:r>
          </a:p>
          <a:p>
            <a:pPr marL="761999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垂直。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638030" y="4123594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实</a:t>
            </a:r>
            <a:r>
              <a:rPr sz="2000">
                <a:solidFill>
                  <a:srgbClr val="EB554D"/>
                </a:solidFill>
                <a:latin typeface="WNTNSS+MS-UIGothic"/>
                <a:cs typeface="WNTNSS+MS-UIGothic"/>
              </a:rPr>
              <a:t>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47455" y="4580628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正方体相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邻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的三个面与同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一平面的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夹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角都是直角，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所以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三个面都与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平面</a:t>
            </a:r>
          </a:p>
          <a:p>
            <a:pPr marL="762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垂直。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VVRTKH+SUHFFS+MicrosoftYaHei-Bold"/>
                <a:cs typeface="VVRTKH+SUHFFS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362325" y="5373739"/>
            <a:ext cx="6283997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EB554D"/>
                </a:solidFill>
                <a:latin typeface="WNTNSS+MS-UIGothic"/>
                <a:cs typeface="WNTNSS+MS-UIGothic"/>
              </a:rPr>
              <a:t>平面与平面垂直的性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质</a:t>
            </a:r>
            <a:r>
              <a:rPr sz="3050" spc="23">
                <a:solidFill>
                  <a:srgbClr val="EB554D"/>
                </a:solidFill>
                <a:latin typeface="WNTNSS+MS-UIGothic"/>
                <a:cs typeface="WNTNSS+MS-UIGothic"/>
              </a:rPr>
              <a:t>定理</a:t>
            </a:r>
            <a:r>
              <a:rPr sz="3050" spc="27">
                <a:solidFill>
                  <a:srgbClr val="EB554D"/>
                </a:solidFill>
                <a:latin typeface="SimSun"/>
                <a:cs typeface="SimSun"/>
              </a:rPr>
              <a:t>证</a:t>
            </a:r>
            <a:r>
              <a:rPr sz="3050">
                <a:solidFill>
                  <a:srgbClr val="EB554D"/>
                </a:solidFill>
                <a:latin typeface="WNTNSS+MS-UIGothic"/>
                <a:cs typeface="WNTNSS+MS-UIGothic"/>
              </a:rPr>
              <a:t>明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WNTNSS+MS-UIGothic"/>
                <a:cs typeface="WNTNSS+MS-UIGothic"/>
              </a:rPr>
              <a:t>利用反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证</a:t>
            </a:r>
            <a:r>
              <a:rPr sz="3000">
                <a:solidFill>
                  <a:srgbClr val="EB554D"/>
                </a:solidFill>
                <a:latin typeface="WNTNSS+MS-UIGothic"/>
                <a:cs typeface="WNTNSS+MS-UIGothic"/>
              </a:rPr>
              <a:t>法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证</a:t>
            </a:r>
            <a:r>
              <a:rPr sz="3000">
                <a:solidFill>
                  <a:srgbClr val="EB554D"/>
                </a:solidFill>
                <a:latin typeface="WNTNSS+MS-UIGothic"/>
                <a:cs typeface="WNTNSS+MS-UIGothic"/>
              </a:rPr>
              <a:t>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11779" y="1829808"/>
            <a:ext cx="2249262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两个平面</a:t>
            </a:r>
            <a:r>
              <a:rPr sz="1500">
                <a:solidFill>
                  <a:srgbClr val="000000"/>
                </a:solidFill>
                <a:latin typeface="GUUFQP+GIUNUV+MicrosoftYaHei"/>
                <a:cs typeface="GUUFQP+GIUNUV+MicrosoftYaHei"/>
              </a:rPr>
              <a:t>α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和</a:t>
            </a:r>
            <a:r>
              <a:rPr sz="1500">
                <a:solidFill>
                  <a:srgbClr val="000000"/>
                </a:solidFill>
                <a:latin typeface="GUUFQP+GIUNUV+MicrosoftYaHei"/>
                <a:cs typeface="GUUFQP+GIUNUV+MicrosoftYaHei"/>
              </a:rPr>
              <a:t>β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不垂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55029" y="1824728"/>
            <a:ext cx="2309926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根据直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的性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直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l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上的一点</a:t>
            </a:r>
            <a:r>
              <a:rPr sz="150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P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作</a:t>
            </a:r>
            <a:r>
              <a:rPr sz="1500">
                <a:solidFill>
                  <a:srgbClr val="000000"/>
                </a:solidFill>
                <a:latin typeface="GUUFQP+GIUNUV+MicrosoftYaHei"/>
                <a:cs typeface="GUUFQP+GIUNUV+MicrosoftYaHei"/>
              </a:rPr>
              <a:t>α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的垂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m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m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与</a:t>
            </a:r>
            <a:r>
              <a:rPr sz="150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l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相交。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11640" y="1824728"/>
            <a:ext cx="2177820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根据平面的性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直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l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有且只有一条与</a:t>
            </a:r>
            <a:r>
              <a:rPr sz="1500">
                <a:solidFill>
                  <a:srgbClr val="000000"/>
                </a:solidFill>
                <a:latin typeface="GUUFQP+GIUNUV+MicrosoftYaHei"/>
                <a:cs typeface="GUUFQP+GIUNUV+MicrosoftYaHei"/>
              </a:rPr>
              <a:t>α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垂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直的直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，即</a:t>
            </a:r>
            <a:r>
              <a:rPr sz="150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m'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811779" y="2172708"/>
            <a:ext cx="2177448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直，那么它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的交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l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与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UUFQP+GIUNUV+MicrosoftYaHei"/>
                <a:cs typeface="GUUFQP+GIUNUV+MicrosoftYaHei"/>
              </a:rPr>
              <a:t>α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不垂直。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52320" y="3553821"/>
            <a:ext cx="458260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DBTPH+GIUNUV+MicrosoftYaHei"/>
                <a:cs typeface="WDBTPH+GIUNUV+MicrosoftYaHei"/>
              </a:rPr>
              <a:t>01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323840" y="3567156"/>
            <a:ext cx="458260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DBTPH+GIUNUV+MicrosoftYaHei"/>
                <a:cs typeface="WDBTPH+GIUNUV+MicrosoftYaHei"/>
              </a:rPr>
              <a:t>03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92290" y="3544931"/>
            <a:ext cx="458260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DBTPH+GIUNUV+MicrosoftYaHei"/>
                <a:cs typeface="WDBTPH+GIUNUV+MicrosoftYaHei"/>
              </a:rPr>
              <a:t>04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495030" y="3553821"/>
            <a:ext cx="458260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DBTPH+GIUNUV+MicrosoftYaHei"/>
                <a:cs typeface="WDBTPH+GIUNUV+MicrosoftYaHei"/>
              </a:rPr>
              <a:t>05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222865" y="3567156"/>
            <a:ext cx="458260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DBTPH+GIUNUV+MicrosoftYaHei"/>
                <a:cs typeface="WDBTPH+GIUNUV+MicrosoftYaHei"/>
              </a:rPr>
              <a:t>06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92525" y="3589381"/>
            <a:ext cx="458260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DBTPH+GIUNUV+MicrosoftYaHei"/>
                <a:cs typeface="WDBTPH+GIUNUV+MicrosoftYaHei"/>
              </a:rPr>
              <a:t>02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7569834" y="4190738"/>
            <a:ext cx="2126753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所以假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不成立，两个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平面</a:t>
            </a:r>
            <a:r>
              <a:rPr sz="1500">
                <a:solidFill>
                  <a:srgbClr val="000000"/>
                </a:solidFill>
                <a:latin typeface="GUUFQP+GIUNUV+MicrosoftYaHei"/>
                <a:cs typeface="GUUFQP+GIUNUV+MicrosoftYaHei"/>
              </a:rPr>
              <a:t>α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和</a:t>
            </a:r>
            <a:r>
              <a:rPr sz="1500">
                <a:solidFill>
                  <a:srgbClr val="000000"/>
                </a:solidFill>
                <a:latin typeface="GUUFQP+GIUNUV+MicrosoftYaHei"/>
                <a:cs typeface="GUUFQP+GIUNUV+MicrosoftYaHei"/>
              </a:rPr>
              <a:t>β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垂直。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1059180" y="4219947"/>
            <a:ext cx="229162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由于</a:t>
            </a:r>
            <a:r>
              <a:rPr sz="150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m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和</a:t>
            </a:r>
            <a:r>
              <a:rPr sz="150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m'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都与</a:t>
            </a:r>
            <a:r>
              <a:rPr sz="1500">
                <a:solidFill>
                  <a:srgbClr val="000000"/>
                </a:solidFill>
                <a:latin typeface="GUUFQP+GIUNUV+MicrosoftYaHei"/>
                <a:cs typeface="GUUFQP+GIUNUV+MicrosoftYaHei"/>
              </a:rPr>
              <a:t>α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垂直，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平行或重合。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4376420" y="4219947"/>
            <a:ext cx="2279749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但</a:t>
            </a:r>
            <a:r>
              <a:rPr sz="150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m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和</a:t>
            </a:r>
            <a:r>
              <a:rPr sz="150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m'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点</a:t>
            </a:r>
            <a:r>
              <a:rPr sz="150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P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，与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4376420" y="4562847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公理矛盾。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WNTNSS+MS-UIGothic"/>
                <a:cs typeface="WNTNSS+MS-UIGothic"/>
              </a:rPr>
              <a:t>利用向量法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证</a:t>
            </a:r>
            <a:r>
              <a:rPr sz="3000">
                <a:solidFill>
                  <a:srgbClr val="EB554D"/>
                </a:solidFill>
                <a:latin typeface="WNTNSS+MS-UIGothic"/>
                <a:cs typeface="WNTNSS+MS-UIGothic"/>
              </a:rPr>
              <a:t>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95525" y="1595368"/>
            <a:ext cx="114569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EB554D"/>
                </a:solidFill>
                <a:latin typeface="VVRTKH+SUHFFS+MicrosoftYaHei-Bold"/>
                <a:cs typeface="VVRTKH+SUHFF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42425" y="1595368"/>
            <a:ext cx="114569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CB3600"/>
                </a:solidFill>
                <a:latin typeface="VVRTKH+SUHFFS+MicrosoftYaHei-Bold"/>
                <a:cs typeface="VVRTKH+SUHFFS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44269" y="2323203"/>
            <a:ext cx="29934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如果两个向量的数量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积为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零，那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两个向量垂直。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091169" y="2323203"/>
            <a:ext cx="3160007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由于</a:t>
            </a:r>
            <a:r>
              <a:rPr sz="150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a·b=0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，所以两个平面的法向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091169" y="2666103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量垂直。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277745" y="4028688"/>
            <a:ext cx="114569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CB3600"/>
                </a:solidFill>
                <a:latin typeface="VVRTKH+SUHFFS+MicrosoftYaHei-Bold"/>
                <a:cs typeface="VVRTKH+SUHFFS+MicrosoftYaHei-Bold"/>
              </a:rPr>
              <a:t>02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242425" y="4053454"/>
            <a:ext cx="114569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EB554D"/>
                </a:solidFill>
                <a:latin typeface="VVRTKH+SUHFFS+MicrosoftYaHei-Bold"/>
                <a:cs typeface="VVRTKH+SUHFFS+MicrosoftYaHei-Bold"/>
              </a:rPr>
              <a:t>04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126489" y="4756522"/>
            <a:ext cx="3108982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向量</a:t>
            </a:r>
            <a:r>
              <a:rPr sz="150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a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和向量</a:t>
            </a:r>
            <a:r>
              <a:rPr sz="150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b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表示两个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平面的法向量，那么</a:t>
            </a:r>
            <a:r>
              <a:rPr sz="150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a·b=0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91169" y="4756522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根据平面的性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，两个法向量垂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091169" y="5099423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直的平面垂直。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WNTNSS+MS-UIGothic"/>
                <a:cs typeface="WNTNSS+MS-UIGothic"/>
              </a:rPr>
              <a:t>利用三角形中位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EB554D"/>
                </a:solidFill>
                <a:latin typeface="WNTNSS+MS-UIGothic"/>
                <a:cs typeface="WNTNSS+MS-UIGothic"/>
              </a:rPr>
              <a:t>定理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证</a:t>
            </a:r>
            <a:r>
              <a:rPr sz="3000">
                <a:solidFill>
                  <a:srgbClr val="EB554D"/>
                </a:solidFill>
                <a:latin typeface="WNTNSS+MS-UIGothic"/>
                <a:cs typeface="WNTNSS+MS-UIGothic"/>
              </a:rPr>
              <a:t>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1015" y="1676253"/>
            <a:ext cx="4857233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如果三角形</a:t>
            </a:r>
            <a:r>
              <a:rPr sz="135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ABC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35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AB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35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AC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在两个平面</a:t>
            </a:r>
            <a:r>
              <a:rPr sz="1350">
                <a:solidFill>
                  <a:srgbClr val="000000"/>
                </a:solidFill>
                <a:latin typeface="GUUFQP+GIUNUV+MicrosoftYaHei"/>
                <a:cs typeface="GUUFQP+GIUNUV+MicrosoftYaHei"/>
              </a:rPr>
              <a:t>α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和</a:t>
            </a:r>
            <a:r>
              <a:rPr sz="1350">
                <a:solidFill>
                  <a:srgbClr val="000000"/>
                </a:solidFill>
                <a:latin typeface="GUUFQP+GIUNUV+MicrosoftYaHei"/>
                <a:cs typeface="GUUFQP+GIUNUV+MicrosoftYaHei"/>
              </a:rPr>
              <a:t>β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上，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且</a:t>
            </a:r>
            <a:r>
              <a:rPr sz="135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BC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两个平面的交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，那么三角形</a:t>
            </a:r>
            <a:r>
              <a:rPr sz="135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ABC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的中位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DE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平行于交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BC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58709" y="1676253"/>
            <a:ext cx="4459374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但</a:t>
            </a:r>
            <a:r>
              <a:rPr sz="135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DE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是三角形</a:t>
            </a:r>
            <a:r>
              <a:rPr sz="135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ABC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的中位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，所以</a:t>
            </a:r>
            <a:r>
              <a:rPr sz="135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DE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与平面</a:t>
            </a:r>
            <a:r>
              <a:rPr sz="1350">
                <a:solidFill>
                  <a:srgbClr val="000000"/>
                </a:solidFill>
                <a:latin typeface="GUUFQP+GIUNUV+MicrosoftYaHei"/>
                <a:cs typeface="GUUFQP+GIUNUV+MicrosoftYaHei"/>
              </a:rPr>
              <a:t>α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垂直。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1015" y="3562203"/>
            <a:ext cx="4447716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如果平面</a:t>
            </a:r>
            <a:r>
              <a:rPr sz="1350">
                <a:solidFill>
                  <a:srgbClr val="000000"/>
                </a:solidFill>
                <a:latin typeface="GUUFQP+GIUNUV+MicrosoftYaHei"/>
                <a:cs typeface="GUUFQP+GIUNUV+MicrosoftYaHei"/>
              </a:rPr>
              <a:t>α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和</a:t>
            </a:r>
            <a:r>
              <a:rPr sz="1350">
                <a:solidFill>
                  <a:srgbClr val="000000"/>
                </a:solidFill>
                <a:latin typeface="GUUFQP+GIUNUV+MicrosoftYaHei"/>
                <a:cs typeface="GUUFQP+GIUNUV+MicrosoftYaHei"/>
              </a:rPr>
              <a:t>β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不垂直，那么交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BC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与平面</a:t>
            </a:r>
            <a:r>
              <a:rPr sz="1350">
                <a:solidFill>
                  <a:srgbClr val="000000"/>
                </a:solidFill>
                <a:latin typeface="GUUFQP+GIUNUV+MicrosoftYaHei"/>
                <a:cs typeface="GUUFQP+GIUNUV+MicrosoftYaHei"/>
              </a:rPr>
              <a:t>α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不垂直。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58709" y="3562203"/>
            <a:ext cx="19140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与前面的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结论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矛盾。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1015" y="5522448"/>
            <a:ext cx="4715063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根据直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的性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，由于</a:t>
            </a:r>
            <a:r>
              <a:rPr sz="135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DE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平行于</a:t>
            </a:r>
            <a:r>
              <a:rPr sz="135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BC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，所以</a:t>
            </a:r>
            <a:r>
              <a:rPr sz="135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DE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与平面</a:t>
            </a:r>
            <a:r>
              <a:rPr sz="1350">
                <a:solidFill>
                  <a:srgbClr val="000000"/>
                </a:solidFill>
                <a:latin typeface="GUUFQP+GIUNUV+MicrosoftYaHei"/>
                <a:cs typeface="GUUFQP+GIUNUV+MicrosoftYaHei"/>
              </a:rPr>
              <a:t>α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458709" y="5522448"/>
            <a:ext cx="3272037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所以假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不成立，两个平面</a:t>
            </a:r>
            <a:r>
              <a:rPr sz="1350">
                <a:solidFill>
                  <a:srgbClr val="000000"/>
                </a:solidFill>
                <a:latin typeface="GUUFQP+GIUNUV+MicrosoftYaHei"/>
                <a:cs typeface="GUUFQP+GIUNUV+MicrosoftYaHei"/>
              </a:rPr>
              <a:t>α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和</a:t>
            </a:r>
            <a:r>
              <a:rPr sz="1350">
                <a:solidFill>
                  <a:srgbClr val="000000"/>
                </a:solidFill>
                <a:latin typeface="GUUFQP+GIUNUV+MicrosoftYaHei"/>
                <a:cs typeface="GUUFQP+GIUNUV+MicrosoftYaHei"/>
              </a:rPr>
              <a:t>β</a:t>
            </a: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垂直。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01015" y="5831058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NTNSS+MS-UIGothic"/>
                <a:cs typeface="WNTNSS+MS-UIGothic"/>
              </a:rPr>
              <a:t>垂直。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VVRTKH+SUHFFS+MicrosoftYaHei-Bold"/>
                <a:cs typeface="VVRTKH+SUHFFS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362325" y="5373739"/>
            <a:ext cx="6283997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EB554D"/>
                </a:solidFill>
                <a:latin typeface="WNTNSS+MS-UIGothic"/>
                <a:cs typeface="WNTNSS+MS-UIGothic"/>
              </a:rPr>
              <a:t>平面与平面垂直的性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质</a:t>
            </a:r>
            <a:r>
              <a:rPr sz="3050" spc="23">
                <a:solidFill>
                  <a:srgbClr val="EB554D"/>
                </a:solidFill>
                <a:latin typeface="WNTNSS+MS-UIGothic"/>
                <a:cs typeface="WNTNSS+MS-UIGothic"/>
              </a:rPr>
              <a:t>定理</a:t>
            </a:r>
            <a:r>
              <a:rPr sz="3050" spc="27">
                <a:solidFill>
                  <a:srgbClr val="EB554D"/>
                </a:solidFill>
                <a:latin typeface="SimSun"/>
                <a:cs typeface="SimSun"/>
              </a:rPr>
              <a:t>应</a:t>
            </a:r>
            <a:r>
              <a:rPr sz="3050">
                <a:solidFill>
                  <a:srgbClr val="EB554D"/>
                </a:solidFill>
                <a:latin typeface="WNTNSS+MS-UIGothic"/>
                <a:cs typeface="WNTNSS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WNTNSS+MS-UIGothic"/>
                <a:cs typeface="WNTNSS+MS-UIGothic"/>
              </a:rPr>
              <a:t>在几何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EB554D"/>
                </a:solidFill>
                <a:latin typeface="WNTNSS+MS-UIGothic"/>
                <a:cs typeface="WNTNSS+MS-UIGothic"/>
              </a:rPr>
              <a:t>形中的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EB554D"/>
                </a:solidFill>
                <a:latin typeface="WNTNSS+MS-UIGothic"/>
                <a:cs typeface="WNTNSS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WNTNSS+MS-UIGothic"/>
                <a:cs typeface="WNTNSS+MS-UIGothic"/>
              </a:rPr>
              <a:t>四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边</a:t>
            </a:r>
            <a:r>
              <a:rPr sz="2300" spc="25">
                <a:solidFill>
                  <a:srgbClr val="EB554D"/>
                </a:solidFill>
                <a:latin typeface="WNTNSS+MS-UIGothic"/>
                <a:cs typeface="WNTNSS+MS-UIGothic"/>
              </a:rPr>
              <a:t>形内角和定理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378868" cy="76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利用平面与平面垂直的性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定理，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可以推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出四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形内角和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360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0739" y="2257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WNTNSS+MS-UIGothic"/>
                <a:cs typeface="WNTNSS+MS-UIGothic"/>
              </a:rPr>
              <a:t>三角形内角和定理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48615" y="2820408"/>
            <a:ext cx="3431385" cy="76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平面与平面垂直的性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定理，</a:t>
            </a:r>
          </a:p>
          <a:p>
            <a:pPr marL="236219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明三角形内角和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WDBTPH+GIUNUV+MicrosoftYaHei"/>
                <a:cs typeface="WDBTPH+GIUNUV+MicrosoftYaHei"/>
              </a:rPr>
              <a:t>180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WNTNSS+MS-UIGothic"/>
                <a:cs typeface="WNTNSS+MS-UIGothic"/>
              </a:rPr>
              <a:t>平行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线</a:t>
            </a:r>
            <a:r>
              <a:rPr sz="2300" spc="25">
                <a:solidFill>
                  <a:srgbClr val="EB554D"/>
                </a:solidFill>
                <a:latin typeface="WNTNSS+MS-UIGothic"/>
                <a:cs typeface="WNTNSS+MS-UIGothic"/>
              </a:rPr>
              <a:t>判定定理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平面与平面垂直的性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定理，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明两条直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平行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，它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所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在平面的交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两条直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WNTNSS+MS-UIGothic"/>
                <a:cs typeface="WNTNSS+MS-UIGothic"/>
              </a:rPr>
              <a:t>平行。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https://d.book118.com/748027114030006032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2">
      <vt:lpstr>Arial</vt:lpstr>
      <vt:lpstr>Calibri</vt:lpstr>
      <vt:lpstr>WNTNSS+MS-UIGothic</vt:lpstr>
      <vt:lpstr>SimSun</vt:lpstr>
      <vt:lpstr>WDBTPH+GIUNUV+MicrosoftYaHei</vt:lpstr>
      <vt:lpstr>FQTUNU+WWECTC+ArialMT</vt:lpstr>
      <vt:lpstr>Times New Roman</vt:lpstr>
      <vt:lpstr>VVRTKH+SUHFFS+MicrosoftYaHei-Bold</vt:lpstr>
      <vt:lpstr>GUUFQP+GIUNUV+MicrosoftYaHei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2024-09-09T12:37:29.339</cp:lastPrinted>
  <dcterms:created xsi:type="dcterms:W3CDTF">2024-09-09T04:37:29Z</dcterms:created>
  <dcterms:modified xsi:type="dcterms:W3CDTF">2024-09-09T04:37:30Z</dcterms:modified>
</cp:coreProperties>
</file>