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CMNCKO+RJBDDP+MicrosoftYaHei-Bold"/>
      <p:regular r:id="rId20"/>
    </p:embeddedFont>
    <p:embeddedFont>
      <p:font typeface="IBRDRQ+MS-UIGothic"/>
      <p:regular r:id="rId21"/>
    </p:embeddedFont>
    <p:embeddedFont>
      <p:font typeface="APGHSB+HUERWJ+MicrosoftYaHei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9926E-8FB5-4944-90D8-3447E5C99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8B633-02B6-4E55-8196-040C95306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89A58-BBE6-4D14-AD40-443B31B08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F6485-151A-4AE4-9324-BFCB1414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5CA64-24F1-495B-A705-BECB6316F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AB837-3607-4AD9-B26A-F4F0D1711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BB735-4788-43E8-BEEB-002ADDDE4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670F2-15EE-4AB6-AD9D-C9CB317BC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7010A-B647-4DFB-BCEB-23576B4CF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92BBB-E5D6-4C70-936D-E59CDDC40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39694-273E-44F9-9C00-9673E19D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2126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CMNCKO+RJBDDP+MicrosoftYaHei-Bold"/>
                <a:cs typeface="CMNCKO+RJBDDP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工程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目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与分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BA242F"/>
                </a:solidFill>
                <a:latin typeface="IBRDRQ+MS-UIGothic"/>
                <a:cs typeface="IBRDRQ+MS-UIGothic"/>
              </a:rPr>
              <a:t>工程</a:t>
            </a: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2000" spc="14">
                <a:solidFill>
                  <a:srgbClr val="BA242F"/>
                </a:solidFill>
                <a:latin typeface="IBRDRQ+MS-UIGothic"/>
                <a:cs typeface="IBRDRQ+MS-UIGothic"/>
              </a:rPr>
              <a:t>目</a:t>
            </a: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风险</a:t>
            </a:r>
            <a:r>
              <a:rPr sz="2000" spc="15">
                <a:solidFill>
                  <a:srgbClr val="BA242F"/>
                </a:solidFill>
                <a:latin typeface="IBRDRQ+MS-UIGothic"/>
                <a:cs typeface="IBRDRQ+MS-UIGothic"/>
              </a:rPr>
              <a:t>定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工程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是指在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程中，可能出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的不确定性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事件或条件，它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目的目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标产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生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极或消极的影响。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BA242F"/>
                </a:solidFill>
                <a:latin typeface="IBRDRQ+MS-UIGothic"/>
                <a:cs typeface="IBRDRQ+MS-UIGothic"/>
              </a:rPr>
              <a:t>工程</a:t>
            </a: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2000" spc="14">
                <a:solidFill>
                  <a:srgbClr val="BA242F"/>
                </a:solidFill>
                <a:latin typeface="IBRDRQ+MS-UIGothic"/>
                <a:cs typeface="IBRDRQ+MS-UIGothic"/>
              </a:rPr>
              <a:t>目</a:t>
            </a: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风险</a:t>
            </a:r>
            <a:r>
              <a:rPr sz="2000" spc="15">
                <a:solidFill>
                  <a:srgbClr val="BA242F"/>
                </a:solidFill>
                <a:latin typeface="IBRDRQ+MS-UIGothic"/>
                <a:cs typeface="IBRDRQ+MS-UIGothic"/>
              </a:rPr>
              <a:t>分</a:t>
            </a:r>
            <a:r>
              <a:rPr sz="2000">
                <a:solidFill>
                  <a:srgbClr val="BA242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根据不同的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准，可以将工程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不同的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型。例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如，按来源可以分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外部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和内部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；按性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可以分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粹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和投机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；按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段可以分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为项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目开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建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设风险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营风险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工程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目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IBRDRQ+MS-UIGothic"/>
                <a:cs typeface="IBRDRQ+MS-UIGothic"/>
              </a:rPr>
              <a:t>降低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2300" spc="23">
                <a:solidFill>
                  <a:srgbClr val="BA242F"/>
                </a:solidFill>
                <a:latin typeface="IBRDRQ+MS-UIGothic"/>
                <a:cs typeface="IBRDRQ+MS-UIGothic"/>
              </a:rPr>
              <a:t>目成本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过风险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管理可以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估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目中的潜在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，并采取相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措施来降低或避免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些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生，从而降低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目的成本。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IBRDRQ+MS-UIGothic"/>
                <a:cs typeface="IBRDRQ+MS-UIGothic"/>
              </a:rPr>
              <a:t>提高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2300" spc="25">
                <a:solidFill>
                  <a:srgbClr val="BA242F"/>
                </a:solidFill>
                <a:latin typeface="IBRDRQ+MS-UIGothic"/>
                <a:cs typeface="IBRDRQ+MS-UIGothic"/>
              </a:rPr>
              <a:t>目成功率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管理有助于提高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目管理的效率和效果，使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目更加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利地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行，提高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目的成功率。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IBRDRQ+MS-UIGothic"/>
                <a:cs typeface="IBRDRQ+MS-UIGothic"/>
              </a:rPr>
              <a:t>增</a:t>
            </a: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BA242F"/>
                </a:solidFill>
                <a:latin typeface="IBRDRQ+MS-UIGothic"/>
                <a:cs typeface="IBRDRQ+MS-UIGothic"/>
              </a:rPr>
              <a:t>企</a:t>
            </a:r>
            <a:r>
              <a:rPr sz="2300" spc="23">
                <a:solidFill>
                  <a:srgbClr val="BA242F"/>
                </a:solidFill>
                <a:latin typeface="SimSun"/>
                <a:cs typeface="SimSun"/>
              </a:rPr>
              <a:t>业竞</a:t>
            </a:r>
            <a:r>
              <a:rPr sz="2300" spc="25">
                <a:solidFill>
                  <a:srgbClr val="BA242F"/>
                </a:solidFill>
                <a:latin typeface="IBRDRQ+MS-UIGothic"/>
                <a:cs typeface="IBRDRQ+MS-UIGothic"/>
              </a:rPr>
              <a:t>争力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有效的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管理，可以帮助企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在激烈的市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争中更好地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各种挑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和机遇，增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工程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目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管理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风险识别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风险应对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识别项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目中存在的潜在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，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行分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制定相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措施，包括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275880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防措施、减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措施、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移措施等。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风险评</a:t>
            </a:r>
            <a:r>
              <a:rPr sz="1550">
                <a:solidFill>
                  <a:srgbClr val="BA242F"/>
                </a:solidFill>
                <a:latin typeface="IBRDRQ+MS-UIGothic"/>
                <a:cs typeface="IBRDRQ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风险监</a:t>
            </a:r>
            <a:r>
              <a:rPr sz="1550">
                <a:solidFill>
                  <a:srgbClr val="BA242F"/>
                </a:solidFill>
                <a:latin typeface="IBRDRQ+MS-UIGothic"/>
                <a:cs typeface="IBRDRQ+MS-UIGothic"/>
              </a:rPr>
              <a:t>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对识别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出的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风险进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行量化和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估，包括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生的概率、影响程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度等。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程中，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已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施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风险应对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措施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督和控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制，以确保其有效性和及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CMNCKO+RJBDDP+MicrosoftYaHei-Bold"/>
                <a:cs typeface="CMNCKO+RJBDDP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风险识别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方法与技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PGHSB+HUERWJ+MicrosoftYaHei"/>
                <a:cs typeface="APGHSB+HUERWJ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PGHSB+HUERWJ+MicrosoftYaHei"/>
                <a:cs typeface="APGHSB+HUERWJ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PGHSB+HUERWJ+MicrosoftYaHei"/>
                <a:cs typeface="APGHSB+HUERWJ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PGHSB+HUERWJ+MicrosoftYaHei"/>
                <a:cs typeface="APGHSB+HUERWJ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头脑风</a:t>
            </a:r>
            <a:r>
              <a:rPr sz="1550" spc="25">
                <a:solidFill>
                  <a:srgbClr val="BA242F"/>
                </a:solidFill>
                <a:latin typeface="IBRDRQ+MS-UIGothic"/>
                <a:cs typeface="IBRDRQ+MS-UIGothic"/>
              </a:rPr>
              <a:t>暴法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IBRDRQ+MS-UIGothic"/>
                <a:cs typeface="IBRDRQ+MS-UIGothic"/>
              </a:rPr>
              <a:t>德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尔</a:t>
            </a:r>
            <a:r>
              <a:rPr sz="1550" spc="25">
                <a:solidFill>
                  <a:srgbClr val="BA242F"/>
                </a:solidFill>
                <a:latin typeface="IBRDRQ+MS-UIGothic"/>
                <a:cs typeface="IBRDRQ+MS-UIGothic"/>
              </a:rPr>
              <a:t>菲法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IBRDRQ+MS-UIGothic"/>
                <a:cs typeface="IBRDRQ+MS-UIGothic"/>
              </a:rPr>
              <a:t>流程</a:t>
            </a:r>
            <a:r>
              <a:rPr sz="1550" spc="25">
                <a:solidFill>
                  <a:srgbClr val="BA242F"/>
                </a:solidFill>
                <a:latin typeface="SimSun"/>
                <a:cs typeface="SimSun"/>
              </a:rPr>
              <a:t>图</a:t>
            </a:r>
            <a:r>
              <a:rPr sz="1550" spc="25">
                <a:solidFill>
                  <a:srgbClr val="BA242F"/>
                </a:solidFill>
                <a:latin typeface="IBRDRQ+MS-UIGothic"/>
                <a:cs typeface="IBRDRQ+MS-UIGothic"/>
              </a:rPr>
              <a:t>分析法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IBRDRQ+MS-UIGothic"/>
                <a:cs typeface="IBRDRQ+MS-UIGothic"/>
              </a:rPr>
              <a:t>因果分析法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集思广益，收集工程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中可能存在的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因素。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过专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家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出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工程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目中潜在的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因素。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61760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过对项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目流程的各个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环节进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行分析，找出潜在的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因素。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分析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因素之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的因果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关系，找出工程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目中潜在的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C0B15"/>
                </a:solidFill>
                <a:latin typeface="IBRDRQ+MS-UIGothic"/>
                <a:cs typeface="IBRDRQ+MS-UIGothic"/>
              </a:rPr>
              <a:t>因素。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风险评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估模型与工具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600">
                <a:solidFill>
                  <a:srgbClr val="FFFFFF"/>
                </a:solidFill>
                <a:latin typeface="IBRDRQ+MS-UIGothic"/>
                <a:cs typeface="IBRDRQ+MS-UIGothic"/>
              </a:rPr>
              <a:t>矩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600">
                <a:solidFill>
                  <a:srgbClr val="FFFFFF"/>
                </a:solidFill>
                <a:latin typeface="IBRDRQ+MS-UIGothic"/>
                <a:cs typeface="IBRDRQ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BRDRQ+MS-UIGothic"/>
                <a:cs typeface="IBRDRQ+MS-UIGothic"/>
              </a:rPr>
              <a:t>敏感性分析法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6506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过评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风险发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生的概率和影响程度，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目中的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风险进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行排序和分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分析工程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目中各个因素的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目整体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的影响程度，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敏感性。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BRDRQ+MS-UIGothic"/>
                <a:cs typeface="IBRDRQ+MS-UIGothic"/>
              </a:rPr>
              <a:t>概率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600">
                <a:solidFill>
                  <a:srgbClr val="FFFFFF"/>
                </a:solidFill>
                <a:latin typeface="IBRDRQ+MS-UIGothic"/>
                <a:cs typeface="IBRDRQ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BRDRQ+MS-UIGothic"/>
                <a:cs typeface="IBRDRQ+MS-UIGothic"/>
              </a:rPr>
              <a:t>蒙特卡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罗</a:t>
            </a:r>
            <a:r>
              <a:rPr sz="1600">
                <a:solidFill>
                  <a:srgbClr val="FFFFFF"/>
                </a:solidFill>
                <a:latin typeface="IBRDRQ+MS-UIGothic"/>
                <a:cs typeface="IBRDRQ+MS-UIGothic"/>
              </a:rPr>
              <a:t>模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600">
                <a:solidFill>
                  <a:srgbClr val="FFFFFF"/>
                </a:solidFill>
                <a:latin typeface="IBRDRQ+MS-UIGothic"/>
                <a:cs typeface="IBRDRQ+MS-UIGothic"/>
              </a:rPr>
              <a:t>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概率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方法，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目中的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风险进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行定量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估。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6506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目中各种可能的情况，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和不确定性。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风险评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估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果分析与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对风险评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合分析，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确定工程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目中的主要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素和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风险级别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风险评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果，制定相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管理策略和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措施。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风险评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果整理成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告，提交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相关部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以便做出决策和采取行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CMNCKO+RJBDDP+MicrosoftYaHei-Bold"/>
                <a:cs typeface="CMNCKO+RJBDDP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风险规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 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风险规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避是一种主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风险应对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策略，通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消除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源或改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变项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目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划来降低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风险发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生的可能性。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BA242F"/>
                </a:solidFill>
                <a:latin typeface="IBRDRQ+MS-UIGothic"/>
                <a:cs typeface="IBRDR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6541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风险规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避的方法包括但不限于：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行全面的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风险识别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估，制定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风险应对计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划，并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控和控制。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些措施有助于消除或减少潜在的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源，从而降低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目失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5C0B15"/>
                </a:solidFill>
                <a:latin typeface="IBRDRQ+MS-UIGothic"/>
                <a:cs typeface="IBRDRQ+MS-UIGothic"/>
              </a:rPr>
              <a:t>的可能性。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风险转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 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84878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风险转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移是将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目中的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因素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其他方的一种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风险应对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策略。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IBRDRQ+MS-UIGothic"/>
                <a:cs typeface="IBRDR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风险转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移可以通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合同、保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安排等方式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。例如，与承包商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的合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同中可以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定，如果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生某些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事件，承包商需要承担相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任。此外，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，确保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目在遭受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得到相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赔偿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减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BA242F"/>
                </a:solidFill>
                <a:latin typeface="IBRDRQ+MS-UIGothic"/>
                <a:cs typeface="IBRDRQ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是通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降低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后果的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重性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和减少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风险发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生的可能性来减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轻项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IBRDRQ+MS-UIGothic"/>
                <a:cs typeface="IBRDRQ+MS-UIGothic"/>
              </a:rPr>
              <a:t>的影响。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减</a:t>
            </a: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的方法包括但不限于：制定</a:t>
            </a: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划、采用更可靠的工程技</a:t>
            </a: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、提高</a:t>
            </a: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管理的有效性等。</a:t>
            </a: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些措施有助于降低</a:t>
            </a: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险发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生</a:t>
            </a: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可能造成的</a:t>
            </a: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失，从而减少</a:t>
            </a: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失</a:t>
            </a:r>
            <a:r>
              <a:rPr sz="1350">
                <a:solidFill>
                  <a:srgbClr val="5D1217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5D1217"/>
                </a:solidFill>
                <a:latin typeface="IBRDRQ+MS-UIGothic"/>
                <a:cs typeface="IBRDRQ+MS-UIGothic"/>
              </a:rPr>
              <a:t>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MNCKO+RJBDDP+MicrosoftYaHei-Bold"/>
                <a:cs typeface="CMNCKO+RJBDDP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BA242F"/>
                </a:solidFill>
                <a:latin typeface="IBRDRQ+MS-UIGothic"/>
                <a:cs typeface="IBRDRQ+MS-UIGothic"/>
              </a:rPr>
              <a:t>接受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2948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接受是一种被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风险应对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策略，意味着在充分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估和管理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后，接受并承担可能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IBRDRQ+MS-UIGothic"/>
                <a:cs typeface="IBRDR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BA242F"/>
                </a:solidFill>
                <a:latin typeface="IBRDRQ+MS-UIGothic"/>
                <a:cs typeface="IBRDR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在某些情况下，完全消除所有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是不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或成本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高的。因此，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目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需要在充分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估和管理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后，决定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437243"/>
            <a:ext cx="105874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是否接受并承担可能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生的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。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需要制定相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的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管理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划，以确保在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生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风险时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能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及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时应对</a:t>
            </a: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并减少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411605" y="578014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D1217"/>
                </a:solidFill>
                <a:latin typeface="IBRDRQ+MS-UIGothic"/>
                <a:cs typeface="IBRDRQ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https://d.book118.com/748032126074006030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CMNCKO+RJBDDP+MicrosoftYaHei-Bold</vt:lpstr>
      <vt:lpstr>IBRDRQ+MS-UIGothic</vt:lpstr>
      <vt:lpstr>SimSun</vt:lpstr>
      <vt:lpstr>APGHSB+HUERWJ+MicrosoftYaHei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2024-09-07T02:35:58.908</cp:lastPrinted>
  <dcterms:created xsi:type="dcterms:W3CDTF">2024-09-06T18:35:58Z</dcterms:created>
  <dcterms:modified xsi:type="dcterms:W3CDTF">2024-09-06T18:36:00Z</dcterms:modified>
</cp:coreProperties>
</file>