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2" r:id="rId31"/>
  </p:sldIdLst>
  <p:sldSz cx="10693400" cy="756285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B3407-0140-4E9F-A804-26F21A4DC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E58C5-5885-4785-91E4-6F2816233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563B59-EE0D-4B58-AC9F-8386F640F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9786DD-B9AA-4A78-9016-1D2379C3C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D95862-E770-480F-AE54-A0DCD3E13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1109D8-5628-4571-9A9D-E027724D9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152FCD-6ECB-426B-9F34-B1ED1F5AD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94B80-D569-4658-9A01-9746C40D4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873978-5F96-4D72-B469-6EEA0F277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2F217-6262-4820-B45C-95C9EA059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E5F51-3A87-4CA5-9C7D-7187B87C9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3602713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808855" y="1917383"/>
            <a:ext cx="3053714" cy="9613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100"/>
          </a:p>
          <a:p>
            <a:pPr algn="r" rtl="0" eaLnBrk="0">
              <a:lnSpc>
                <a:spcPct val="94000"/>
              </a:lnSpc>
              <a:spcBef>
                <a:spcPts val="1"/>
              </a:spcBef>
            </a:pPr>
            <a:r>
              <a:rPr sz="6500" b="1" kern="0" spc="-40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第</a:t>
            </a:r>
            <a:r>
              <a:rPr sz="6500" kern="0" spc="-60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500" b="1" kern="0" spc="-40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二</a:t>
            </a:r>
            <a:r>
              <a:rPr sz="6500" kern="0" spc="-47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500" b="1" kern="0" spc="-400">
                <a:solidFill>
                  <a:srgbClr val="CC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章</a:t>
            </a:r>
            <a:endParaRPr lang="SimSun" altLang="SimSun" sz="6500"/>
          </a:p>
        </p:txBody>
      </p:sp>
      <p:sp>
        <p:nvSpPr>
          <p:cNvPr id="6" name="textbox 6"/>
          <p:cNvSpPr/>
          <p:nvPr/>
        </p:nvSpPr>
        <p:spPr>
          <a:xfrm>
            <a:off x="6997679" y="3819675"/>
            <a:ext cx="718184" cy="8407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57409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56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酬</a:t>
            </a:r>
            <a:endParaRPr lang="SimSun" altLang="SimSun" sz="56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03949" y="3594093"/>
            <a:ext cx="507936" cy="30478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35829" y="3575035"/>
            <a:ext cx="387315" cy="2603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457958" y="3660797"/>
            <a:ext cx="400040" cy="146038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4787887" y="3626212"/>
            <a:ext cx="263525" cy="307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512"/>
              </a:lnSpc>
            </a:pPr>
            <a:endParaRPr lang="Arial" altLang="Arial" sz="100"/>
          </a:p>
          <a:p>
            <a:pPr algn="r" rtl="0" eaLnBrk="0">
              <a:lnSpc>
                <a:spcPct val="81000"/>
              </a:lnSpc>
            </a:pPr>
            <a:r>
              <a:rPr sz="2300" b="1" kern="0" spc="-1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2300" b="1" kern="0" spc="-9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lang="Arial" altLang="Arial" sz="23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64266" y="4540281"/>
            <a:ext cx="146072" cy="107921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4419607" y="3562069"/>
            <a:ext cx="54610" cy="177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98"/>
              </a:lnSpc>
            </a:pPr>
            <a:r>
              <a:rPr sz="200" kern="0" spc="10">
                <a:solidFill>
                  <a:srgbClr val="8E141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川</a:t>
            </a:r>
            <a:endParaRPr lang="SimSun" altLang="SimSun" sz="2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33275" y="950707"/>
            <a:ext cx="8440580" cy="521772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20656" y="944940"/>
            <a:ext cx="8630581" cy="522278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845347" y="985414"/>
            <a:ext cx="8414384" cy="4462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81"/>
              </a:lnSpc>
            </a:pPr>
            <a:endParaRPr lang="Arial" altLang="Arial" sz="100"/>
          </a:p>
          <a:p>
            <a:pPr marL="1326514" algn="l" rtl="0" eaLnBrk="0">
              <a:lnSpc>
                <a:spcPct val="96000"/>
              </a:lnSpc>
            </a:pP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900" kern="0" spc="-4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900" kern="0" spc="-4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2分市式数据库系统分类</a:t>
            </a:r>
            <a:endParaRPr lang="STXingkai" altLang="STXingkai" sz="3900"/>
          </a:p>
          <a:p>
            <a:pPr algn="l" rtl="0" eaLnBrk="0">
              <a:lnSpc>
                <a:spcPct val="141000"/>
              </a:lnSpc>
            </a:pPr>
            <a:endParaRPr lang="Arial" altLang="Arial" sz="1000"/>
          </a:p>
          <a:p>
            <a:pPr algn="l" rtl="0" eaLnBrk="0">
              <a:lnSpc>
                <a:spcPct val="142000"/>
              </a:lnSpc>
            </a:pPr>
            <a:endParaRPr lang="Arial" altLang="Arial" sz="1000"/>
          </a:p>
          <a:p>
            <a:pPr marL="57150" algn="l" rtl="0" eaLnBrk="0">
              <a:lnSpc>
                <a:spcPct val="92000"/>
              </a:lnSpc>
              <a:spcBef>
                <a:spcPts val="1174"/>
              </a:spcBef>
            </a:pPr>
            <a:r>
              <a:rPr sz="39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分市式数据库系统的分类标准主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要</a:t>
            </a:r>
            <a:endParaRPr lang="STXingkai" altLang="STXingkai" sz="3900"/>
          </a:p>
          <a:p>
            <a:pPr marL="12700" indent="44450" algn="l" rtl="0" eaLnBrk="0">
              <a:lnSpc>
                <a:spcPct val="115000"/>
              </a:lnSpc>
              <a:spcBef>
                <a:spcPts val="52"/>
              </a:spcBef>
            </a:pP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有两种：按照站点上的局部数据库</a:t>
            </a:r>
            <a:r>
              <a:rPr sz="3900" kern="0" spc="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管理系统来用的数据模型进</a:t>
            </a:r>
            <a:r>
              <a:rPr sz="39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行分类</a:t>
            </a:r>
            <a:r>
              <a:rPr sz="39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和按分市式数据库系统中全</a:t>
            </a:r>
            <a:r>
              <a:rPr sz="3900" b="1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局控制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系统类型进行分类。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845165" y="1001190"/>
            <a:ext cx="8420734" cy="45980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918"/>
              </a:lnSpc>
            </a:pPr>
            <a:endParaRPr lang="Arial" altLang="Arial" sz="100"/>
          </a:p>
          <a:p>
            <a:pPr marL="2005964" algn="l" rtl="0" eaLnBrk="0">
              <a:lnSpc>
                <a:spcPct val="100000"/>
              </a:lnSpc>
            </a:pPr>
            <a:r>
              <a:rPr sz="3800" b="1" kern="0" spc="5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按数据管理模型分类</a:t>
            </a:r>
            <a:endParaRPr lang="STXingkai" altLang="STXingkai" sz="38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algn="l" rtl="0" eaLnBrk="0">
              <a:lnSpc>
                <a:spcPct val="140000"/>
              </a:lnSpc>
            </a:pPr>
            <a:endParaRPr lang="Arial" altLang="Arial" sz="1000"/>
          </a:p>
          <a:p>
            <a:pPr marL="12700" algn="l" rtl="0" eaLnBrk="0">
              <a:lnSpc>
                <a:spcPct val="99000"/>
              </a:lnSpc>
              <a:spcBef>
                <a:spcPts val="1151"/>
              </a:spcBef>
            </a:pPr>
            <a:r>
              <a:rPr sz="38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1.</a:t>
            </a:r>
            <a:r>
              <a:rPr sz="3800" kern="0" spc="-1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同构同质型</a:t>
            </a:r>
            <a:endParaRPr lang="STXingkai" altLang="STXingkai" sz="3800"/>
          </a:p>
          <a:p>
            <a:pPr marL="12700" algn="l" rtl="0" eaLnBrk="0">
              <a:lnSpc>
                <a:spcPct val="92000"/>
              </a:lnSpc>
              <a:spcBef>
                <a:spcPts val="1878"/>
              </a:spcBef>
            </a:pPr>
            <a:r>
              <a:rPr sz="3800" b="1" kern="0" spc="4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各个站点上的数据库的数据模</a:t>
            </a:r>
            <a:r>
              <a:rPr sz="3800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型</a:t>
            </a:r>
            <a:r>
              <a:rPr sz="3800" kern="0" spc="8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都</a:t>
            </a:r>
            <a:endParaRPr lang="STXingkai" altLang="STXingkai" sz="3800"/>
          </a:p>
          <a:p>
            <a:pPr marL="12700" algn="l" rtl="0" eaLnBrk="0">
              <a:lnSpc>
                <a:spcPct val="119000"/>
              </a:lnSpc>
              <a:spcBef>
                <a:spcPts val="99"/>
              </a:spcBef>
            </a:pPr>
            <a:r>
              <a:rPr sz="38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是同</a:t>
            </a:r>
            <a:r>
              <a:rPr sz="3800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800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类型的，并且来用的是同</a:t>
            </a:r>
            <a:r>
              <a:rPr sz="3800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800" kern="0" spc="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种</a:t>
            </a:r>
            <a:r>
              <a:rPr sz="3800" kern="0" spc="-3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DBMS</a:t>
            </a:r>
            <a:r>
              <a:rPr sz="3800" b="1" kern="0" spc="4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3800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8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则该分市式数据库系统是</a:t>
            </a:r>
            <a:r>
              <a:rPr sz="3800" kern="0" spc="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5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同构同质型</a:t>
            </a:r>
            <a:r>
              <a:rPr sz="3800" b="1" kern="0" spc="-3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DDBS</a:t>
            </a:r>
            <a:r>
              <a:rPr sz="3800" b="1" kern="0" spc="-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3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820004" y="988930"/>
            <a:ext cx="8453755" cy="4594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345"/>
              </a:lnSpc>
            </a:pPr>
            <a:endParaRPr lang="Arial" altLang="Arial" sz="100"/>
          </a:p>
          <a:p>
            <a:pPr marL="2031364" algn="l" rtl="0" eaLnBrk="0">
              <a:lnSpc>
                <a:spcPct val="100000"/>
              </a:lnSpc>
            </a:pP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按数据管理模型分类</a:t>
            </a:r>
            <a:endParaRPr lang="STXingkai" altLang="STXingkai" sz="3900"/>
          </a:p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marL="12700" algn="l" rtl="0" eaLnBrk="0">
              <a:lnSpc>
                <a:spcPct val="98000"/>
              </a:lnSpc>
              <a:spcBef>
                <a:spcPts val="1170"/>
              </a:spcBef>
            </a:pPr>
            <a:r>
              <a:rPr sz="3900" b="1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2.</a:t>
            </a:r>
            <a:r>
              <a:rPr sz="3900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同构异质性</a:t>
            </a:r>
            <a:endParaRPr lang="STXingkai" altLang="STXingkai" sz="3900"/>
          </a:p>
          <a:p>
            <a:pPr algn="r" rtl="0" eaLnBrk="0">
              <a:lnSpc>
                <a:spcPct val="92000"/>
              </a:lnSpc>
              <a:spcBef>
                <a:spcPts val="1797"/>
              </a:spcBef>
            </a:pPr>
            <a:r>
              <a:rPr sz="3900" b="1" kern="0" spc="3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各个站点上的数据库</a:t>
            </a:r>
            <a:r>
              <a:rPr sz="3900" b="1" kern="0" spc="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的数据模</a:t>
            </a:r>
            <a:r>
              <a:rPr sz="3900" kern="0" spc="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型</a:t>
            </a:r>
            <a:r>
              <a:rPr sz="3900" kern="0" spc="9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kern="0" spc="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是</a:t>
            </a:r>
            <a:endParaRPr lang="STXingkai" altLang="STXingkai" sz="3900"/>
          </a:p>
          <a:p>
            <a:pPr marL="37465" indent="69214" algn="l" rtl="0" eaLnBrk="0">
              <a:lnSpc>
                <a:spcPct val="115000"/>
              </a:lnSpc>
              <a:spcBef>
                <a:spcPts val="53"/>
              </a:spcBef>
            </a:pPr>
            <a:r>
              <a:rPr sz="3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同</a:t>
            </a:r>
            <a:r>
              <a:rPr sz="3900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900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类型的，但来用的不是同</a:t>
            </a:r>
            <a:r>
              <a:rPr sz="3900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900" kern="0" spc="-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种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DBMS</a:t>
            </a:r>
            <a:r>
              <a:rPr sz="3900" b="1" kern="0" spc="4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3900" kern="0" spc="18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900" b="1" kern="0" spc="4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则称该分市式数据库系统</a:t>
            </a:r>
            <a:r>
              <a:rPr sz="3900" b="1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是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5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同构异质性</a:t>
            </a:r>
            <a:r>
              <a:rPr sz="3900" b="1" kern="0" spc="-38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DDBS</a:t>
            </a:r>
            <a:r>
              <a:rPr sz="3900" b="1" kern="0" spc="-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39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820004" y="988930"/>
            <a:ext cx="8442959" cy="38938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345"/>
              </a:lnSpc>
            </a:pPr>
            <a:endParaRPr lang="Arial" altLang="Arial" sz="100"/>
          </a:p>
          <a:p>
            <a:pPr marL="2031364" algn="l" rtl="0" eaLnBrk="0">
              <a:lnSpc>
                <a:spcPct val="100000"/>
              </a:lnSpc>
            </a:pP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按数据管理模型分类</a:t>
            </a:r>
            <a:endParaRPr lang="STXingkai" altLang="STXingkai" sz="3900"/>
          </a:p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marL="12700" algn="l" rtl="0" eaLnBrk="0">
              <a:lnSpc>
                <a:spcPct val="98000"/>
              </a:lnSpc>
              <a:spcBef>
                <a:spcPts val="1170"/>
              </a:spcBef>
            </a:pPr>
            <a:r>
              <a:rPr sz="3900" b="1" kern="0" spc="-1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3.</a:t>
            </a:r>
            <a:r>
              <a:rPr sz="3900" kern="0" spc="-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-1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异</a:t>
            </a:r>
            <a:r>
              <a:rPr sz="3900" kern="0" spc="4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-1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构</a:t>
            </a:r>
            <a:r>
              <a:rPr sz="3900" kern="0" spc="4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-1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型</a:t>
            </a:r>
            <a:r>
              <a:rPr sz="3900" b="1" kern="0" spc="-1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endParaRPr lang="Times New Roman" altLang="Times New Roman" sz="3900"/>
          </a:p>
          <a:p>
            <a:pPr algn="r" rtl="0" eaLnBrk="0">
              <a:lnSpc>
                <a:spcPct val="92000"/>
              </a:lnSpc>
              <a:spcBef>
                <a:spcPts val="1704"/>
              </a:spcBef>
            </a:pP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如果系统中各个站点上的数据</a:t>
            </a:r>
            <a:r>
              <a:rPr sz="3900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模</a:t>
            </a:r>
            <a:r>
              <a:rPr sz="3900" kern="0" spc="8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型</a:t>
            </a:r>
            <a:endParaRPr lang="STXingkai" altLang="STXingkai" sz="3900"/>
          </a:p>
          <a:p>
            <a:pPr marL="76200" algn="l" rtl="0" eaLnBrk="0">
              <a:lnSpc>
                <a:spcPct val="115000"/>
              </a:lnSpc>
              <a:spcBef>
                <a:spcPts val="4"/>
              </a:spcBef>
            </a:pP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的类型是各不相同的，则该分</a:t>
            </a:r>
            <a:r>
              <a:rPr sz="39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市式</a:t>
            </a:r>
            <a:r>
              <a:rPr sz="39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数据库系统属于异构型。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" name="textbox 40"/>
          <p:cNvSpPr/>
          <p:nvPr/>
        </p:nvSpPr>
        <p:spPr>
          <a:xfrm>
            <a:off x="857618" y="1019578"/>
            <a:ext cx="8566784" cy="36296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033"/>
              </a:lnSpc>
            </a:pPr>
            <a:endParaRPr lang="Arial" altLang="Arial" sz="100"/>
          </a:p>
          <a:p>
            <a:pPr marL="1993264" algn="l" rtl="0" eaLnBrk="0">
              <a:lnSpc>
                <a:spcPct val="98000"/>
              </a:lnSpc>
            </a:pPr>
            <a:r>
              <a:rPr sz="3700" b="1" kern="0" spc="6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按数据管理模型分类</a:t>
            </a:r>
            <a:endParaRPr lang="STXingkai" altLang="STXingkai" sz="37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12700" algn="l" rtl="0" eaLnBrk="0">
              <a:lnSpc>
                <a:spcPct val="96000"/>
              </a:lnSpc>
              <a:spcBef>
                <a:spcPts val="1122"/>
              </a:spcBef>
            </a:pPr>
            <a:r>
              <a:rPr sz="3700" b="1" kern="0" spc="2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按系统全局控制类型分</a:t>
            </a:r>
            <a:r>
              <a:rPr sz="37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类</a:t>
            </a:r>
            <a:endParaRPr lang="STXingkai" altLang="STXingkai" sz="3700"/>
          </a:p>
          <a:p>
            <a:pPr algn="r" rtl="0" eaLnBrk="0">
              <a:lnSpc>
                <a:spcPct val="91000"/>
              </a:lnSpc>
              <a:spcBef>
                <a:spcPts val="1570"/>
              </a:spcBef>
            </a:pPr>
            <a:r>
              <a:rPr sz="37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按照全局控制系统的类型可以分为全</a:t>
            </a:r>
            <a:r>
              <a:rPr sz="3700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局</a:t>
            </a:r>
            <a:endParaRPr lang="STXingkai" altLang="STXingkai" sz="3700"/>
          </a:p>
          <a:p>
            <a:pPr marL="12700" algn="l" rtl="0" eaLnBrk="0">
              <a:lnSpc>
                <a:spcPts val="4668"/>
              </a:lnSpc>
            </a:pPr>
            <a:r>
              <a:rPr sz="37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控制集中型</a:t>
            </a:r>
            <a:r>
              <a:rPr sz="37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700" b="1" kern="0" spc="-5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7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3700" kern="0" spc="-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7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全局控制分散型</a:t>
            </a:r>
            <a:endParaRPr lang="SimSun" altLang="SimSun" sz="3700"/>
          </a:p>
          <a:p>
            <a:pPr marL="12700" algn="l" rtl="0" eaLnBrk="0">
              <a:lnSpc>
                <a:spcPct val="96000"/>
              </a:lnSpc>
              <a:spcBef>
                <a:spcPts val="952"/>
              </a:spcBef>
            </a:pPr>
            <a:r>
              <a:rPr sz="37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r>
              <a:rPr sz="3700" kern="0" spc="1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700" b="1" kern="0" spc="1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和全局控制可变型</a:t>
            </a:r>
            <a:r>
              <a:rPr sz="37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r>
              <a:rPr sz="3700" b="1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37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902647" y="1033605"/>
            <a:ext cx="8002905" cy="55022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Arial" altLang="Arial" sz="100"/>
          </a:p>
          <a:p>
            <a:pPr marL="1548764" algn="l" rtl="0" eaLnBrk="0">
              <a:lnSpc>
                <a:spcPct val="81000"/>
              </a:lnSpc>
            </a:pPr>
            <a:r>
              <a:rPr sz="40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4000" kern="0" spc="-5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40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.3物理结构和逻桥结构</a:t>
            </a:r>
            <a:endParaRPr lang="STXingkai" altLang="STXingkai" sz="4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1206"/>
              </a:spcBef>
            </a:pPr>
            <a:r>
              <a:rPr sz="4000" b="1" kern="0" spc="3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分市式数据库系统的物理结构</a:t>
            </a:r>
            <a:endParaRPr lang="STXingkai" altLang="STXingkai" sz="4000"/>
          </a:p>
          <a:p>
            <a:pPr marL="678180" algn="l" rtl="0" eaLnBrk="0">
              <a:lnSpc>
                <a:spcPct val="99000"/>
              </a:lnSpc>
              <a:spcBef>
                <a:spcPts val="11"/>
              </a:spcBef>
            </a:pP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全局用户1                                      全局用户3</a:t>
            </a:r>
            <a:endParaRPr lang="SimSun" altLang="SimSun" sz="19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678180" algn="l" rtl="0" eaLnBrk="0">
              <a:lnSpc>
                <a:spcPts val="3266"/>
              </a:lnSpc>
              <a:spcBef>
                <a:spcPts val="595"/>
              </a:spcBef>
            </a:pPr>
            <a:r>
              <a:rPr sz="3000" kern="0" spc="90" baseline="-5928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局部用户1</a:t>
            </a:r>
            <a:r>
              <a:rPr sz="19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3000" kern="0" spc="90" baseline="30533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站点1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</a:t>
            </a:r>
            <a:r>
              <a:rPr sz="3000" kern="0" spc="90" baseline="39214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站点3</a:t>
            </a:r>
            <a:r>
              <a:rPr sz="19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3000" kern="0" spc="90" baseline="-4192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</a:t>
            </a:r>
            <a:r>
              <a:rPr sz="3000" kern="0" spc="80" baseline="-4192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用户3</a:t>
            </a:r>
            <a:endParaRPr lang="SimSun" altLang="SimSun" sz="3000" baseline="-4192"/>
          </a:p>
          <a:p>
            <a:pPr algn="l" rtl="0" eaLnBrk="0">
              <a:lnSpc>
                <a:spcPct val="138000"/>
              </a:lnSpc>
            </a:pPr>
            <a:endParaRPr lang="Arial" altLang="Arial" sz="1000"/>
          </a:p>
          <a:p>
            <a:pPr algn="l" rtl="0" eaLnBrk="0">
              <a:lnSpc>
                <a:spcPct val="139000"/>
              </a:lnSpc>
            </a:pPr>
            <a:endParaRPr lang="Arial" altLang="Arial" sz="1000"/>
          </a:p>
          <a:p>
            <a:pPr marL="2335529" algn="l" rtl="0" eaLnBrk="0">
              <a:lnSpc>
                <a:spcPts val="3135"/>
              </a:lnSpc>
              <a:spcBef>
                <a:spcPts val="588"/>
              </a:spcBef>
            </a:pPr>
            <a:r>
              <a:rPr sz="3000" kern="0" spc="0" baseline="250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DB1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3000" kern="0" spc="-10" baseline="-21848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网络</a:t>
            </a:r>
            <a:r>
              <a:rPr sz="19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2300" kern="0" spc="-10" baseline="50766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DB3</a:t>
            </a:r>
            <a:endParaRPr lang="Arial" altLang="Arial" sz="2300" baseline="50766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6799580" algn="l" rtl="0" eaLnBrk="0">
              <a:lnSpc>
                <a:spcPct val="97000"/>
              </a:lnSpc>
              <a:spcBef>
                <a:spcPts val="572"/>
              </a:spcBef>
            </a:pPr>
            <a:r>
              <a:rPr sz="1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全局用户2</a:t>
            </a:r>
            <a:endParaRPr lang="SimSun" altLang="SimSun" sz="1900"/>
          </a:p>
          <a:p>
            <a:pPr algn="l" rtl="0" eaLnBrk="0">
              <a:lnSpc>
                <a:spcPct val="140000"/>
              </a:lnSpc>
            </a:pPr>
            <a:endParaRPr lang="Arial" altLang="Arial" sz="1000"/>
          </a:p>
          <a:p>
            <a:pPr marL="5167629" algn="l" rtl="0" eaLnBrk="0">
              <a:lnSpc>
                <a:spcPct val="76000"/>
              </a:lnSpc>
              <a:spcBef>
                <a:spcPts val="576"/>
              </a:spcBef>
            </a:pPr>
            <a:r>
              <a:rPr sz="19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站点2</a:t>
            </a:r>
            <a:endParaRPr lang="SimSun" altLang="SimSun" sz="1900"/>
          </a:p>
          <a:p>
            <a:pPr algn="r" rtl="0" eaLnBrk="0">
              <a:lnSpc>
                <a:spcPct val="87000"/>
              </a:lnSpc>
              <a:spcBef>
                <a:spcPts val="13"/>
              </a:spcBef>
            </a:pPr>
            <a:r>
              <a:rPr sz="19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局部用户2</a:t>
            </a:r>
            <a:endParaRPr lang="SimSun" altLang="SimSun" sz="19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5821679" algn="l" rtl="0" eaLnBrk="0">
              <a:lnSpc>
                <a:spcPct val="81000"/>
              </a:lnSpc>
            </a:pPr>
            <a:r>
              <a:rPr sz="1500" kern="0" spc="-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DB2</a:t>
            </a:r>
            <a:endParaRPr lang="Arial" altLang="Arial" sz="15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908775" y="1044912"/>
            <a:ext cx="7701280" cy="32842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819"/>
              </a:lnSpc>
            </a:pPr>
            <a:endParaRPr lang="Arial" altLang="Arial" sz="100"/>
          </a:p>
          <a:p>
            <a:pPr marL="1542414" algn="l" rtl="0" eaLnBrk="0">
              <a:lnSpc>
                <a:spcPct val="81000"/>
              </a:lnSpc>
            </a:pP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900" kern="0" spc="-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900" kern="0" spc="-5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3物理结构和逻桥结</a:t>
            </a:r>
            <a:r>
              <a:rPr sz="3900" b="1" kern="0" spc="3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构</a:t>
            </a:r>
            <a:endParaRPr lang="STXingkai" altLang="STXingkai" sz="39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marL="12700" algn="l" rtl="0" eaLnBrk="0">
              <a:lnSpc>
                <a:spcPct val="95000"/>
              </a:lnSpc>
              <a:spcBef>
                <a:spcPts val="1177"/>
              </a:spcBef>
            </a:pPr>
            <a:r>
              <a:rPr sz="3900" b="1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分市式数据库系统的</a:t>
            </a:r>
            <a:r>
              <a:rPr sz="3900" b="1" kern="0" spc="2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逻析结构：</a:t>
            </a:r>
            <a:endParaRPr lang="STXingkai" altLang="STXingkai" sz="39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marL="3948429" algn="l" rtl="0" eaLnBrk="0">
              <a:lnSpc>
                <a:spcPct val="95000"/>
              </a:lnSpc>
              <a:spcBef>
                <a:spcPts val="517"/>
              </a:spcBef>
            </a:pP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全局用户</a:t>
            </a:r>
            <a:endParaRPr lang="SimSun" altLang="SimSun" sz="17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4005579" algn="l" rtl="0" eaLnBrk="0">
              <a:lnSpc>
                <a:spcPct val="82000"/>
              </a:lnSpc>
              <a:spcBef>
                <a:spcPts val="1"/>
              </a:spcBef>
            </a:pPr>
            <a:r>
              <a:rPr sz="1700" b="1" kern="0" spc="-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DDBMS</a:t>
            </a:r>
            <a:endParaRPr lang="Arial" altLang="Arial" sz="1700"/>
          </a:p>
        </p:txBody>
      </p:sp>
      <p:sp>
        <p:nvSpPr>
          <p:cNvPr id="50" name="textbox 50"/>
          <p:cNvSpPr/>
          <p:nvPr/>
        </p:nvSpPr>
        <p:spPr>
          <a:xfrm>
            <a:off x="1117592" y="5013122"/>
            <a:ext cx="8176894" cy="2895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2078"/>
              </a:lnSpc>
            </a:pPr>
            <a:r>
              <a:rPr sz="2600" kern="0" spc="0" baseline="-3352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局部用户1</a:t>
            </a:r>
            <a:r>
              <a:rPr sz="16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</a:t>
            </a:r>
            <a:r>
              <a:rPr sz="2600" kern="0" spc="0" baseline="8668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LDBMS1</a:t>
            </a: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LDBMS2                            </a:t>
            </a:r>
            <a:r>
              <a:rPr sz="2600" b="1" kern="0" spc="0" baseline="8668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LDBMSn</a:t>
            </a:r>
            <a:r>
              <a:rPr sz="1600" b="1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2600" kern="0" spc="-10" baseline="-3352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局部用户</a:t>
            </a:r>
            <a:r>
              <a:rPr sz="2600" kern="0" spc="-10" baseline="-3352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lang="Arial" altLang="Arial" sz="2600" baseline="-3352"/>
          </a:p>
        </p:txBody>
      </p:sp>
      <p:sp>
        <p:nvSpPr>
          <p:cNvPr id="52" name="textbox 52"/>
          <p:cNvSpPr/>
          <p:nvPr/>
        </p:nvSpPr>
        <p:spPr>
          <a:xfrm>
            <a:off x="3111483" y="6154277"/>
            <a:ext cx="549909" cy="234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06"/>
              </a:lnSpc>
            </a:pPr>
            <a:endParaRPr lang="Arial" altLang="Arial" sz="100"/>
          </a:p>
          <a:p>
            <a:pPr marL="12700" algn="l" rtl="0" eaLnBrk="0">
              <a:lnSpc>
                <a:spcPct val="81000"/>
              </a:lnSpc>
            </a:pP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LDB1</a:t>
            </a:r>
            <a:endParaRPr lang="Arial" altLang="Arial" sz="1700"/>
          </a:p>
        </p:txBody>
      </p:sp>
      <p:sp>
        <p:nvSpPr>
          <p:cNvPr id="54" name="textbox 54"/>
          <p:cNvSpPr/>
          <p:nvPr/>
        </p:nvSpPr>
        <p:spPr>
          <a:xfrm>
            <a:off x="4489434" y="6154277"/>
            <a:ext cx="549909" cy="234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06"/>
              </a:lnSpc>
            </a:pPr>
            <a:endParaRPr lang="Arial" altLang="Arial" sz="100"/>
          </a:p>
          <a:p>
            <a:pPr marL="12700" algn="l" rtl="0" eaLnBrk="0">
              <a:lnSpc>
                <a:spcPct val="81000"/>
              </a:lnSpc>
            </a:pP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LDB2</a:t>
            </a:r>
            <a:endParaRPr lang="Arial" altLang="Arial" sz="1700"/>
          </a:p>
        </p:txBody>
      </p:sp>
      <p:sp>
        <p:nvSpPr>
          <p:cNvPr id="56" name="textbox 56"/>
          <p:cNvSpPr/>
          <p:nvPr/>
        </p:nvSpPr>
        <p:spPr>
          <a:xfrm>
            <a:off x="7042163" y="6199394"/>
            <a:ext cx="549909" cy="234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356"/>
              </a:lnSpc>
            </a:pPr>
            <a:endParaRPr lang="Arial" altLang="Arial" sz="100"/>
          </a:p>
          <a:p>
            <a:pPr marL="12700" algn="l" rtl="0" eaLnBrk="0">
              <a:lnSpc>
                <a:spcPct val="81000"/>
              </a:lnSpc>
            </a:pPr>
            <a:r>
              <a:rPr sz="1700" kern="0" spc="-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LDBn</a:t>
            </a:r>
            <a:endParaRPr lang="Arial" altLang="Arial" sz="17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864381" y="985414"/>
            <a:ext cx="8399780" cy="51060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81"/>
              </a:lnSpc>
            </a:pPr>
            <a:endParaRPr lang="Arial" altLang="Arial" sz="100"/>
          </a:p>
          <a:p>
            <a:pPr marL="1047750" algn="l" rtl="0" eaLnBrk="0">
              <a:lnSpc>
                <a:spcPct val="96000"/>
              </a:lnSpc>
            </a:pP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900" kern="0" spc="-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900" kern="0" spc="-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9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marL="38100" algn="l" rtl="0" eaLnBrk="0">
              <a:lnSpc>
                <a:spcPct val="92000"/>
              </a:lnSpc>
              <a:spcBef>
                <a:spcPts val="1176"/>
              </a:spcBef>
            </a:pPr>
            <a:r>
              <a:rPr sz="39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在</a:t>
            </a:r>
            <a:r>
              <a:rPr sz="3900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900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个数据库应用系统中，包括数</a:t>
            </a:r>
            <a:endParaRPr lang="STXingkai" altLang="STXingkai" sz="3900"/>
          </a:p>
          <a:p>
            <a:pPr marL="12700" indent="25400" algn="l" rtl="0" eaLnBrk="0">
              <a:lnSpc>
                <a:spcPct val="113000"/>
              </a:lnSpc>
              <a:spcBef>
                <a:spcPts val="151"/>
              </a:spcBef>
            </a:pP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据存储层、业务处理层和界面表示</a:t>
            </a:r>
            <a:r>
              <a:rPr sz="3900" kern="0" spc="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层三个层次。数据库系统体系结构</a:t>
            </a:r>
            <a:r>
              <a:rPr sz="3900" kern="0" spc="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就是指数据库应用系统中数据存储</a:t>
            </a:r>
            <a:r>
              <a:rPr sz="3900" kern="0" spc="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层、业务处理层、界面表示属等之</a:t>
            </a:r>
            <a:r>
              <a:rPr sz="3900" kern="0" spc="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间的市局和分布。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864199" y="998245"/>
            <a:ext cx="8397240" cy="5224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05"/>
              </a:lnSpc>
            </a:pPr>
            <a:endParaRPr lang="Arial" altLang="Arial" sz="100"/>
          </a:p>
          <a:p>
            <a:pPr marL="1028700" algn="l" rtl="0" eaLnBrk="0">
              <a:lnSpc>
                <a:spcPct val="96000"/>
              </a:lnSpc>
            </a:pP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800" kern="0" spc="-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800" kern="0" spc="-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8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marL="31750" algn="l" rtl="0" eaLnBrk="0">
              <a:lnSpc>
                <a:spcPct val="96000"/>
              </a:lnSpc>
              <a:spcBef>
                <a:spcPts val="1146"/>
              </a:spcBef>
            </a:pPr>
            <a:r>
              <a:rPr sz="38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数据库系统的几种体系结</a:t>
            </a:r>
            <a:r>
              <a:rPr sz="38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构：</a:t>
            </a:r>
            <a:endParaRPr lang="STXingkai" altLang="STXingkai" sz="3800"/>
          </a:p>
          <a:p>
            <a:pPr marL="31750" algn="l" rtl="0" eaLnBrk="0">
              <a:lnSpc>
                <a:spcPct val="92000"/>
              </a:lnSpc>
              <a:spcBef>
                <a:spcPts val="2084"/>
              </a:spcBef>
            </a:pPr>
            <a:r>
              <a:rPr sz="3800" b="1" kern="0" spc="5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从数据库最终用户角度看数据库系</a:t>
            </a:r>
            <a:endParaRPr lang="STXingkai" altLang="STXingkai" sz="3800"/>
          </a:p>
          <a:p>
            <a:pPr marL="12700" indent="12700" algn="l" rtl="0" eaLnBrk="0">
              <a:lnSpc>
                <a:spcPct val="116000"/>
              </a:lnSpc>
              <a:spcBef>
                <a:spcPts val="80"/>
              </a:spcBef>
            </a:pPr>
            <a:r>
              <a:rPr sz="3800" b="1" kern="0" spc="5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统外部的体系结构，将其体系结构</a:t>
            </a:r>
            <a:r>
              <a:rPr sz="3800" kern="0" spc="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5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分为单用户结构、主从式结构、分</a:t>
            </a:r>
            <a:r>
              <a:rPr sz="38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7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市式结构、客户机/服务器结构和</a:t>
            </a:r>
            <a:r>
              <a:rPr sz="3800" kern="0" spc="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7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测览器/服务器结构等。</a:t>
            </a:r>
            <a:endParaRPr lang="STXingkai" altLang="STXingkai" sz="38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870706" y="991830"/>
            <a:ext cx="8755380" cy="45980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616"/>
              </a:lnSpc>
            </a:pPr>
            <a:endParaRPr lang="Arial" altLang="Arial" sz="100"/>
          </a:p>
          <a:p>
            <a:pPr marL="1041400" algn="l" rtl="0" eaLnBrk="0">
              <a:lnSpc>
                <a:spcPct val="95000"/>
              </a:lnSpc>
            </a:pP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900" kern="0" spc="-3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900" kern="0" spc="-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9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algn="l" rtl="0" eaLnBrk="0">
              <a:lnSpc>
                <a:spcPct val="143000"/>
              </a:lnSpc>
            </a:pPr>
            <a:endParaRPr lang="Arial" altLang="Arial" sz="1000"/>
          </a:p>
          <a:p>
            <a:pPr marL="44450" algn="l" rtl="0" eaLnBrk="0">
              <a:lnSpc>
                <a:spcPct val="95000"/>
              </a:lnSpc>
              <a:spcBef>
                <a:spcPts val="1173"/>
              </a:spcBef>
            </a:pPr>
            <a:r>
              <a:rPr sz="39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分市式数据库的体系结构：</a:t>
            </a:r>
            <a:endParaRPr lang="STXingkai" altLang="STXingkai" sz="3900"/>
          </a:p>
          <a:p>
            <a:pPr marL="12700" algn="l" rtl="0" eaLnBrk="0">
              <a:lnSpc>
                <a:spcPct val="91000"/>
              </a:lnSpc>
              <a:spcBef>
                <a:spcPts val="1940"/>
              </a:spcBef>
            </a:pPr>
            <a:r>
              <a:rPr sz="39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典型的基于客户端/服务器功能的分</a:t>
            </a:r>
            <a:endParaRPr lang="STXingkai" altLang="STXingkai" sz="3900"/>
          </a:p>
          <a:p>
            <a:pPr marL="44450" indent="-31750" algn="l" rtl="0" eaLnBrk="0">
              <a:lnSpc>
                <a:spcPct val="116000"/>
              </a:lnSpc>
              <a:spcBef>
                <a:spcPts val="41"/>
              </a:spcBef>
            </a:pPr>
            <a:r>
              <a:rPr sz="3900" b="1" kern="0" spc="4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市式数据库系统体系</a:t>
            </a:r>
            <a:r>
              <a:rPr sz="3900" b="1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结构如下图所</a:t>
            </a:r>
            <a:r>
              <a:rPr sz="3900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900" b="1" kern="0" spc="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示，其中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</a:t>
            </a:r>
            <a:r>
              <a:rPr sz="3900" b="1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900" b="1" kern="0" spc="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是应用处理器，</a:t>
            </a:r>
            <a:r>
              <a:rPr sz="3900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DP</a:t>
            </a:r>
            <a:r>
              <a:rPr sz="3900" b="1" kern="0" spc="5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900" b="1" kern="0" spc="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为</a:t>
            </a:r>
            <a:r>
              <a:rPr sz="3900" kern="0" spc="7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1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据处理器，</a:t>
            </a:r>
            <a:r>
              <a:rPr sz="3900" kern="0" spc="4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r>
              <a:rPr sz="3900" kern="0" spc="19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900" b="1" kern="0" spc="1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是通信处</a:t>
            </a:r>
            <a:r>
              <a:rPr sz="3900" b="1" kern="0" spc="1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理器。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66813" y="1536695"/>
            <a:ext cx="8007432" cy="5003808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816085" y="1925261"/>
            <a:ext cx="2502535" cy="44608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519"/>
              </a:lnSpc>
            </a:pPr>
            <a:endParaRPr lang="Arial" altLang="Arial" sz="100"/>
          </a:p>
          <a:p>
            <a:pPr marL="1949450" algn="l" rtl="0" eaLnBrk="0">
              <a:lnSpc>
                <a:spcPct val="100000"/>
              </a:lnSpc>
            </a:pPr>
            <a:r>
              <a:rPr sz="1300" kern="0" spc="8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用户</a:t>
            </a:r>
            <a:endParaRPr lang="SimHei" altLang="SimHei" sz="13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44450" algn="l" rtl="0" eaLnBrk="0">
              <a:lnSpc>
                <a:spcPct val="98000"/>
              </a:lnSpc>
              <a:spcBef>
                <a:spcPts val="397"/>
              </a:spcBef>
            </a:pPr>
            <a:r>
              <a:rPr sz="13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客户端软件</a:t>
            </a:r>
            <a:endParaRPr lang="SimSun" altLang="SimSun" sz="1300"/>
          </a:p>
          <a:p>
            <a:pPr marL="2126614" algn="l" rtl="0" eaLnBrk="0">
              <a:lnSpc>
                <a:spcPct val="81000"/>
              </a:lnSpc>
              <a:spcBef>
                <a:spcPts val="1273"/>
              </a:spcBef>
            </a:pPr>
            <a:r>
              <a:rPr sz="1700" b="1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</a:t>
            </a:r>
            <a:endParaRPr lang="Arial" altLang="Arial" sz="17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307464" algn="l" rtl="0" eaLnBrk="0">
              <a:lnSpc>
                <a:spcPct val="100000"/>
              </a:lnSpc>
              <a:spcBef>
                <a:spcPts val="401"/>
              </a:spcBef>
            </a:pPr>
            <a:r>
              <a:rPr sz="1300" kern="0" spc="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局部请求</a:t>
            </a:r>
            <a:endParaRPr lang="SimHei" altLang="SimHei" sz="13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marL="2171064" algn="l" rtl="0" eaLnBrk="0">
              <a:lnSpc>
                <a:spcPct val="81000"/>
              </a:lnSpc>
              <a:spcBef>
                <a:spcPts val="517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DP</a:t>
            </a:r>
            <a:endParaRPr lang="Arial" altLang="Arial" sz="17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marL="12700" algn="l" rtl="0" eaLnBrk="0">
              <a:lnSpc>
                <a:spcPct val="98000"/>
              </a:lnSpc>
              <a:spcBef>
                <a:spcPts val="401"/>
              </a:spcBef>
            </a:pPr>
            <a:r>
              <a:rPr sz="1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服务器端软件</a:t>
            </a:r>
            <a:endParaRPr lang="SimSun" altLang="SimSun" sz="13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500"/>
          </a:p>
          <a:p>
            <a:pPr algn="r" rtl="0" eaLnBrk="0">
              <a:lnSpc>
                <a:spcPct val="84000"/>
              </a:lnSpc>
              <a:spcBef>
                <a:spcPts val="4"/>
              </a:spcBef>
            </a:pPr>
            <a:r>
              <a:rPr sz="2000" kern="0" spc="-1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2000" kern="0" spc="-1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lang="Arial" altLang="Arial" sz="2000"/>
          </a:p>
        </p:txBody>
      </p:sp>
      <p:sp>
        <p:nvSpPr>
          <p:cNvPr id="74" name="textbox 74"/>
          <p:cNvSpPr/>
          <p:nvPr/>
        </p:nvSpPr>
        <p:spPr>
          <a:xfrm>
            <a:off x="1912948" y="914844"/>
            <a:ext cx="6848475" cy="6750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662"/>
              </a:lnSpc>
            </a:pPr>
            <a:endParaRPr lang="Arial" altLang="Arial" sz="100"/>
          </a:p>
          <a:p>
            <a:pPr algn="r" rtl="0" eaLnBrk="0">
              <a:lnSpc>
                <a:spcPct val="95000"/>
              </a:lnSpc>
            </a:pPr>
            <a:r>
              <a:rPr sz="4500" b="1" kern="0" spc="-1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2.4分市式数据库的体系结构</a:t>
            </a:r>
            <a:endParaRPr lang="STXingkai" altLang="STXingkai" sz="4500"/>
          </a:p>
        </p:txBody>
      </p:sp>
      <p:sp>
        <p:nvSpPr>
          <p:cNvPr id="76" name="textbox 76"/>
          <p:cNvSpPr/>
          <p:nvPr/>
        </p:nvSpPr>
        <p:spPr>
          <a:xfrm>
            <a:off x="5613418" y="1874439"/>
            <a:ext cx="504190" cy="4489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519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用户</a:t>
            </a:r>
            <a:endParaRPr lang="SimSun" altLang="SimSun" sz="13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marL="81914" algn="l" rtl="0" eaLnBrk="0">
              <a:lnSpc>
                <a:spcPct val="81000"/>
              </a:lnSpc>
              <a:spcBef>
                <a:spcPts val="513"/>
              </a:spcBef>
            </a:pPr>
            <a:r>
              <a:rPr sz="1700" b="1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</a:t>
            </a:r>
            <a:endParaRPr lang="Arial" altLang="Arial" sz="17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r" rtl="0" eaLnBrk="0">
              <a:lnSpc>
                <a:spcPct val="81000"/>
              </a:lnSpc>
              <a:spcBef>
                <a:spcPts val="632"/>
              </a:spcBef>
            </a:pPr>
            <a:r>
              <a:rPr sz="2100" b="1" kern="0" spc="-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endParaRPr lang="Arial" altLang="Arial" sz="21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113664" algn="l" rtl="0" eaLnBrk="0">
              <a:lnSpc>
                <a:spcPct val="81000"/>
              </a:lnSpc>
              <a:spcBef>
                <a:spcPts val="514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DP</a:t>
            </a:r>
            <a:endParaRPr lang="Arial" altLang="Arial" sz="17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400"/>
          </a:p>
          <a:p>
            <a:pPr marL="170814" algn="l" rtl="0" eaLnBrk="0">
              <a:lnSpc>
                <a:spcPct val="81000"/>
              </a:lnSpc>
              <a:spcBef>
                <a:spcPts val="3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DB</a:t>
            </a:r>
            <a:endParaRPr lang="Arial" altLang="Arial" sz="1700"/>
          </a:p>
        </p:txBody>
      </p:sp>
      <p:sp>
        <p:nvSpPr>
          <p:cNvPr id="78" name="textbox 78"/>
          <p:cNvSpPr/>
          <p:nvPr/>
        </p:nvSpPr>
        <p:spPr>
          <a:xfrm>
            <a:off x="7378684" y="2860447"/>
            <a:ext cx="346709" cy="34778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712"/>
              </a:lnSpc>
            </a:pPr>
            <a:endParaRPr lang="Arial" altLang="Arial" sz="100"/>
          </a:p>
          <a:p>
            <a:pPr algn="r" rtl="0" eaLnBrk="0">
              <a:lnSpc>
                <a:spcPct val="84000"/>
              </a:lnSpc>
            </a:pPr>
            <a:r>
              <a:rPr sz="2000" kern="0" spc="-8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</a:t>
            </a:r>
            <a:endParaRPr lang="Arial" altLang="Arial" sz="2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81000"/>
              </a:lnSpc>
              <a:spcBef>
                <a:spcPts val="511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DP</a:t>
            </a:r>
            <a:endParaRPr lang="Arial" altLang="Arial" sz="17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</a:pPr>
            <a:r>
              <a:rPr sz="1700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DB</a:t>
            </a:r>
            <a:endParaRPr lang="Arial" altLang="Arial" sz="1700"/>
          </a:p>
        </p:txBody>
      </p:sp>
      <p:sp>
        <p:nvSpPr>
          <p:cNvPr id="80" name="textbox 80"/>
          <p:cNvSpPr/>
          <p:nvPr/>
        </p:nvSpPr>
        <p:spPr>
          <a:xfrm>
            <a:off x="8064451" y="3474662"/>
            <a:ext cx="744855" cy="2203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519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全局请求</a:t>
            </a:r>
            <a:endParaRPr lang="SimSun" altLang="SimSun" sz="1300"/>
          </a:p>
        </p:txBody>
      </p:sp>
      <p:sp>
        <p:nvSpPr>
          <p:cNvPr id="82" name="textbox 82"/>
          <p:cNvSpPr/>
          <p:nvPr/>
        </p:nvSpPr>
        <p:spPr>
          <a:xfrm>
            <a:off x="7321582" y="1950672"/>
            <a:ext cx="391795" cy="2203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519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3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用户</a:t>
            </a:r>
            <a:endParaRPr lang="SimSun" altLang="SimSun" sz="13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textbox 84"/>
          <p:cNvSpPr/>
          <p:nvPr/>
        </p:nvSpPr>
        <p:spPr>
          <a:xfrm>
            <a:off x="1028307" y="998245"/>
            <a:ext cx="8491219" cy="56445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05"/>
              </a:lnSpc>
            </a:pPr>
            <a:endParaRPr lang="Arial" altLang="Arial" sz="100"/>
          </a:p>
          <a:p>
            <a:pPr marL="864235" algn="l" rtl="0" eaLnBrk="0">
              <a:lnSpc>
                <a:spcPct val="96000"/>
              </a:lnSpc>
            </a:pP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800" kern="0" spc="-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800" kern="0" spc="-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800"/>
          </a:p>
          <a:p>
            <a:pPr algn="l" rtl="0" eaLnBrk="0">
              <a:lnSpc>
                <a:spcPct val="103000"/>
              </a:lnSpc>
            </a:pPr>
            <a:endParaRPr lang="Arial" altLang="Arial" sz="1400"/>
          </a:p>
          <a:p>
            <a:pPr algn="l" rtl="0" eaLnBrk="0">
              <a:lnSpc>
                <a:spcPct val="8213"/>
              </a:lnSpc>
            </a:pPr>
            <a:endParaRPr lang="Arial" altLang="Arial" sz="100"/>
          </a:p>
          <a:p>
            <a:pPr marL="12700" algn="l" rtl="0" eaLnBrk="0">
              <a:lnSpc>
                <a:spcPct val="107000"/>
              </a:lnSpc>
            </a:pP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</a:t>
            </a:r>
            <a:r>
              <a:rPr sz="3300" b="1" kern="0" spc="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r>
              <a:rPr sz="3300" kern="0" spc="-2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300" b="1" kern="0" spc="1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应用处理</a:t>
            </a:r>
            <a:r>
              <a:rPr sz="3300" kern="0" spc="1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 </a:t>
            </a:r>
            <a:r>
              <a:rPr sz="3300" b="1" kern="0" spc="1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，用于完成客户端的用户查</a:t>
            </a:r>
            <a:r>
              <a:rPr sz="33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2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询处理和分市式数据处理的软件模块</a:t>
            </a:r>
            <a:r>
              <a:rPr sz="3300" b="1" kern="0" spc="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，如</a:t>
            </a:r>
            <a:r>
              <a:rPr sz="3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查询语自的语法、语义检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查、完整性、安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全性控制等；根据外模式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和模式把用户命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令翻释成适合于局部场地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执行的视范化命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令格式；处理访问乡个场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地的请求，查询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全局字典中的分布式信息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等；负责将查询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追回的结果数据从规范化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格式转换成用户</a:t>
            </a:r>
            <a:r>
              <a:rPr sz="3300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格式。</a:t>
            </a:r>
            <a:endParaRPr lang="STXingkai" altLang="STXingkai" sz="33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textbox 86"/>
          <p:cNvSpPr/>
          <p:nvPr/>
        </p:nvSpPr>
        <p:spPr>
          <a:xfrm>
            <a:off x="1021998" y="1004660"/>
            <a:ext cx="8479155" cy="45796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944"/>
              </a:lnSpc>
            </a:pPr>
            <a:endParaRPr lang="Arial" altLang="Arial" sz="100"/>
          </a:p>
          <a:p>
            <a:pPr marL="895985" algn="l" rtl="0" eaLnBrk="0">
              <a:lnSpc>
                <a:spcPct val="95000"/>
              </a:lnSpc>
            </a:pP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800" kern="0" spc="-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800" kern="0" spc="-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800"/>
          </a:p>
          <a:p>
            <a:pPr algn="l" rtl="0" eaLnBrk="0">
              <a:lnSpc>
                <a:spcPct val="104000"/>
              </a:lnSpc>
            </a:pPr>
            <a:endParaRPr lang="Arial" altLang="Arial" sz="1500"/>
          </a:p>
          <a:p>
            <a:pPr algn="l" rtl="0" eaLnBrk="0">
              <a:lnSpc>
                <a:spcPct val="10392"/>
              </a:lnSpc>
            </a:pPr>
            <a:endParaRPr lang="Arial" altLang="Arial" sz="100"/>
          </a:p>
          <a:p>
            <a:pPr marL="50165" indent="-37465" algn="l" rtl="0" eaLnBrk="0">
              <a:lnSpc>
                <a:spcPct val="107000"/>
              </a:lnSpc>
            </a:pP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DP</a:t>
            </a:r>
            <a:r>
              <a:rPr sz="3300" b="1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r>
              <a:rPr sz="3300" kern="0" spc="-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3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数据处理器，负责进行数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据管理的软</a:t>
            </a:r>
            <a:r>
              <a:rPr sz="3300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件</a:t>
            </a:r>
            <a:r>
              <a:rPr sz="33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模块，类似于</a:t>
            </a:r>
            <a:r>
              <a:rPr sz="3300" kern="0" spc="-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300" kern="0" spc="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个集中式数据库管理系统</a:t>
            </a:r>
            <a:r>
              <a:rPr sz="3300" kern="0" spc="1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,如根据模式和内模式</a:t>
            </a:r>
            <a:r>
              <a:rPr sz="33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选择通向物理数据</a:t>
            </a:r>
            <a:r>
              <a:rPr sz="3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的最优或近似最优的访问路径；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将视范化</a:t>
            </a:r>
            <a:r>
              <a:rPr sz="3300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命令翻律成物理命令，并发地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执行物理命</a:t>
            </a:r>
            <a:r>
              <a:rPr sz="3300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令，并遮回结果数据；负责将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物理格式数</a:t>
            </a:r>
            <a:r>
              <a:rPr sz="3300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300" b="1" kern="0" spc="2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据转换成视范化的格式数据。</a:t>
            </a:r>
            <a:endParaRPr lang="STXingkai" altLang="STXingkai" sz="33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textbox 88"/>
          <p:cNvSpPr/>
          <p:nvPr/>
        </p:nvSpPr>
        <p:spPr>
          <a:xfrm>
            <a:off x="825448" y="1004660"/>
            <a:ext cx="8690609" cy="29248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944"/>
              </a:lnSpc>
            </a:pPr>
            <a:endParaRPr lang="Arial" altLang="Arial" sz="100"/>
          </a:p>
          <a:p>
            <a:pPr marL="1092200" algn="l" rtl="0" eaLnBrk="0">
              <a:lnSpc>
                <a:spcPct val="95000"/>
              </a:lnSpc>
            </a:pP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800" kern="0" spc="-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800" kern="0" spc="-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800"/>
          </a:p>
          <a:p>
            <a:pPr algn="l" rtl="0" eaLnBrk="0">
              <a:lnSpc>
                <a:spcPct val="106000"/>
              </a:lnSpc>
            </a:pPr>
            <a:endParaRPr lang="Arial" altLang="Arial" sz="1600"/>
          </a:p>
          <a:p>
            <a:pPr marL="18415" indent="-5714" algn="l" rtl="0" eaLnBrk="0">
              <a:lnSpc>
                <a:spcPct val="104000"/>
              </a:lnSpc>
              <a:spcBef>
                <a:spcPts val="2"/>
              </a:spcBef>
            </a:pP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CM</a:t>
            </a:r>
            <a:r>
              <a:rPr sz="3300" b="1" kern="0" spc="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sz="3300" b="1" kern="0" spc="2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通信处理器，负责为</a:t>
            </a: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</a:t>
            </a:r>
            <a:r>
              <a:rPr sz="3300" b="1" kern="0" spc="-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kern="0" spc="2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和</a:t>
            </a: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DP</a:t>
            </a:r>
            <a:r>
              <a:rPr sz="3300" b="1" kern="0" spc="2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在乡</a:t>
            </a:r>
            <a:r>
              <a:rPr sz="3300" b="1" kern="0" spc="1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个场</a:t>
            </a:r>
            <a:r>
              <a:rPr sz="3300" kern="0" spc="1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3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地之间传送命令，保证数据传输</a:t>
            </a:r>
            <a:r>
              <a:rPr sz="33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的正确性、</a:t>
            </a:r>
            <a:r>
              <a:rPr sz="3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300" b="1" kern="0" spc="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安全性、可靠性，保证乡个命令报文的发送</a:t>
            </a:r>
            <a:r>
              <a:rPr sz="3300" kern="0" spc="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次序和接受次序的</a:t>
            </a:r>
            <a:r>
              <a:rPr sz="3300" kern="0" spc="-1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一</a:t>
            </a:r>
            <a:r>
              <a:rPr sz="3300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数性。</a:t>
            </a:r>
            <a:endParaRPr lang="STXingkai" altLang="STXingkai" sz="33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843985" y="998245"/>
            <a:ext cx="8810625" cy="52393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63"/>
              </a:lnSpc>
            </a:pPr>
            <a:endParaRPr lang="Arial" altLang="Arial" sz="100"/>
          </a:p>
          <a:p>
            <a:pPr marL="1048385" algn="l" rtl="0" eaLnBrk="0">
              <a:lnSpc>
                <a:spcPct val="92000"/>
              </a:lnSpc>
            </a:pP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</a:t>
            </a:r>
            <a:r>
              <a:rPr sz="3800" kern="0" spc="-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.</a:t>
            </a:r>
            <a:r>
              <a:rPr sz="3800" kern="0" spc="-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4分市式数据库的体系结构</a:t>
            </a:r>
            <a:endParaRPr lang="STXingkai" altLang="STXingkai" sz="3800"/>
          </a:p>
          <a:p>
            <a:pPr marL="12700" algn="l" rtl="0" eaLnBrk="0">
              <a:lnSpc>
                <a:spcPts val="5650"/>
              </a:lnSpc>
            </a:pPr>
            <a:r>
              <a:rPr sz="32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基于中间件的客户端/服务器结构：</a:t>
            </a:r>
            <a:endParaRPr lang="STXingkai" altLang="STXingkai" sz="3200"/>
          </a:p>
          <a:p>
            <a:pPr marL="12700" algn="l" rtl="0" eaLnBrk="0">
              <a:lnSpc>
                <a:spcPct val="91000"/>
              </a:lnSpc>
              <a:spcBef>
                <a:spcPts val="1606"/>
              </a:spcBef>
            </a:pPr>
            <a:r>
              <a:rPr sz="3200" b="1" kern="0" spc="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基于中间件的客户端/服务器结构是</a:t>
            </a:r>
            <a:r>
              <a:rPr sz="3200" kern="0" spc="3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三层体系</a:t>
            </a:r>
            <a:endParaRPr lang="STXingkai" altLang="STXingkai" sz="3200"/>
          </a:p>
          <a:p>
            <a:pPr marL="12700" algn="l" rtl="0" eaLnBrk="0">
              <a:lnSpc>
                <a:spcPct val="113000"/>
              </a:lnSpc>
              <a:spcBef>
                <a:spcPts val="71"/>
              </a:spcBef>
            </a:pPr>
            <a:r>
              <a:rPr sz="3200" b="1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结构，如下图所示。数据库中同件是</a:t>
            </a:r>
            <a:r>
              <a:rPr sz="3200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三 层</a:t>
            </a:r>
            <a:r>
              <a:rPr sz="3200" kern="0" spc="4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200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体</a:t>
            </a:r>
            <a:r>
              <a:rPr sz="32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200" b="1" kern="0" spc="3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系结构的中同层，不仅可以隔高客户端和服</a:t>
            </a:r>
            <a:r>
              <a:rPr sz="32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200" b="1" kern="0" spc="3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务器，还可以分担服务器的住务，平衡服务</a:t>
            </a:r>
            <a:r>
              <a:rPr sz="3200" kern="0" spc="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200" b="1" kern="0" spc="3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器的负载。对于三层结构，中间层是开发的</a:t>
            </a:r>
            <a:r>
              <a:rPr sz="3200" kern="0" spc="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2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重点，中间层负责主要的业务逻折，是整</a:t>
            </a:r>
            <a:r>
              <a:rPr sz="3200" b="1" kern="0" spc="3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套</a:t>
            </a:r>
            <a:r>
              <a:rPr sz="32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200" b="1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系统的重中之重。</a:t>
            </a:r>
            <a:endParaRPr lang="STXingkai" altLang="STXingkai" sz="32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14432" y="1676381"/>
            <a:ext cx="7994707" cy="4800594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912948" y="914844"/>
            <a:ext cx="6848475" cy="6750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662"/>
              </a:lnSpc>
            </a:pPr>
            <a:endParaRPr lang="Arial" altLang="Arial" sz="100"/>
          </a:p>
          <a:p>
            <a:pPr algn="r" rtl="0" eaLnBrk="0">
              <a:lnSpc>
                <a:spcPct val="95000"/>
              </a:lnSpc>
            </a:pPr>
            <a:r>
              <a:rPr sz="4500" b="1" kern="0" spc="-1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2.4分市式数据库的体系结构</a:t>
            </a:r>
            <a:endParaRPr lang="STXingkai" altLang="STXingkai" sz="4500"/>
          </a:p>
        </p:txBody>
      </p:sp>
      <p:sp>
        <p:nvSpPr>
          <p:cNvPr id="98" name="textbox 98"/>
          <p:cNvSpPr/>
          <p:nvPr/>
        </p:nvSpPr>
        <p:spPr>
          <a:xfrm>
            <a:off x="1397010" y="2239743"/>
            <a:ext cx="3714115" cy="10179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36"/>
              </a:lnSpc>
            </a:pPr>
            <a:endParaRPr lang="Arial" altLang="Arial" sz="100"/>
          </a:p>
          <a:p>
            <a:pPr marL="1961514" algn="l" rtl="0" eaLnBrk="0">
              <a:lnSpc>
                <a:spcPct val="97000"/>
              </a:lnSpc>
            </a:pPr>
            <a:r>
              <a:rPr sz="21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数据库服务器</a:t>
            </a:r>
            <a:endParaRPr lang="SimSun" altLang="SimSun" sz="2100"/>
          </a:p>
          <a:p>
            <a:pPr algn="r" rtl="0" eaLnBrk="0">
              <a:lnSpc>
                <a:spcPct val="89000"/>
              </a:lnSpc>
              <a:spcBef>
                <a:spcPts val="1442"/>
              </a:spcBef>
            </a:pP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山</a:t>
            </a:r>
            <a:endParaRPr lang="STXingkai" altLang="STXingkai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6888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14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中间层服务器向数据库服务器请求</a:t>
            </a:r>
            <a:endParaRPr lang="SimSun" altLang="SimSun" sz="1400"/>
          </a:p>
        </p:txBody>
      </p:sp>
      <p:sp>
        <p:nvSpPr>
          <p:cNvPr id="100" name="textbox 100"/>
          <p:cNvSpPr/>
          <p:nvPr/>
        </p:nvSpPr>
        <p:spPr>
          <a:xfrm>
            <a:off x="7772416" y="2608054"/>
            <a:ext cx="911860" cy="36309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36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1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数据库</a:t>
            </a:r>
            <a:endParaRPr lang="SimSun" altLang="SimSun" sz="21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393700" algn="l" rtl="0" eaLnBrk="0">
              <a:lnSpc>
                <a:spcPct val="102000"/>
              </a:lnSpc>
              <a:spcBef>
                <a:spcPts val="638"/>
              </a:spcBef>
            </a:pPr>
            <a:r>
              <a:rPr sz="21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业务</a:t>
            </a:r>
            <a:r>
              <a:rPr sz="2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逻辑</a:t>
            </a:r>
            <a:r>
              <a:rPr sz="21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代码</a:t>
            </a:r>
            <a:endParaRPr lang="SimSun" altLang="SimSun" sz="21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500"/>
          </a:p>
          <a:p>
            <a:pPr marL="393700" algn="l" rtl="0" eaLnBrk="0">
              <a:lnSpc>
                <a:spcPct val="101000"/>
              </a:lnSpc>
              <a:spcBef>
                <a:spcPts val="1"/>
              </a:spcBef>
            </a:pPr>
            <a:r>
              <a:rPr sz="2100" kern="0" spc="-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用户</a:t>
            </a:r>
            <a:r>
              <a:rPr sz="21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界面</a:t>
            </a:r>
            <a:r>
              <a:rPr sz="21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代码</a:t>
            </a:r>
            <a:endParaRPr lang="SimSun" altLang="SimSun" sz="2100"/>
          </a:p>
        </p:txBody>
      </p:sp>
      <p:sp>
        <p:nvSpPr>
          <p:cNvPr id="102" name="textbox 102"/>
          <p:cNvSpPr/>
          <p:nvPr/>
        </p:nvSpPr>
        <p:spPr>
          <a:xfrm>
            <a:off x="5397518" y="2550955"/>
            <a:ext cx="2135504" cy="11112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636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1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数据库</a:t>
            </a:r>
            <a:endParaRPr lang="SimSun" altLang="SimSun" sz="2100"/>
          </a:p>
          <a:p>
            <a:pPr algn="r" rtl="0" eaLnBrk="0">
              <a:lnSpc>
                <a:spcPct val="85000"/>
              </a:lnSpc>
              <a:spcBef>
                <a:spcPts val="517"/>
              </a:spcBef>
            </a:pPr>
            <a:r>
              <a:rPr sz="2100" kern="0" spc="-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服务</a:t>
            </a:r>
            <a:r>
              <a:rPr sz="2100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器</a:t>
            </a:r>
            <a:r>
              <a:rPr sz="21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</a:t>
            </a:r>
            <a:endParaRPr lang="SimSun" altLang="SimSun" sz="2100"/>
          </a:p>
          <a:p>
            <a:pPr marL="1224914" algn="l" rtl="0" eaLnBrk="0">
              <a:lnSpc>
                <a:spcPts val="3450"/>
              </a:lnSpc>
            </a:pPr>
            <a:r>
              <a:rPr sz="21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中间层</a:t>
            </a:r>
            <a:endParaRPr lang="SimSun" altLang="SimSun" sz="2100"/>
          </a:p>
        </p:txBody>
      </p:sp>
      <p:sp>
        <p:nvSpPr>
          <p:cNvPr id="104" name="textbox 104"/>
          <p:cNvSpPr/>
          <p:nvPr/>
        </p:nvSpPr>
        <p:spPr>
          <a:xfrm>
            <a:off x="6610363" y="4449609"/>
            <a:ext cx="758190" cy="7493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386"/>
              </a:lnSpc>
            </a:pPr>
            <a:endParaRPr lang="Arial" altLang="Arial" sz="100"/>
          </a:p>
          <a:p>
            <a:pPr algn="r" rtl="0" eaLnBrk="0">
              <a:lnSpc>
                <a:spcPct val="85000"/>
              </a:lnSpc>
            </a:pPr>
            <a:r>
              <a:rPr sz="21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中间</a:t>
            </a:r>
            <a:r>
              <a:rPr sz="21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</a:t>
            </a:r>
            <a:endParaRPr lang="SimSun" altLang="SimSun" sz="2100"/>
          </a:p>
          <a:p>
            <a:pPr algn="r" rtl="0" eaLnBrk="0">
              <a:lnSpc>
                <a:spcPts val="3549"/>
              </a:lnSpc>
            </a:pPr>
            <a:r>
              <a:rPr sz="21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客户</a:t>
            </a:r>
            <a:r>
              <a:rPr sz="21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层</a:t>
            </a:r>
            <a:endParaRPr lang="SimSun" altLang="SimSun" sz="2100"/>
          </a:p>
        </p:txBody>
      </p:sp>
      <p:sp>
        <p:nvSpPr>
          <p:cNvPr id="106" name="textbox 106"/>
          <p:cNvSpPr/>
          <p:nvPr/>
        </p:nvSpPr>
        <p:spPr>
          <a:xfrm>
            <a:off x="8698951" y="1802662"/>
            <a:ext cx="346709" cy="1353819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19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2200" kern="0" spc="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存储过程</a:t>
            </a:r>
            <a:endParaRPr lang="SimSun" altLang="SimSun" sz="2200"/>
          </a:p>
        </p:txBody>
      </p:sp>
      <p:sp>
        <p:nvSpPr>
          <p:cNvPr id="108" name="textbox 108"/>
          <p:cNvSpPr/>
          <p:nvPr/>
        </p:nvSpPr>
        <p:spPr>
          <a:xfrm>
            <a:off x="1479564" y="4547582"/>
            <a:ext cx="1811654" cy="234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80"/>
              </a:lnSpc>
            </a:pPr>
            <a:endParaRPr lang="Arial" altLang="Arial" sz="100"/>
          </a:p>
          <a:p>
            <a:pPr algn="r" rtl="0" eaLnBrk="0">
              <a:lnSpc>
                <a:spcPct val="98000"/>
              </a:lnSpc>
            </a:pPr>
            <a:r>
              <a:rPr sz="14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客户向中间层</a:t>
            </a:r>
            <a:r>
              <a:rPr sz="1400" kern="0" spc="-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服务器请</a:t>
            </a:r>
            <a:r>
              <a:rPr sz="14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</a:t>
            </a:r>
            <a:endParaRPr lang="SimSun" altLang="SimSun" sz="14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5807" y="1809715"/>
            <a:ext cx="7975671" cy="4743494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2374922" y="2128997"/>
            <a:ext cx="5370829" cy="2056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3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全局外模式</a:t>
            </a:r>
            <a:r>
              <a:rPr sz="16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全局外模式</a:t>
            </a:r>
            <a:r>
              <a:rPr sz="16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</a:t>
            </a: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局外模式</a:t>
            </a:r>
            <a:endParaRPr lang="SimSun" altLang="SimSun" sz="1600"/>
          </a:p>
          <a:p>
            <a:pPr algn="r" rtl="0" eaLnBrk="0">
              <a:lnSpc>
                <a:spcPct val="95000"/>
              </a:lnSpc>
              <a:spcBef>
                <a:spcPts val="597"/>
              </a:spcBef>
            </a:pPr>
            <a:r>
              <a:rPr sz="13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全局外模式/全局概念</a:t>
            </a: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模式映像</a:t>
            </a:r>
            <a:endParaRPr lang="SimSun" altLang="SimSun" sz="1300"/>
          </a:p>
          <a:p>
            <a:pPr marL="1968500" algn="l" rtl="0" eaLnBrk="0">
              <a:lnSpc>
                <a:spcPct val="95000"/>
              </a:lnSpc>
              <a:spcBef>
                <a:spcPts val="448"/>
              </a:spcBef>
            </a:pPr>
            <a:r>
              <a:rPr sz="16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全局概念模式</a:t>
            </a:r>
            <a:endParaRPr lang="SimSun" altLang="SimSun" sz="1600"/>
          </a:p>
          <a:p>
            <a:pPr marL="3189604" algn="l" rtl="0" eaLnBrk="0">
              <a:lnSpc>
                <a:spcPct val="94000"/>
              </a:lnSpc>
              <a:spcBef>
                <a:spcPts val="503"/>
              </a:spcBef>
            </a:pP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全局概念模式/分布模</a:t>
            </a:r>
            <a:r>
              <a:rPr sz="13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式映像</a:t>
            </a:r>
            <a:endParaRPr lang="SimSun" altLang="SimSun" sz="1300"/>
          </a:p>
          <a:p>
            <a:pPr marL="2171064" algn="l" rtl="0" eaLnBrk="0">
              <a:lnSpc>
                <a:spcPct val="95000"/>
              </a:lnSpc>
              <a:spcBef>
                <a:spcPts val="607"/>
              </a:spcBef>
            </a:pP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分段模式</a:t>
            </a:r>
            <a:endParaRPr lang="SimSun" altLang="SimSun" sz="1600"/>
          </a:p>
          <a:p>
            <a:pPr marL="3189604" algn="l" rtl="0" eaLnBrk="0">
              <a:lnSpc>
                <a:spcPct val="94000"/>
              </a:lnSpc>
              <a:spcBef>
                <a:spcPts val="503"/>
              </a:spcBef>
            </a:pPr>
            <a:r>
              <a:rPr sz="13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分片模式/分布模式映像</a:t>
            </a:r>
            <a:endParaRPr lang="SimSun" altLang="SimSun" sz="1300"/>
          </a:p>
          <a:p>
            <a:pPr marL="2171064" algn="l" rtl="0" eaLnBrk="0">
              <a:lnSpc>
                <a:spcPct val="80000"/>
              </a:lnSpc>
              <a:spcBef>
                <a:spcPts val="505"/>
              </a:spcBef>
            </a:pP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分布模式</a:t>
            </a:r>
            <a:endParaRPr lang="SimSun" altLang="SimSun" sz="1600"/>
          </a:p>
          <a:p>
            <a:pPr marL="3189604" algn="l" rtl="0" eaLnBrk="0">
              <a:lnSpc>
                <a:spcPct val="90000"/>
              </a:lnSpc>
              <a:spcBef>
                <a:spcPts val="6"/>
              </a:spcBef>
            </a:pPr>
            <a:r>
              <a:rPr sz="13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局部概念模式/分布模式</a:t>
            </a: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映像</a:t>
            </a:r>
            <a:endParaRPr lang="SimSun" altLang="SimSun" sz="1300"/>
          </a:p>
        </p:txBody>
      </p:sp>
      <p:sp>
        <p:nvSpPr>
          <p:cNvPr id="114" name="textbox 114"/>
          <p:cNvSpPr/>
          <p:nvPr/>
        </p:nvSpPr>
        <p:spPr>
          <a:xfrm>
            <a:off x="2832065" y="1031504"/>
            <a:ext cx="4962525" cy="5118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49"/>
              </a:lnSpc>
            </a:pPr>
            <a:endParaRPr lang="Arial" altLang="Arial" sz="100"/>
          </a:p>
          <a:p>
            <a:pPr marL="12700" algn="l" rtl="0" eaLnBrk="0">
              <a:lnSpc>
                <a:spcPct val="84000"/>
              </a:lnSpc>
            </a:pP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800" b="1" kern="0" spc="2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800"/>
          </a:p>
        </p:txBody>
      </p:sp>
      <p:sp>
        <p:nvSpPr>
          <p:cNvPr id="116" name="textbox 116"/>
          <p:cNvSpPr/>
          <p:nvPr/>
        </p:nvSpPr>
        <p:spPr>
          <a:xfrm>
            <a:off x="1939052" y="4954780"/>
            <a:ext cx="2231389" cy="8534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39"/>
              </a:lnSpc>
            </a:pPr>
            <a:endParaRPr lang="Arial" altLang="Arial" sz="100"/>
          </a:p>
          <a:p>
            <a:pPr marL="499109" algn="l" rtl="0" eaLnBrk="0">
              <a:lnSpc>
                <a:spcPct val="95000"/>
              </a:lnSpc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局部概念模式</a:t>
            </a:r>
            <a:endParaRPr lang="SimSun" altLang="SimSun" sz="1600"/>
          </a:p>
          <a:p>
            <a:pPr marL="12700" algn="l" rtl="0" eaLnBrk="0">
              <a:lnSpc>
                <a:spcPct val="95000"/>
              </a:lnSpc>
              <a:spcBef>
                <a:spcPts val="696"/>
              </a:spcBef>
            </a:pPr>
            <a:r>
              <a:rPr sz="13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局部概念模式/局部内</a:t>
            </a:r>
            <a:r>
              <a:rPr sz="13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模式映像</a:t>
            </a:r>
            <a:endParaRPr lang="SimSun" altLang="SimSun" sz="1300"/>
          </a:p>
          <a:p>
            <a:pPr algn="l" rtl="0" eaLnBrk="0">
              <a:lnSpc>
                <a:spcPct val="116000"/>
              </a:lnSpc>
            </a:pPr>
            <a:endParaRPr lang="Arial" altLang="Arial" sz="500"/>
          </a:p>
          <a:p>
            <a:pPr marL="600709" algn="l" rtl="0" eaLnBrk="0">
              <a:lnSpc>
                <a:spcPct val="95000"/>
              </a:lnSpc>
              <a:spcBef>
                <a:spcPts val="2"/>
              </a:spcBef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局部内模式</a:t>
            </a:r>
            <a:endParaRPr lang="SimSun" altLang="SimSun" sz="1600"/>
          </a:p>
        </p:txBody>
      </p:sp>
      <p:sp>
        <p:nvSpPr>
          <p:cNvPr id="118" name="textbox 118"/>
          <p:cNvSpPr/>
          <p:nvPr/>
        </p:nvSpPr>
        <p:spPr>
          <a:xfrm>
            <a:off x="5552204" y="4954780"/>
            <a:ext cx="2193289" cy="8413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39"/>
              </a:lnSpc>
            </a:pPr>
            <a:endParaRPr lang="Arial" altLang="Arial" sz="100"/>
          </a:p>
          <a:p>
            <a:pPr marL="492759" algn="l" rtl="0" eaLnBrk="0">
              <a:lnSpc>
                <a:spcPct val="95000"/>
              </a:lnSpc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局部概念模式</a:t>
            </a:r>
            <a:endParaRPr lang="SimSun" altLang="SimSun" sz="1600"/>
          </a:p>
          <a:p>
            <a:pPr marL="12700" algn="l" rtl="0" eaLnBrk="0">
              <a:lnSpc>
                <a:spcPct val="95000"/>
              </a:lnSpc>
              <a:spcBef>
                <a:spcPts val="696"/>
              </a:spcBef>
            </a:pPr>
            <a:r>
              <a:rPr sz="13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局部概念模式/局部内</a:t>
            </a: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模式映像</a:t>
            </a:r>
            <a:endParaRPr lang="SimSun" altLang="SimSun" sz="1300"/>
          </a:p>
          <a:p>
            <a:pPr algn="l" rtl="0" eaLnBrk="0">
              <a:lnSpc>
                <a:spcPct val="124000"/>
              </a:lnSpc>
            </a:pPr>
            <a:endParaRPr lang="Arial" altLang="Arial" sz="400"/>
          </a:p>
          <a:p>
            <a:pPr marL="575309" algn="l" rtl="0" eaLnBrk="0">
              <a:lnSpc>
                <a:spcPct val="95000"/>
              </a:lnSpc>
              <a:spcBef>
                <a:spcPts val="3"/>
              </a:spcBef>
            </a:pP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局部内模式</a:t>
            </a:r>
            <a:endParaRPr lang="SimSun" altLang="SimSun" sz="1600"/>
          </a:p>
        </p:txBody>
      </p:sp>
      <p:sp>
        <p:nvSpPr>
          <p:cNvPr id="120" name="textbox 120"/>
          <p:cNvSpPr/>
          <p:nvPr/>
        </p:nvSpPr>
        <p:spPr>
          <a:xfrm>
            <a:off x="1581151" y="4357844"/>
            <a:ext cx="2859404" cy="501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3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</a:t>
            </a:r>
            <a:r>
              <a:rPr sz="16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</a:t>
            </a:r>
            <a:endParaRPr lang="SimSun" altLang="SimSun" sz="1600"/>
          </a:p>
          <a:p>
            <a:pPr algn="l" rtl="0" eaLnBrk="0">
              <a:lnSpc>
                <a:spcPct val="124000"/>
              </a:lnSpc>
            </a:pPr>
            <a:endParaRPr lang="Arial" altLang="Arial" sz="300"/>
          </a:p>
          <a:p>
            <a:pPr marL="395604" algn="l" rtl="0" eaLnBrk="0">
              <a:lnSpc>
                <a:spcPct val="95000"/>
              </a:lnSpc>
            </a:pP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局部外模式/局部概念模式映像</a:t>
            </a:r>
            <a:endParaRPr lang="SimSun" altLang="SimSun" sz="1300"/>
          </a:p>
        </p:txBody>
      </p:sp>
      <p:sp>
        <p:nvSpPr>
          <p:cNvPr id="122" name="textbox 122"/>
          <p:cNvSpPr/>
          <p:nvPr/>
        </p:nvSpPr>
        <p:spPr>
          <a:xfrm>
            <a:off x="5194343" y="4357844"/>
            <a:ext cx="2840989" cy="501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16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</a:t>
            </a:r>
            <a:r>
              <a:rPr sz="16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16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</a:t>
            </a:r>
            <a:endParaRPr lang="SimSun" altLang="SimSun" sz="1600"/>
          </a:p>
          <a:p>
            <a:pPr marL="370204" algn="l" rtl="0" eaLnBrk="0">
              <a:lnSpc>
                <a:spcPct val="95000"/>
              </a:lnSpc>
              <a:spcBef>
                <a:spcPts val="347"/>
              </a:spcBef>
            </a:pPr>
            <a:r>
              <a:rPr sz="13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局部外模式/局部概念</a:t>
            </a:r>
            <a:r>
              <a:rPr sz="13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模式映像</a:t>
            </a:r>
            <a:endParaRPr lang="SimSun" altLang="SimSun" sz="1300"/>
          </a:p>
        </p:txBody>
      </p:sp>
      <p:sp>
        <p:nvSpPr>
          <p:cNvPr id="124" name="textbox 124"/>
          <p:cNvSpPr/>
          <p:nvPr/>
        </p:nvSpPr>
        <p:spPr>
          <a:xfrm>
            <a:off x="2520994" y="6154929"/>
            <a:ext cx="4648834" cy="2565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3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局部数据库</a:t>
            </a:r>
            <a:r>
              <a:rPr sz="16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</a:t>
            </a:r>
            <a:r>
              <a:rPr sz="16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6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局部数据库</a:t>
            </a:r>
            <a:endParaRPr lang="SimSun" altLang="SimSun" sz="1600"/>
          </a:p>
        </p:txBody>
      </p:sp>
      <p:sp>
        <p:nvSpPr>
          <p:cNvPr id="126" name="textbox 126"/>
          <p:cNvSpPr/>
          <p:nvPr/>
        </p:nvSpPr>
        <p:spPr>
          <a:xfrm>
            <a:off x="8700172" y="2208223"/>
            <a:ext cx="221615" cy="375285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67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3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全局数据模式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300" kern="0" spc="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局部数据</a:t>
            </a:r>
            <a:r>
              <a:rPr sz="13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</a:t>
            </a:r>
            <a:endParaRPr lang="SimSun" altLang="SimSun" sz="1300"/>
          </a:p>
        </p:txBody>
      </p:sp>
      <p:sp>
        <p:nvSpPr>
          <p:cNvPr id="128" name="textbox 128"/>
          <p:cNvSpPr/>
          <p:nvPr/>
        </p:nvSpPr>
        <p:spPr>
          <a:xfrm>
            <a:off x="4381538" y="5494801"/>
            <a:ext cx="280670" cy="1212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41"/>
              </a:lnSpc>
            </a:pPr>
            <a:endParaRPr lang="Arial" altLang="Arial" sz="100"/>
          </a:p>
          <a:p>
            <a:pPr algn="r" rtl="0" eaLnBrk="0">
              <a:lnSpc>
                <a:spcPct val="79000"/>
              </a:lnSpc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(Ctrl)</a:t>
            </a:r>
            <a:r>
              <a:rPr sz="800" kern="0" spc="-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endParaRPr lang="Times New Roman" altLang="Times New Roman" sz="800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972294" y="1025768"/>
            <a:ext cx="8387080" cy="55245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6"/>
              </a:lnSpc>
            </a:pPr>
            <a:endParaRPr lang="Arial" altLang="Arial" sz="100"/>
          </a:p>
          <a:p>
            <a:pPr marL="1852929" algn="l" rtl="0" eaLnBrk="0">
              <a:lnSpc>
                <a:spcPct val="83000"/>
              </a:lnSpc>
            </a:pP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9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marL="12700" algn="l" rtl="0" eaLnBrk="0">
              <a:lnSpc>
                <a:spcPct val="99000"/>
              </a:lnSpc>
              <a:spcBef>
                <a:spcPts val="1177"/>
              </a:spcBef>
            </a:pPr>
            <a:r>
              <a:rPr sz="3900" b="1" kern="0" spc="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1.</a:t>
            </a:r>
            <a:r>
              <a:rPr sz="3900" kern="0" spc="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全局外模式层</a:t>
            </a:r>
            <a:endParaRPr lang="STXingkai" altLang="STXingkai" sz="3900"/>
          </a:p>
          <a:p>
            <a:pPr algn="r" rtl="0" eaLnBrk="0">
              <a:lnSpc>
                <a:spcPct val="91000"/>
              </a:lnSpc>
              <a:spcBef>
                <a:spcPts val="1644"/>
              </a:spcBef>
            </a:pPr>
            <a:r>
              <a:rPr sz="3900" b="1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全局外模式属由乡个全局用户</a:t>
            </a:r>
            <a:r>
              <a:rPr sz="3900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视  图</a:t>
            </a:r>
            <a:endParaRPr lang="STXingkai" altLang="STXingkai" sz="3900"/>
          </a:p>
          <a:p>
            <a:pPr marL="12700" indent="44450" algn="l" rtl="0" eaLnBrk="0">
              <a:lnSpc>
                <a:spcPct val="115000"/>
              </a:lnSpc>
              <a:spcBef>
                <a:spcPts val="78"/>
              </a:spcBef>
            </a:pPr>
            <a:r>
              <a:rPr sz="39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组成。如果用关系模型</a:t>
            </a:r>
            <a:r>
              <a:rPr sz="3900" b="1" kern="0" spc="4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建立全局逻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析结构，则用户视图是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全局关系模</a:t>
            </a:r>
            <a:r>
              <a:rPr sz="39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式的子集。对于完全透明</a:t>
            </a:r>
            <a:r>
              <a:rPr sz="39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endParaRPr lang="SimSun" altLang="SimSun" sz="3900"/>
          </a:p>
          <a:p>
            <a:pPr marL="12700" algn="l" rtl="0" eaLnBrk="0">
              <a:lnSpc>
                <a:spcPct val="91000"/>
              </a:lnSpc>
              <a:spcBef>
                <a:spcPts val="669"/>
              </a:spcBef>
            </a:pPr>
            <a:r>
              <a:rPr sz="3900" b="1" kern="0" spc="4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全局用户在使用视图时不必关心全</a:t>
            </a:r>
            <a:endParaRPr lang="STXingkai" altLang="STXingkai" sz="3900"/>
          </a:p>
          <a:p>
            <a:pPr marL="12700" algn="l" rtl="0" eaLnBrk="0">
              <a:lnSpc>
                <a:spcPts val="5305"/>
              </a:lnSpc>
            </a:pPr>
            <a:r>
              <a:rPr sz="3900" b="1" kern="0" spc="2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局数据的分段和分市细节。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959659" y="1020033"/>
            <a:ext cx="8472169" cy="55600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70"/>
              </a:lnSpc>
            </a:pPr>
            <a:endParaRPr lang="Arial" altLang="Arial" sz="100"/>
          </a:p>
          <a:p>
            <a:pPr marL="1865629" algn="l" rtl="0" eaLnBrk="0">
              <a:lnSpc>
                <a:spcPct val="84000"/>
              </a:lnSpc>
            </a:pP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900" b="1" kern="0" spc="23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9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marL="12700" algn="l" rtl="0" eaLnBrk="0">
              <a:lnSpc>
                <a:spcPct val="84000"/>
              </a:lnSpc>
              <a:spcBef>
                <a:spcPts val="1178"/>
              </a:spcBef>
            </a:pPr>
            <a:r>
              <a:rPr sz="39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2.全局概念模式层</a:t>
            </a:r>
            <a:endParaRPr lang="STXingkai" altLang="STXingkai" sz="3900"/>
          </a:p>
          <a:p>
            <a:pPr marL="12700" algn="l" rtl="0" eaLnBrk="0">
              <a:lnSpc>
                <a:spcPct val="92000"/>
              </a:lnSpc>
              <a:spcBef>
                <a:spcPts val="2216"/>
              </a:spcBef>
            </a:pPr>
            <a:r>
              <a:rPr sz="3900" b="1" kern="0" spc="4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全局概念模式层是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r>
              <a:rPr sz="39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900" b="1" kern="0" spc="4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的整体抽</a:t>
            </a:r>
            <a:endParaRPr lang="STXingkai" altLang="STXingkai" sz="3900"/>
          </a:p>
          <a:p>
            <a:pPr marL="12700" indent="57150" algn="l" rtl="0" eaLnBrk="0">
              <a:lnSpc>
                <a:spcPct val="113000"/>
              </a:lnSpc>
              <a:spcBef>
                <a:spcPts val="192"/>
              </a:spcBef>
            </a:pPr>
            <a:r>
              <a:rPr sz="39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象。定义了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</a:t>
            </a:r>
            <a:r>
              <a:rPr sz="3900" b="1" kern="0" spc="8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9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中全部的数据特性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和逻析结构。对于提供</a:t>
            </a:r>
            <a:r>
              <a:rPr sz="3900" b="1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完整适明性</a:t>
            </a:r>
            <a:r>
              <a:rPr sz="3900" kern="0" spc="4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r>
              <a:rPr sz="3900" kern="0" spc="3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900" b="1" kern="0" spc="3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而言，全局概念模式层包</a:t>
            </a:r>
            <a:r>
              <a:rPr sz="3900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括三级模式：全局概念模式、分段</a:t>
            </a:r>
            <a:r>
              <a:rPr sz="3900" kern="0" spc="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模式、分市模式。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textbox 140"/>
          <p:cNvSpPr/>
          <p:nvPr/>
        </p:nvSpPr>
        <p:spPr>
          <a:xfrm>
            <a:off x="978694" y="1020033"/>
            <a:ext cx="8201659" cy="33216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70"/>
              </a:lnSpc>
            </a:pPr>
            <a:endParaRPr lang="Arial" altLang="Arial" sz="100"/>
          </a:p>
          <a:p>
            <a:pPr marL="1865629" algn="l" rtl="0" eaLnBrk="0">
              <a:lnSpc>
                <a:spcPct val="84000"/>
              </a:lnSpc>
            </a:pPr>
            <a:r>
              <a:rPr sz="3900" b="1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2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9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</a:t>
            </a:r>
            <a:r>
              <a:rPr sz="3900" b="1" kern="0" spc="2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构</a:t>
            </a:r>
            <a:endParaRPr lang="STXingkai" altLang="STXingkai" sz="39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marL="57150" algn="l" rtl="0" eaLnBrk="0">
              <a:lnSpc>
                <a:spcPct val="84000"/>
              </a:lnSpc>
              <a:spcBef>
                <a:spcPts val="1176"/>
              </a:spcBef>
            </a:pPr>
            <a:r>
              <a:rPr sz="3900" b="1" kern="0" spc="2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全局概念模式</a:t>
            </a:r>
            <a:r>
              <a:rPr sz="3900" b="1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Global</a:t>
            </a:r>
            <a:r>
              <a:rPr sz="3900" kern="0" spc="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Conceptual</a:t>
            </a:r>
            <a:endParaRPr lang="SimSun" altLang="SimSun" sz="3900"/>
          </a:p>
          <a:p>
            <a:pPr marL="44450" indent="-31750" algn="l" rtl="0" eaLnBrk="0">
              <a:lnSpc>
                <a:spcPct val="119000"/>
              </a:lnSpc>
              <a:spcBef>
                <a:spcPts val="32"/>
              </a:spcBef>
            </a:pP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Schema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):</a:t>
            </a:r>
            <a:r>
              <a:rPr sz="3900" kern="0" spc="6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900" b="1" kern="0" spc="3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它描述全局数据的整体</a:t>
            </a:r>
            <a:r>
              <a:rPr sz="39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逻析结构，是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7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900" b="1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的全局概念视</a:t>
            </a:r>
            <a:endParaRPr lang="STXingkai" altLang="STXingkai" sz="3900"/>
          </a:p>
          <a:p>
            <a:pPr algn="l" rtl="0" eaLnBrk="0">
              <a:lnSpc>
                <a:spcPct val="153000"/>
              </a:lnSpc>
            </a:pPr>
            <a:endParaRPr lang="Arial" altLang="Arial" sz="1000"/>
          </a:p>
          <a:p>
            <a:pPr marL="170179" algn="l" rtl="0" eaLnBrk="0">
              <a:lnSpc>
                <a:spcPct val="96000"/>
              </a:lnSpc>
              <a:spcBef>
                <a:spcPts val="213"/>
              </a:spcBef>
            </a:pPr>
            <a:r>
              <a:rPr sz="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lang="SimSun" altLang="SimSun" sz="700"/>
          </a:p>
          <a:p>
            <a:pPr marL="151129" algn="l" rtl="0" eaLnBrk="0">
              <a:lnSpc>
                <a:spcPct val="78000"/>
              </a:lnSpc>
              <a:spcBef>
                <a:spcPts val="279"/>
              </a:spcBef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lang="SimSun" altLang="SimSun" sz="1400"/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68360" y="3975110"/>
            <a:ext cx="336628" cy="4446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978694" y="1020033"/>
            <a:ext cx="8385809" cy="4769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70"/>
              </a:lnSpc>
            </a:pPr>
            <a:endParaRPr lang="Arial" altLang="Arial" sz="100"/>
          </a:p>
          <a:p>
            <a:pPr marL="1852929" algn="l" rtl="0" eaLnBrk="0">
              <a:lnSpc>
                <a:spcPct val="84000"/>
              </a:lnSpc>
            </a:pP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900"/>
          </a:p>
          <a:p>
            <a:pPr marL="13334" algn="l" rtl="0" eaLnBrk="0">
              <a:lnSpc>
                <a:spcPct val="90000"/>
              </a:lnSpc>
              <a:spcBef>
                <a:spcPts val="1160"/>
              </a:spcBef>
            </a:pPr>
            <a:r>
              <a:rPr sz="4800" b="1" kern="0" spc="-1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分段模式</a:t>
            </a:r>
            <a:r>
              <a:rPr sz="4800" b="1" kern="0" spc="-1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(Fragmentation Sch</a:t>
            </a:r>
            <a:r>
              <a:rPr sz="4800" b="1" kern="0" spc="-2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ema)</a:t>
            </a:r>
            <a:endParaRPr lang="Times New Roman" altLang="Times New Roman" sz="4800"/>
          </a:p>
          <a:p>
            <a:pPr marL="12700" indent="50165" algn="l" rtl="0" eaLnBrk="0">
              <a:lnSpc>
                <a:spcPct val="115000"/>
              </a:lnSpc>
              <a:spcBef>
                <a:spcPts val="175"/>
              </a:spcBef>
            </a:pPr>
            <a:r>
              <a:rPr sz="3900" b="1" kern="0" spc="6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:它是全局数据整体逻析结构分割</a:t>
            </a:r>
            <a:r>
              <a:rPr sz="3900" kern="0" spc="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后的局部逻析结构。是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DDBS</a:t>
            </a:r>
            <a:r>
              <a:rPr sz="39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</a:t>
            </a:r>
            <a:r>
              <a:rPr sz="3900" kern="0" spc="7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</a:t>
            </a:r>
            <a:r>
              <a:rPr sz="3900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局数据的逻析划分视图。分段模式</a:t>
            </a:r>
            <a:r>
              <a:rPr sz="3900" kern="0" spc="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4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描述了分段的定义，以及全局模式</a:t>
            </a:r>
            <a:r>
              <a:rPr sz="3900" kern="0" spc="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900" b="1" kern="0" spc="3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到分段的映像。</a:t>
            </a:r>
            <a:endParaRPr lang="STXingkai" altLang="STXingkai" sz="39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textbox 148"/>
          <p:cNvSpPr/>
          <p:nvPr/>
        </p:nvSpPr>
        <p:spPr>
          <a:xfrm>
            <a:off x="971520" y="1025768"/>
            <a:ext cx="8692515" cy="51238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6"/>
              </a:lnSpc>
            </a:pPr>
            <a:endParaRPr lang="Arial" altLang="Arial" sz="100"/>
          </a:p>
          <a:p>
            <a:pPr marL="1860550" algn="l" rtl="0" eaLnBrk="0">
              <a:lnSpc>
                <a:spcPct val="83000"/>
              </a:lnSpc>
            </a:pP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900" b="1" kern="0" spc="2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900"/>
          </a:p>
          <a:p>
            <a:pPr marL="18415" algn="l" rtl="0" eaLnBrk="0">
              <a:lnSpc>
                <a:spcPct val="88000"/>
              </a:lnSpc>
              <a:spcBef>
                <a:spcPts val="1958"/>
              </a:spcBef>
            </a:pP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分市模式</a:t>
            </a: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Allocation</a:t>
            </a: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Schema</a:t>
            </a: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):</a:t>
            </a:r>
            <a:r>
              <a:rPr sz="3300" b="1" kern="0" spc="2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3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它定义了各</a:t>
            </a:r>
            <a:endParaRPr lang="SimSun" altLang="SimSun" sz="3300"/>
          </a:p>
          <a:p>
            <a:pPr marL="18415" algn="l" rtl="0" eaLnBrk="0">
              <a:lnSpc>
                <a:spcPct val="111000"/>
              </a:lnSpc>
              <a:spcBef>
                <a:spcPts val="67"/>
              </a:spcBef>
            </a:pPr>
            <a:r>
              <a:rPr sz="3300" b="1" kern="0" spc="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个片段到节点间的映像，即分市模式定义片</a:t>
            </a:r>
            <a:r>
              <a:rPr sz="3300" kern="0" spc="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段存放的结点，并不是</a:t>
            </a:r>
            <a:r>
              <a:rPr sz="3300" b="1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全局数据在局部节点</a:t>
            </a:r>
            <a:r>
              <a:rPr sz="33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上的物理存储。在分市模式中规定的映像类</a:t>
            </a:r>
            <a:r>
              <a:rPr sz="3300" kern="0" spc="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型确定了</a:t>
            </a:r>
            <a:r>
              <a:rPr sz="33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300" b="1" kern="0" spc="4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数据的冗余情况，若映像为</a:t>
            </a:r>
            <a:r>
              <a:rPr sz="3300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300" b="1" kern="0" spc="4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1:1则数据是非冗余型，若映像苟1:</a:t>
            </a:r>
            <a:r>
              <a:rPr sz="3300" kern="0" spc="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3300" b="1" kern="0" spc="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n,</a:t>
            </a:r>
            <a:r>
              <a:rPr sz="3300" kern="0" spc="11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3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则</a:t>
            </a:r>
            <a:endParaRPr lang="STXingkai" altLang="STXingkai" sz="3300"/>
          </a:p>
          <a:p>
            <a:pPr marL="12700" algn="l" rtl="0" eaLnBrk="0">
              <a:lnSpc>
                <a:spcPct val="95000"/>
              </a:lnSpc>
              <a:spcBef>
                <a:spcPts val="601"/>
              </a:spcBef>
            </a:pPr>
            <a:r>
              <a:rPr sz="3300" kern="0" spc="2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允许数据冗余(乡副本),即 一</a:t>
            </a:r>
            <a:r>
              <a:rPr sz="3300" kern="0" spc="2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个片段可分配</a:t>
            </a:r>
            <a:endParaRPr lang="STXingkai" altLang="STXingkai" sz="3300"/>
          </a:p>
          <a:p>
            <a:pPr marL="18415" algn="l" rtl="0" eaLnBrk="0">
              <a:lnSpc>
                <a:spcPct val="96000"/>
              </a:lnSpc>
              <a:spcBef>
                <a:spcPts val="614"/>
              </a:spcBef>
            </a:pPr>
            <a:r>
              <a:rPr sz="3300" b="1" kern="0" spc="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到乡个节点上存放。</a:t>
            </a:r>
            <a:endParaRPr lang="STXingkai" altLang="STXingkai" sz="3300"/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41430" y="2806724"/>
            <a:ext cx="8280327" cy="3594093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1009182" y="1031504"/>
            <a:ext cx="8517890" cy="12750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49"/>
              </a:lnSpc>
            </a:pPr>
            <a:endParaRPr lang="Arial" altLang="Arial" sz="100"/>
          </a:p>
          <a:p>
            <a:pPr marL="1835150" algn="l" rtl="0" eaLnBrk="0">
              <a:lnSpc>
                <a:spcPct val="84000"/>
              </a:lnSpc>
            </a:pP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800" b="1" kern="0" spc="3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8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ct val="98000"/>
              </a:lnSpc>
              <a:spcBef>
                <a:spcPts val="7"/>
              </a:spcBef>
            </a:pPr>
            <a:r>
              <a:rPr sz="32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全局关系</a:t>
            </a:r>
            <a:r>
              <a:rPr sz="3200" b="1" kern="0" spc="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r>
              <a:rPr sz="3200" kern="0" spc="-2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200" b="1" kern="0" spc="32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的各个分段</a:t>
            </a:r>
            <a:r>
              <a:rPr sz="3200" b="1" kern="0" spc="3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及分段到结点的影像</a:t>
            </a:r>
            <a:endParaRPr lang="STXingkai" altLang="STXingkai" sz="3200"/>
          </a:p>
        </p:txBody>
      </p:sp>
      <p:sp>
        <p:nvSpPr>
          <p:cNvPr id="154" name="textbox 154"/>
          <p:cNvSpPr/>
          <p:nvPr/>
        </p:nvSpPr>
        <p:spPr>
          <a:xfrm>
            <a:off x="4616473" y="2893084"/>
            <a:ext cx="1096010" cy="1917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197"/>
              </a:lnSpc>
            </a:pPr>
            <a:endParaRPr lang="Arial" altLang="Arial" sz="100"/>
          </a:p>
          <a:p>
            <a:pPr marL="12700" indent="5714" algn="l" rtl="0" eaLnBrk="0">
              <a:lnSpc>
                <a:spcPct val="85000"/>
              </a:lnSpc>
            </a:pPr>
            <a:r>
              <a:rPr sz="20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分段模式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片段</a:t>
            </a:r>
            <a:endParaRPr lang="SimSun" altLang="SimSun" sz="2000"/>
          </a:p>
          <a:p>
            <a:pPr marL="551815" algn="l" rtl="0" eaLnBrk="0">
              <a:lnSpc>
                <a:spcPct val="81000"/>
              </a:lnSpc>
              <a:spcBef>
                <a:spcPts val="1366"/>
              </a:spcBef>
            </a:pPr>
            <a:r>
              <a:rPr sz="2000" b="1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R1</a:t>
            </a:r>
            <a:endParaRPr lang="Arial" altLang="Arial" sz="2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500"/>
          </a:p>
          <a:p>
            <a:pPr marL="551815" algn="l" rtl="0" eaLnBrk="0">
              <a:lnSpc>
                <a:spcPct val="81000"/>
              </a:lnSpc>
            </a:pP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R2</a:t>
            </a:r>
            <a:endParaRPr lang="Arial" altLang="Arial" sz="2000"/>
          </a:p>
        </p:txBody>
      </p:sp>
      <p:sp>
        <p:nvSpPr>
          <p:cNvPr id="156" name="textbox 156"/>
          <p:cNvSpPr/>
          <p:nvPr/>
        </p:nvSpPr>
        <p:spPr>
          <a:xfrm>
            <a:off x="7759689" y="5354543"/>
            <a:ext cx="1160780" cy="13093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06"/>
              </a:lnSpc>
            </a:pPr>
            <a:endParaRPr lang="Arial" altLang="Arial" sz="100"/>
          </a:p>
          <a:p>
            <a:pPr marL="419100" algn="l" rtl="0" eaLnBrk="0">
              <a:lnSpc>
                <a:spcPct val="77000"/>
              </a:lnSpc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R?</a:t>
            </a:r>
            <a:endParaRPr lang="Times New Roman" altLang="Times New Roman" sz="1700"/>
          </a:p>
          <a:p>
            <a:pPr marL="419100" algn="l" rtl="0" eaLnBrk="0">
              <a:lnSpc>
                <a:spcPct val="77000"/>
              </a:lnSpc>
              <a:spcBef>
                <a:spcPts val="1402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R2</a:t>
            </a:r>
            <a:endParaRPr lang="Times New Roman" altLang="Times New Roman" sz="1700"/>
          </a:p>
          <a:p>
            <a:pPr marL="419100" algn="l" rtl="0" eaLnBrk="0">
              <a:lnSpc>
                <a:spcPct val="76000"/>
              </a:lnSpc>
              <a:spcBef>
                <a:spcPts val="867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R;</a:t>
            </a:r>
            <a:endParaRPr lang="Times New Roman" altLang="Times New Roman" sz="1700"/>
          </a:p>
          <a:p>
            <a:pPr algn="l" rtl="0" eaLnBrk="0">
              <a:lnSpc>
                <a:spcPct val="103000"/>
              </a:lnSpc>
            </a:pPr>
            <a:endParaRPr lang="Arial" altLang="Arial" sz="7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2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R²(节点2)</a:t>
            </a:r>
            <a:endParaRPr lang="SimSun" altLang="SimSun" sz="2000"/>
          </a:p>
        </p:txBody>
      </p:sp>
      <p:sp>
        <p:nvSpPr>
          <p:cNvPr id="158" name="textbox 158"/>
          <p:cNvSpPr/>
          <p:nvPr/>
        </p:nvSpPr>
        <p:spPr>
          <a:xfrm>
            <a:off x="7785141" y="3561771"/>
            <a:ext cx="1135380" cy="10915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650"/>
              </a:lnSpc>
            </a:pPr>
            <a:endParaRPr lang="Arial" altLang="Arial" sz="100"/>
          </a:p>
          <a:p>
            <a:pPr marL="494665" algn="l" rtl="0" eaLnBrk="0">
              <a:lnSpc>
                <a:spcPct val="77000"/>
              </a:lnSpc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R]</a:t>
            </a:r>
            <a:endParaRPr lang="Times New Roman" altLang="Times New Roman" sz="1700"/>
          </a:p>
          <a:p>
            <a:pPr marL="481965" algn="l" rtl="0" eaLnBrk="0">
              <a:lnSpc>
                <a:spcPct val="77000"/>
              </a:lnSpc>
              <a:spcBef>
                <a:spcPts val="1644"/>
              </a:spcBef>
            </a:pP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R!</a:t>
            </a:r>
            <a:endParaRPr lang="Times New Roman" altLang="Times New Roman" sz="1700"/>
          </a:p>
          <a:p>
            <a:pPr algn="l" rtl="0" eaLnBrk="0">
              <a:lnSpc>
                <a:spcPct val="104000"/>
              </a:lnSpc>
            </a:pPr>
            <a:endParaRPr lang="Arial" altLang="Arial" sz="900"/>
          </a:p>
          <a:p>
            <a:pPr marL="12700" algn="l" rtl="0" eaLnBrk="0">
              <a:lnSpc>
                <a:spcPts val="2478"/>
              </a:lnSpc>
              <a:spcBef>
                <a:spcPts val="4"/>
              </a:spcBef>
            </a:pP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R¹</a:t>
            </a: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(节点1)</a:t>
            </a:r>
            <a:endParaRPr lang="LiSu" altLang="LiSu" sz="2000"/>
          </a:p>
        </p:txBody>
      </p:sp>
      <p:sp>
        <p:nvSpPr>
          <p:cNvPr id="160" name="textbox 160"/>
          <p:cNvSpPr/>
          <p:nvPr/>
        </p:nvSpPr>
        <p:spPr>
          <a:xfrm>
            <a:off x="1263664" y="2823204"/>
            <a:ext cx="1629410" cy="5454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693"/>
              </a:lnSpc>
            </a:pPr>
            <a:endParaRPr lang="Arial" altLang="Arial" sz="100"/>
          </a:p>
          <a:p>
            <a:pPr marL="18415" indent="-5714" algn="l" rtl="0" eaLnBrk="0">
              <a:lnSpc>
                <a:spcPct val="85000"/>
              </a:lnSpc>
            </a:pPr>
            <a:r>
              <a:rPr sz="20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全局概念模式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全局关系R</a:t>
            </a:r>
            <a:endParaRPr lang="SimSun" altLang="SimSun" sz="2000"/>
          </a:p>
        </p:txBody>
      </p:sp>
      <p:sp>
        <p:nvSpPr>
          <p:cNvPr id="162" name="textbox 162"/>
          <p:cNvSpPr/>
          <p:nvPr/>
        </p:nvSpPr>
        <p:spPr>
          <a:xfrm>
            <a:off x="1020817" y="2419340"/>
            <a:ext cx="1212850" cy="3930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2891"/>
              </a:lnSpc>
            </a:pPr>
            <a:r>
              <a:rPr sz="1900" b="1" kern="0" spc="-1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关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</a:t>
            </a:r>
            <a:r>
              <a:rPr sz="1900" b="1" kern="0" spc="-1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系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</a:t>
            </a:r>
            <a:r>
              <a:rPr sz="1900" b="1" kern="0" spc="-17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：</a:t>
            </a:r>
            <a:endParaRPr lang="STXingkai" altLang="STXingkai" sz="1900"/>
          </a:p>
        </p:txBody>
      </p:sp>
      <p:sp>
        <p:nvSpPr>
          <p:cNvPr id="164" name="textbox 164"/>
          <p:cNvSpPr/>
          <p:nvPr/>
        </p:nvSpPr>
        <p:spPr>
          <a:xfrm>
            <a:off x="1873294" y="4217507"/>
            <a:ext cx="331470" cy="958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06"/>
              </a:lnSpc>
            </a:pPr>
            <a:endParaRPr lang="Arial" altLang="Arial" sz="100"/>
          </a:p>
          <a:p>
            <a:pPr marL="12700" algn="l" rtl="0" eaLnBrk="0">
              <a:lnSpc>
                <a:spcPct val="81000"/>
              </a:lnSpc>
            </a:pPr>
            <a:r>
              <a:rPr sz="1700" b="1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R1</a:t>
            </a:r>
            <a:endParaRPr lang="Arial" altLang="Arial" sz="1700"/>
          </a:p>
          <a:p>
            <a:pPr marL="12700" algn="l" rtl="0" eaLnBrk="0">
              <a:lnSpc>
                <a:spcPct val="81000"/>
              </a:lnSpc>
              <a:spcBef>
                <a:spcPts val="878"/>
              </a:spcBef>
            </a:pPr>
            <a:r>
              <a:rPr sz="2000" b="1" kern="0" spc="-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R2</a:t>
            </a:r>
            <a:endParaRPr lang="Arial" altLang="Arial" sz="2000"/>
          </a:p>
          <a:p>
            <a:pPr algn="l" rtl="0" eaLnBrk="0">
              <a:lnSpc>
                <a:spcPct val="110000"/>
              </a:lnSpc>
            </a:pPr>
            <a:endParaRPr lang="Arial" altLang="Arial" sz="700"/>
          </a:p>
          <a:p>
            <a:pPr marL="12700" algn="l" rtl="0" eaLnBrk="0">
              <a:lnSpc>
                <a:spcPct val="81000"/>
              </a:lnSpc>
              <a:spcBef>
                <a:spcPts val="7"/>
              </a:spcBef>
            </a:pP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R3</a:t>
            </a:r>
            <a:endParaRPr lang="Arial" altLang="Arial" sz="2000"/>
          </a:p>
        </p:txBody>
      </p:sp>
      <p:sp>
        <p:nvSpPr>
          <p:cNvPr id="166" name="textbox 166"/>
          <p:cNvSpPr/>
          <p:nvPr/>
        </p:nvSpPr>
        <p:spPr>
          <a:xfrm>
            <a:off x="6502361" y="6334786"/>
            <a:ext cx="714375" cy="3143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21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0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映像3</a:t>
            </a:r>
            <a:endParaRPr lang="SimSun" altLang="SimSun" sz="2000"/>
          </a:p>
        </p:txBody>
      </p:sp>
      <p:sp>
        <p:nvSpPr>
          <p:cNvPr id="168" name="textbox 168"/>
          <p:cNvSpPr/>
          <p:nvPr/>
        </p:nvSpPr>
        <p:spPr>
          <a:xfrm>
            <a:off x="3206762" y="6334786"/>
            <a:ext cx="708025" cy="3143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21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000" kern="0" spc="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映像2</a:t>
            </a:r>
            <a:endParaRPr lang="SimSun" altLang="SimSun" sz="2000"/>
          </a:p>
        </p:txBody>
      </p:sp>
      <p:sp>
        <p:nvSpPr>
          <p:cNvPr id="170" name="textbox 170"/>
          <p:cNvSpPr/>
          <p:nvPr/>
        </p:nvSpPr>
        <p:spPr>
          <a:xfrm>
            <a:off x="5156168" y="5621772"/>
            <a:ext cx="330200" cy="271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965"/>
              </a:lnSpc>
            </a:pPr>
            <a:endParaRPr lang="Arial" altLang="Arial" sz="100"/>
          </a:p>
          <a:p>
            <a:pPr marL="12700" algn="l" rtl="0" eaLnBrk="0">
              <a:lnSpc>
                <a:spcPct val="81000"/>
              </a:lnSpc>
            </a:pP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R3</a:t>
            </a:r>
            <a:endParaRPr lang="Arial" altLang="Arial" sz="2000"/>
          </a:p>
        </p:txBody>
      </p:sp>
      <p:pic>
        <p:nvPicPr>
          <p:cNvPr id="172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839165" y="3289310"/>
            <a:ext cx="114312" cy="6345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textbox 174"/>
          <p:cNvSpPr/>
          <p:nvPr/>
        </p:nvSpPr>
        <p:spPr>
          <a:xfrm>
            <a:off x="972203" y="1031504"/>
            <a:ext cx="8386444" cy="42106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23"/>
              </a:lnSpc>
            </a:pPr>
            <a:endParaRPr lang="Arial" altLang="Arial" sz="100"/>
          </a:p>
          <a:p>
            <a:pPr marL="1871979" algn="l" rtl="0" eaLnBrk="0">
              <a:lnSpc>
                <a:spcPct val="75000"/>
              </a:lnSpc>
            </a:pP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38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DDBS</a:t>
            </a:r>
            <a:r>
              <a:rPr sz="3800" b="1" kern="0" spc="3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800" b="1" kern="0" spc="3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的模式结构</a:t>
            </a:r>
            <a:endParaRPr lang="STXingkai" altLang="STXingkai" sz="3800"/>
          </a:p>
          <a:p>
            <a:pPr marL="12700" algn="l" rtl="0" eaLnBrk="0">
              <a:lnSpc>
                <a:spcPts val="7052"/>
              </a:lnSpc>
            </a:pPr>
            <a:r>
              <a:rPr sz="4000" b="1" kern="0" spc="2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3.局部外模式属</a:t>
            </a:r>
            <a:endParaRPr lang="STXingkai" altLang="STXingkai" sz="4000"/>
          </a:p>
          <a:p>
            <a:pPr algn="r" rtl="0" eaLnBrk="0">
              <a:lnSpc>
                <a:spcPct val="92000"/>
              </a:lnSpc>
              <a:spcBef>
                <a:spcPts val="1988"/>
              </a:spcBef>
            </a:pPr>
            <a:r>
              <a:rPr sz="3800" b="1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局部外模式层由乡个局部用户</a:t>
            </a:r>
            <a:r>
              <a:rPr sz="3800" kern="0" spc="40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视</a:t>
            </a:r>
            <a:r>
              <a:rPr sz="3800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图</a:t>
            </a:r>
            <a:endParaRPr lang="STXingkai" altLang="STXingkai" sz="3800"/>
          </a:p>
          <a:p>
            <a:pPr marL="12700" indent="50165" algn="l" rtl="0" eaLnBrk="0">
              <a:lnSpc>
                <a:spcPct val="119000"/>
              </a:lnSpc>
              <a:spcBef>
                <a:spcPts val="19"/>
              </a:spcBef>
            </a:pPr>
            <a:r>
              <a:rPr sz="3800" b="1" kern="0" spc="54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组成。如果数据库来用关系模型建</a:t>
            </a:r>
            <a:r>
              <a:rPr sz="3800" kern="0" spc="-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55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立，则局部用户视图是局部关系模</a:t>
            </a:r>
            <a:r>
              <a:rPr sz="3800" kern="0" spc="6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3800" b="1" kern="0" spc="39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式的子集。</a:t>
            </a:r>
            <a:endParaRPr lang="STXingkai" altLang="STXingkai" sz="3800"/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https://d.book118.com/748036027136006046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164</Paragraphs>
  <Slides>29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7">
      <vt:lpstr>Arial</vt:lpstr>
      <vt:lpstr>Calibri</vt:lpstr>
      <vt:lpstr>SimSun</vt:lpstr>
      <vt:lpstr>STXingkai</vt:lpstr>
      <vt:lpstr>Times New Roman</vt:lpstr>
      <vt:lpstr>SimHei</vt:lpstr>
      <vt:lpstr>LiSu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2024-09-27T22:55:51.348</cp:lastPrinted>
  <dcterms:created xsi:type="dcterms:W3CDTF">2024-09-27T14:55:51Z</dcterms:created>
  <dcterms:modified xsi:type="dcterms:W3CDTF">2024-09-27T14:55:52Z</dcterms:modified>
</cp:coreProperties>
</file>