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4F103-0D1B-43E6-B1DF-348D190D1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C35A7-6041-4CA8-A7DD-8838A99C7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07A67-CC83-4A63-A395-50A4DE603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B5915-9F46-43BC-BAEC-A3186908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A6C39-5A63-40F3-BA36-89E0318B1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7673D-88F9-45D8-999B-A33C94FA2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7ABB6-D7E3-4E0E-A3D9-92F6ADD2A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4FFEE-A926-4D1A-9192-84CC32009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9C38C-ED50-462D-B024-DAE8F8325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A2572-6B0C-4B5C-9563-0E524EC7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D38B7-FC58-4FEE-8812-8BD449E63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.xml" /><Relationship Id="rId11" Type="http://schemas.openxmlformats.org/officeDocument/2006/relationships/theme" Target="../theme/theme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1.png" /><Relationship Id="rId7" Type="http://schemas.openxmlformats.org/officeDocument/2006/relationships/tags" Target="../tags/tag5.xml" /><Relationship Id="rId8" Type="http://schemas.openxmlformats.org/officeDocument/2006/relationships/image" Target="../media/image2.png" /><Relationship Id="rId9" Type="http://schemas.openxmlformats.org/officeDocument/2006/relationships/tags" Target="../tags/tag6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6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>
            <a:off x="0" y="52347"/>
            <a:ext cx="541867" cy="680400"/>
          </a:xfrm>
          <a:prstGeom prst="rect">
            <a:avLst/>
          </a:prstGeom>
          <a:solidFill>
            <a:srgbClr val="34AA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FFFFFF"/>
              </a:solidFill>
            </a:endParaRPr>
          </a:p>
        </p:txBody>
      </p:sp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608438" y="52347"/>
            <a:ext cx="158045" cy="680400"/>
          </a:xfrm>
          <a:prstGeom prst="rect">
            <a:avLst/>
          </a:prstGeom>
          <a:solidFill>
            <a:srgbClr val="F5C13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FFFFFF"/>
              </a:solidFill>
            </a:endParaRPr>
          </a:p>
        </p:txBody>
      </p:sp>
      <p:sp>
        <p:nvSpPr>
          <p:cNvPr id="11" name="矩形 10"/>
          <p:cNvSpPr/>
          <p:nvPr userDrawn="1">
            <p:custDataLst>
              <p:tags r:id="rId4"/>
            </p:custDataLst>
          </p:nvPr>
        </p:nvSpPr>
        <p:spPr>
          <a:xfrm>
            <a:off x="12033956" y="52347"/>
            <a:ext cx="158044" cy="680400"/>
          </a:xfrm>
          <a:prstGeom prst="rect">
            <a:avLst/>
          </a:prstGeom>
          <a:solidFill>
            <a:srgbClr val="34AAD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rgbClr val="FFFFFF"/>
              </a:solidFill>
            </a:endParaRPr>
          </a:p>
        </p:txBody>
      </p:sp>
      <p:sp>
        <p:nvSpPr>
          <p:cNvPr id="12" name="矩形 11"/>
          <p:cNvSpPr/>
          <p:nvPr userDrawn="1">
            <p:custDataLst>
              <p:tags r:id="rId5"/>
            </p:custDataLst>
          </p:nvPr>
        </p:nvSpPr>
        <p:spPr>
          <a:xfrm>
            <a:off x="838899" y="52347"/>
            <a:ext cx="11106279" cy="6804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pic>
        <p:nvPicPr>
          <p:cNvPr id="13" name="图片 12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>
            <a:alphaModFix amt="1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976995" y="1553210"/>
            <a:ext cx="4093029" cy="2451662"/>
          </a:xfrm>
          <a:prstGeom prst="rect">
            <a:avLst/>
          </a:prstGeom>
          <a:noFill/>
        </p:spPr>
      </p:pic>
      <p:pic>
        <p:nvPicPr>
          <p:cNvPr id="20" name="图片 19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>
            <a:alphaModFix amt="20000"/>
          </a:blip>
          <a:stretch>
            <a:fillRect/>
          </a:stretch>
        </p:blipFill>
        <p:spPr>
          <a:xfrm>
            <a:off x="154940" y="4778375"/>
            <a:ext cx="1514475" cy="1010920"/>
          </a:xfrm>
          <a:prstGeom prst="rect">
            <a:avLst/>
          </a:prstGeom>
          <a:ln>
            <a:noFill/>
          </a:ln>
          <a:effectLst>
            <a:reflection stA="15000" endPos="65000" dist="50800" dir="5400000" sy="-100000" algn="bl" rotWithShape="0"/>
          </a:effectLst>
        </p:spPr>
      </p:pic>
    </p:spTree>
    <p:custDataLst>
      <p:tags r:id="rId1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0051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21"/>
          <p:cNvSpPr txBox="1">
            <a:spLocks noChangeArrowheads="1"/>
          </p:cNvSpPr>
          <p:nvPr/>
        </p:nvSpPr>
        <p:spPr bwMode="auto">
          <a:xfrm>
            <a:off x="2692400" y="2125663"/>
            <a:ext cx="70358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itchFamily="18" charset="0"/>
              </a:rPr>
              <a:t>认识面积</a:t>
            </a:r>
          </a:p>
        </p:txBody>
      </p:sp>
      <p:grpSp>
        <p:nvGrpSpPr>
          <p:cNvPr id="7171" name="组合 23"/>
          <p:cNvGrpSpPr/>
          <p:nvPr/>
        </p:nvGrpSpPr>
        <p:grpSpPr>
          <a:xfrm>
            <a:off x="4991100" y="3233738"/>
            <a:ext cx="2574925" cy="420687"/>
            <a:chOff x="242380" y="196184"/>
            <a:chExt cx="2575081" cy="421341"/>
          </a:xfrm>
        </p:grpSpPr>
        <p:sp>
          <p:nvSpPr>
            <p:cNvPr id="25" name="矩形 24">
              <a:extLst>
                <a:ext uri="{FF2B5EF4-FFF2-40B4-BE49-F238E27FC236}">
                  <a16:creationId xmlns:a16="http://schemas.microsoft.com/office/drawing/2014/main" id="{60C5BD4F-683A-466C-AEA5-351F3D388CC8}"/>
                </a:ext>
              </a:extLst>
            </p:cNvPr>
            <p:cNvSpPr/>
            <p:nvPr/>
          </p:nvSpPr>
          <p:spPr>
            <a:xfrm>
              <a:off x="242380" y="196184"/>
              <a:ext cx="421341" cy="421341"/>
            </a:xfrm>
            <a:prstGeom prst="rect">
              <a:avLst/>
            </a:prstGeom>
            <a:solidFill>
              <a:srgbClr val="349FC6"/>
            </a:solidFill>
            <a:ln>
              <a:noFill/>
            </a:ln>
            <a:scene3d>
              <a:camera prst="isometricLeftDown">
                <a:rot lat="1200000" lon="1200000" rev="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6" name="矩形 25">
              <a:extLst>
                <a:ext uri="{FF2B5EF4-FFF2-40B4-BE49-F238E27FC236}">
                  <a16:creationId xmlns:a16="http://schemas.microsoft.com/office/drawing/2014/main" id="{6D02D213-8C79-495A-AECD-5664FFEFD52C}"/>
                </a:ext>
              </a:extLst>
            </p:cNvPr>
            <p:cNvSpPr/>
            <p:nvPr/>
          </p:nvSpPr>
          <p:spPr>
            <a:xfrm>
              <a:off x="667290" y="196184"/>
              <a:ext cx="421341" cy="421341"/>
            </a:xfrm>
            <a:prstGeom prst="rect">
              <a:avLst/>
            </a:prstGeom>
            <a:solidFill>
              <a:srgbClr val="E83B18"/>
            </a:solidFill>
            <a:ln>
              <a:noFill/>
            </a:ln>
            <a:scene3d>
              <a:camera prst="isometricOffAxis1Right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7" name="矩形 26">
              <a:extLst>
                <a:ext uri="{FF2B5EF4-FFF2-40B4-BE49-F238E27FC236}">
                  <a16:creationId xmlns:a16="http://schemas.microsoft.com/office/drawing/2014/main" id="{FCF82354-D1B1-4E93-9704-8E17F1A1F660}"/>
                </a:ext>
              </a:extLst>
            </p:cNvPr>
            <p:cNvSpPr/>
            <p:nvPr/>
          </p:nvSpPr>
          <p:spPr>
            <a:xfrm>
              <a:off x="1092200" y="196184"/>
              <a:ext cx="421341" cy="421341"/>
            </a:xfrm>
            <a:prstGeom prst="rect">
              <a:avLst/>
            </a:prstGeom>
            <a:solidFill>
              <a:srgbClr val="3EB35C"/>
            </a:solidFill>
            <a:ln>
              <a:noFill/>
            </a:ln>
            <a:scene3d>
              <a:camera prst="isometricLeftDown">
                <a:rot lat="1200000" lon="1200000" rev="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8" name="矩形 27">
              <a:extLst>
                <a:ext uri="{FF2B5EF4-FFF2-40B4-BE49-F238E27FC236}">
                  <a16:creationId xmlns:a16="http://schemas.microsoft.com/office/drawing/2014/main" id="{A5D4C0B8-1F51-4517-94D2-B9B24007318C}"/>
                </a:ext>
              </a:extLst>
            </p:cNvPr>
            <p:cNvSpPr/>
            <p:nvPr/>
          </p:nvSpPr>
          <p:spPr>
            <a:xfrm>
              <a:off x="1517110" y="196184"/>
              <a:ext cx="421341" cy="421341"/>
            </a:xfrm>
            <a:prstGeom prst="rect">
              <a:avLst/>
            </a:prstGeom>
            <a:solidFill>
              <a:srgbClr val="F39517"/>
            </a:solidFill>
            <a:ln>
              <a:noFill/>
            </a:ln>
            <a:scene3d>
              <a:camera prst="isometricOffAxis1Right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29" name="矩形 28">
              <a:extLst>
                <a:ext uri="{FF2B5EF4-FFF2-40B4-BE49-F238E27FC236}">
                  <a16:creationId xmlns:a16="http://schemas.microsoft.com/office/drawing/2014/main" id="{506A4E02-572D-4098-A12F-3586CDE9BF61}"/>
                </a:ext>
              </a:extLst>
            </p:cNvPr>
            <p:cNvSpPr/>
            <p:nvPr/>
          </p:nvSpPr>
          <p:spPr>
            <a:xfrm>
              <a:off x="1942020" y="196184"/>
              <a:ext cx="421341" cy="421341"/>
            </a:xfrm>
            <a:prstGeom prst="rect">
              <a:avLst/>
            </a:prstGeom>
            <a:solidFill>
              <a:srgbClr val="CF2D6E"/>
            </a:solidFill>
            <a:ln>
              <a:noFill/>
            </a:ln>
            <a:scene3d>
              <a:camera prst="isometricLeftDown">
                <a:rot lat="1200000" lon="1200000" rev="0"/>
              </a:camera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30" name="矩形 29">
              <a:extLst>
                <a:ext uri="{FF2B5EF4-FFF2-40B4-BE49-F238E27FC236}">
                  <a16:creationId xmlns:a16="http://schemas.microsoft.com/office/drawing/2014/main" id="{FCF390F5-982D-45F2-ACD0-4FE5E96D3CFA}"/>
                </a:ext>
              </a:extLst>
            </p:cNvPr>
            <p:cNvSpPr/>
            <p:nvPr/>
          </p:nvSpPr>
          <p:spPr>
            <a:xfrm>
              <a:off x="2366930" y="196184"/>
              <a:ext cx="421341" cy="421341"/>
            </a:xfrm>
            <a:prstGeom prst="rect">
              <a:avLst/>
            </a:prstGeom>
            <a:solidFill>
              <a:srgbClr val="574E9E"/>
            </a:solidFill>
            <a:ln>
              <a:noFill/>
            </a:ln>
            <a:scene3d>
              <a:camera prst="isometricOffAxis1Right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  <p:grpSp>
          <p:nvGrpSpPr>
            <p:cNvPr id="7178" name="组合 30"/>
            <p:cNvGrpSpPr/>
            <p:nvPr/>
          </p:nvGrpSpPr>
          <p:grpSpPr>
            <a:xfrm>
              <a:off x="242380" y="201491"/>
              <a:ext cx="2575081" cy="400110"/>
              <a:chOff x="242380" y="201491"/>
              <a:chExt cx="2575081" cy="400110"/>
            </a:xfrm>
          </p:grpSpPr>
          <p:sp>
            <p:nvSpPr>
              <p:cNvPr id="7179" name="文本框 31"/>
              <p:cNvSpPr txBox="1">
                <a:spLocks noChangeArrowheads="1"/>
              </p:cNvSpPr>
              <p:nvPr/>
            </p:nvSpPr>
            <p:spPr bwMode="auto">
              <a:xfrm>
                <a:off x="242380" y="201491"/>
                <a:ext cx="533797" cy="40011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2000" b="1">
                    <a:solidFill>
                      <a:srgbClr val="000000"/>
                    </a:solidFill>
                    <a:latin typeface="Times New Roman" panose="02020603050405020304" pitchFamily="18" charset="0"/>
                    <a:ea typeface="楷体" panose="02010609060101010101" pitchFamily="49" charset="-122"/>
                    <a:cs typeface="Times New Roman" pitchFamily="18" charset="0"/>
                  </a:rPr>
                  <a:t>R·</a:t>
                </a:r>
                <a:endParaRPr lang="zh-CN" altLang="en-US" sz="2000" b="1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Times New Roman" pitchFamily="18" charset="0"/>
                </a:endParaRPr>
              </a:p>
            </p:txBody>
          </p:sp>
          <p:sp>
            <p:nvSpPr>
              <p:cNvPr id="7180" name="文本框 32"/>
              <p:cNvSpPr txBox="1">
                <a:spLocks noChangeArrowheads="1"/>
              </p:cNvSpPr>
              <p:nvPr/>
            </p:nvSpPr>
            <p:spPr bwMode="auto">
              <a:xfrm>
                <a:off x="661576" y="201491"/>
                <a:ext cx="484104" cy="40011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三</a:t>
                </a:r>
              </a:p>
            </p:txBody>
          </p:sp>
          <p:sp>
            <p:nvSpPr>
              <p:cNvPr id="7181" name="文本框 33"/>
              <p:cNvSpPr txBox="1">
                <a:spLocks noChangeArrowheads="1"/>
              </p:cNvSpPr>
              <p:nvPr/>
            </p:nvSpPr>
            <p:spPr bwMode="auto">
              <a:xfrm>
                <a:off x="1081155" y="201491"/>
                <a:ext cx="428436" cy="40011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年</a:t>
                </a:r>
              </a:p>
            </p:txBody>
          </p:sp>
          <p:sp>
            <p:nvSpPr>
              <p:cNvPr id="7182" name="文本框 34"/>
              <p:cNvSpPr txBox="1">
                <a:spLocks noChangeArrowheads="1"/>
              </p:cNvSpPr>
              <p:nvPr/>
            </p:nvSpPr>
            <p:spPr bwMode="auto">
              <a:xfrm>
                <a:off x="2378452" y="201491"/>
                <a:ext cx="439009" cy="40011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册</a:t>
                </a:r>
              </a:p>
            </p:txBody>
          </p:sp>
          <p:sp>
            <p:nvSpPr>
              <p:cNvPr id="7183" name="文本框 35"/>
              <p:cNvSpPr txBox="1">
                <a:spLocks noChangeArrowheads="1"/>
              </p:cNvSpPr>
              <p:nvPr/>
            </p:nvSpPr>
            <p:spPr bwMode="auto">
              <a:xfrm>
                <a:off x="1500188" y="201491"/>
                <a:ext cx="462230" cy="40011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级</a:t>
                </a:r>
              </a:p>
            </p:txBody>
          </p:sp>
          <p:sp>
            <p:nvSpPr>
              <p:cNvPr id="7184" name="文本框 36"/>
              <p:cNvSpPr txBox="1">
                <a:spLocks noChangeArrowheads="1"/>
              </p:cNvSpPr>
              <p:nvPr/>
            </p:nvSpPr>
            <p:spPr bwMode="auto">
              <a:xfrm>
                <a:off x="1938451" y="201491"/>
                <a:ext cx="463704" cy="400110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solidFill>
                      <a:srgbClr val="000000"/>
                    </a:solidFill>
                    <a:latin typeface="楷体" panose="02010609060101010101" pitchFamily="49" charset="-122"/>
                    <a:ea typeface="楷体" panose="02010609060101010101" pitchFamily="49" charset="-122"/>
                  </a:rPr>
                  <a:t>下</a:t>
                </a:r>
              </a:p>
            </p:txBody>
          </p:sp>
        </p:grp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28588" y="171450"/>
            <a:ext cx="4505325" cy="7810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9220" name="文本框 15"/>
          <p:cNvSpPr txBox="1">
            <a:spLocks noChangeArrowheads="1"/>
          </p:cNvSpPr>
          <p:nvPr/>
        </p:nvSpPr>
        <p:spPr bwMode="auto">
          <a:xfrm>
            <a:off x="2119313" y="200025"/>
            <a:ext cx="2366962" cy="6461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latin typeface="黑体" panose="02010609060101010101" pitchFamily="49" charset="-122"/>
                <a:ea typeface="黑体" panose="02010609060101010101" pitchFamily="49" charset="-122"/>
              </a:rPr>
              <a:t>认识面积</a:t>
            </a:r>
          </a:p>
        </p:txBody>
      </p:sp>
      <p:grpSp>
        <p:nvGrpSpPr>
          <p:cNvPr id="6" name="Group 19"/>
          <p:cNvGrpSpPr/>
          <p:nvPr/>
        </p:nvGrpSpPr>
        <p:grpSpPr>
          <a:xfrm flipH="1">
            <a:off x="733425" y="1297079"/>
            <a:ext cx="5810250" cy="4124326"/>
            <a:chOff x="1464" y="1716"/>
            <a:chExt cx="3660" cy="2598"/>
          </a:xfrm>
        </p:grpSpPr>
        <p:pic>
          <p:nvPicPr>
            <p:cNvPr id="9222" name="Picture 17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 flipH="1">
              <a:off x="4450" y="3294"/>
              <a:ext cx="674" cy="1020"/>
            </a:xfrm>
            <a:prstGeom prst="rect">
              <a:avLst/>
            </a:prstGeom>
            <a:noFill/>
            <a:ln w="9525">
              <a:noFill/>
              <a:miter lim="800000"/>
            </a:ln>
          </p:spPr>
        </p:pic>
        <p:sp>
          <p:nvSpPr>
            <p:cNvPr id="9223" name="AutoShape 27"/>
            <p:cNvSpPr>
              <a:spLocks noChangeArrowheads="1"/>
            </p:cNvSpPr>
            <p:nvPr/>
          </p:nvSpPr>
          <p:spPr bwMode="auto">
            <a:xfrm>
              <a:off x="1464" y="1716"/>
              <a:ext cx="3556" cy="1469"/>
            </a:xfrm>
            <a:prstGeom prst="wedgeRoundRectCallout">
              <a:avLst>
                <a:gd name="adj1" fmla="val 31100"/>
                <a:gd name="adj2" fmla="val 74423"/>
                <a:gd name="adj3" fmla="val 16667"/>
              </a:avLst>
            </a:prstGeom>
            <a:solidFill>
              <a:srgbClr val="FFFFFF"/>
            </a:solidFill>
            <a:ln w="19050">
              <a:solidFill>
                <a:srgbClr val="3399FF"/>
              </a:solidFill>
              <a:miter lim="800000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ct val="120000"/>
                </a:lnSpc>
                <a:buFont typeface="Arial"/>
                <a:buNone/>
              </a:pPr>
              <a:r>
                <a:rPr lang="zh-CN" altLang="en-US" sz="3200" b="1">
                  <a:latin typeface="Times New Roman" panose="02020603050405020304" pitchFamily="18" charset="0"/>
                  <a:ea typeface="黑体" panose="02010609060101010101" pitchFamily="49" charset="-122"/>
                  <a:cs typeface="Times New Roman" pitchFamily="18" charset="0"/>
                </a:rPr>
                <a:t>想一想，如果两个同学用同样的速度来擦黑板和课桌面，谁先完成呢？为什么？</a:t>
              </a:r>
            </a:p>
          </p:txBody>
        </p:sp>
      </p:grpSp>
      <p:pic>
        <p:nvPicPr>
          <p:cNvPr id="3" name="图片 2">
            <a:extLst>
              <a:ext uri="{FF2B5EF4-FFF2-40B4-BE49-F238E27FC236}">
                <a16:creationId xmlns:a16="http://schemas.microsoft.com/office/drawing/2014/main" id="{5C913E77-F036-4BA9-863E-DE82DC8FDF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8038" y="1212912"/>
            <a:ext cx="3926164" cy="4432176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https://d.book118.com/748040051053006045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Times New Roman</vt:lpstr>
      <vt:lpstr>黑体</vt:lpstr>
      <vt:lpstr>楷体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2024-09-25T20:39:22.896</cp:lastPrinted>
  <dcterms:created xsi:type="dcterms:W3CDTF">2024-09-25T12:39:22Z</dcterms:created>
  <dcterms:modified xsi:type="dcterms:W3CDTF">2024-09-25T12:39:24Z</dcterms:modified>
</cp:coreProperties>
</file>