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22C64-519A-426A-A53F-A3DBE84D6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A802A-C40D-423D-AB31-F92731F57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38C41-BE8C-4225-9425-D2BA4E74B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026BB9-CFA9-4DA9-BB4B-E7CD21BA3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3F0D32-588F-4FCB-95A2-2E3247D5D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F2E285-26C0-4B9C-A905-966AB4D46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3F3118-46B4-4497-9B43-00AEE217D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A40BA-484F-4B59-813B-BE1F4F1A5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D459F-E8B4-4DD6-B608-209C893EC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EB37B-1BF5-4A8F-861F-DCEF6970C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AE163-6FFD-4223-A7E1-0CA6D533E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4410504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《静脉输液输血》PPT课件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静脉输液输血概述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静脉输液输血操作流程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静脉输液输血药物与设备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静脉输液输血并发症与处理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静脉输液输血护理与安全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静脉输液输血教育与培训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静脉输液输血概述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静脉输液输血是指通过静脉血管将液体、药物或血液输送到体内的一种治疗方式。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补充体液、电解质，维持水、电解质平衡；补充营养，供给能量；输注药物，治疗疾病；输注血液，纠正贫血或出血倾向。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随着医学科学的不断进步，静脉输液输血技术也在不断发展，如使用更加安全的材料、更加严格的无菌操作、更加科学的配液方法等。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古代人们就已经开始使用静脉输液输血技术，如用草药煎剂口服或用动物血液输血等。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随着医学技术的发展，19世纪末期开始出现现代静脉输液技术，20世纪初开始有输血技术。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09" b="13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适用于各种需要补充体液、电解质、营养、药物或血液的人群，如严重腹泻、呕吐、烧伤、手术患者等。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适用于医院、诊所、急救现场等各种医疗场所，是临床治疗的重要手段之一。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适用人群与场景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静脉输液输血操作流程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用具准备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准备工作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确保操作环境清洁、安全，无菌操作台或无菌区域准备就绪。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询问患者是否有过敏史、用药史等，告知患者操作目的和注意事项。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准备所需的医疗用具，如注射器、输液管、止血带等。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395441" y="1857678"/>
            <a:ext cx="2112454" cy="2300478"/>
          </a:xfrm>
          <a:custGeom>
            <a:rect l="l" t="t" r="r" b="b"/>
            <a:pathLst>
              <a:path w="259" h="282">
                <a:moveTo>
                  <a:pt x="259" y="282"/>
                </a:moveTo>
                <a:lnTo>
                  <a:pt x="259" y="0"/>
                </a:lnTo>
                <a:lnTo>
                  <a:pt x="129" y="98"/>
                </a:lnTo>
                <a:lnTo>
                  <a:pt x="0" y="196"/>
                </a:lnTo>
                <a:lnTo>
                  <a:pt x="259" y="28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507895" y="1857678"/>
            <a:ext cx="2128742" cy="2300478"/>
          </a:xfrm>
          <a:custGeom>
            <a:rect l="l" t="t" r="r" b="b"/>
            <a:pathLst>
              <a:path w="261" h="282">
                <a:moveTo>
                  <a:pt x="0" y="0"/>
                </a:moveTo>
                <a:lnTo>
                  <a:pt x="0" y="282"/>
                </a:lnTo>
                <a:lnTo>
                  <a:pt x="261" y="196"/>
                </a:lnTo>
                <a:lnTo>
                  <a:pt x="132" y="9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507895" y="3456640"/>
            <a:ext cx="2128742" cy="2577846"/>
          </a:xfrm>
          <a:custGeom>
            <a:rect l="l" t="t" r="r" b="b"/>
            <a:pathLst>
              <a:path w="261" h="316">
                <a:moveTo>
                  <a:pt x="261" y="0"/>
                </a:moveTo>
                <a:lnTo>
                  <a:pt x="0" y="86"/>
                </a:lnTo>
                <a:lnTo>
                  <a:pt x="160" y="316"/>
                </a:lnTo>
                <a:lnTo>
                  <a:pt x="211" y="158"/>
                </a:lnTo>
                <a:lnTo>
                  <a:pt x="26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194684" y="4158156"/>
            <a:ext cx="2618137" cy="1876234"/>
          </a:xfrm>
          <a:custGeom>
            <a:rect l="l" t="t" r="r" b="b"/>
            <a:pathLst>
              <a:path w="321" h="230">
                <a:moveTo>
                  <a:pt x="321" y="230"/>
                </a:moveTo>
                <a:lnTo>
                  <a:pt x="161" y="0"/>
                </a:lnTo>
                <a:lnTo>
                  <a:pt x="0" y="230"/>
                </a:lnTo>
                <a:lnTo>
                  <a:pt x="161" y="230"/>
                </a:lnTo>
                <a:lnTo>
                  <a:pt x="321" y="230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5441" y="3456640"/>
            <a:ext cx="2112454" cy="2577846"/>
          </a:xfrm>
          <a:custGeom>
            <a:rect l="l" t="t" r="r" b="b"/>
            <a:pathLst>
              <a:path w="259" h="316">
                <a:moveTo>
                  <a:pt x="98" y="316"/>
                </a:moveTo>
                <a:lnTo>
                  <a:pt x="259" y="86"/>
                </a:lnTo>
                <a:lnTo>
                  <a:pt x="0" y="0"/>
                </a:lnTo>
                <a:lnTo>
                  <a:pt x="50" y="158"/>
                </a:lnTo>
                <a:lnTo>
                  <a:pt x="98" y="3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5904004" y="1919621"/>
            <a:ext cx="0" cy="41656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8" name="Group 8"/>
          <p:cNvGrpSpPr/>
          <p:nvPr/>
        </p:nvGrpSpPr>
        <p:grpSpPr>
          <a:xfrm>
            <a:off x="6429280" y="1916543"/>
            <a:ext cx="1851195" cy="503206"/>
            <a:chOff x="6429280" y="1916543"/>
            <a:chExt cx="1851195" cy="503206"/>
          </a:xfrm>
        </p:grpSpPr>
        <p:sp>
          <p:nvSpPr>
            <p:cNvPr id="9" name="AutoShape 9"/>
            <p:cNvSpPr/>
            <p:nvPr/>
          </p:nvSpPr>
          <p:spPr>
            <a:xfrm>
              <a:off x="6429280" y="1916543"/>
              <a:ext cx="1766555" cy="50320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513920" y="1958262"/>
              <a:ext cx="1766555" cy="400145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429280" y="2799034"/>
            <a:ext cx="1851195" cy="503206"/>
            <a:chOff x="6429280" y="2799034"/>
            <a:chExt cx="1851195" cy="503206"/>
          </a:xfrm>
        </p:grpSpPr>
        <p:sp>
          <p:nvSpPr>
            <p:cNvPr id="12" name="AutoShape 12"/>
            <p:cNvSpPr/>
            <p:nvPr/>
          </p:nvSpPr>
          <p:spPr>
            <a:xfrm>
              <a:off x="6429280" y="2799034"/>
              <a:ext cx="1766555" cy="5032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513920" y="2840754"/>
              <a:ext cx="1766555" cy="400145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429280" y="3694479"/>
            <a:ext cx="1882409" cy="503206"/>
            <a:chOff x="6429280" y="3694479"/>
            <a:chExt cx="1882409" cy="503206"/>
          </a:xfrm>
        </p:grpSpPr>
        <p:sp>
          <p:nvSpPr>
            <p:cNvPr id="15" name="AutoShape 15"/>
            <p:cNvSpPr/>
            <p:nvPr/>
          </p:nvSpPr>
          <p:spPr>
            <a:xfrm>
              <a:off x="6429280" y="3694479"/>
              <a:ext cx="1796342" cy="50320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515347" y="3736199"/>
              <a:ext cx="1796342" cy="400145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429280" y="4558587"/>
            <a:ext cx="1898016" cy="503206"/>
            <a:chOff x="6429280" y="4558587"/>
            <a:chExt cx="1898016" cy="503206"/>
          </a:xfrm>
        </p:grpSpPr>
        <p:sp>
          <p:nvSpPr>
            <p:cNvPr id="18" name="AutoShape 18"/>
            <p:cNvSpPr/>
            <p:nvPr/>
          </p:nvSpPr>
          <p:spPr>
            <a:xfrm>
              <a:off x="6429280" y="4558587"/>
              <a:ext cx="1811235" cy="503206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516061" y="4600212"/>
              <a:ext cx="1811235" cy="400145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429280" y="5435554"/>
            <a:ext cx="1913622" cy="503206"/>
            <a:chOff x="6429280" y="5435554"/>
            <a:chExt cx="1913622" cy="503206"/>
          </a:xfrm>
        </p:grpSpPr>
        <p:sp>
          <p:nvSpPr>
            <p:cNvPr id="21" name="AutoShape 21"/>
            <p:cNvSpPr/>
            <p:nvPr/>
          </p:nvSpPr>
          <p:spPr>
            <a:xfrm>
              <a:off x="6429280" y="5435554"/>
              <a:ext cx="1826128" cy="503206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516774" y="5477274"/>
              <a:ext cx="1826128" cy="400145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6096000" y="1916543"/>
            <a:ext cx="2435260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选择血管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6096000" y="2799034"/>
            <a:ext cx="2453226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096000" y="3694479"/>
            <a:ext cx="2472276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穿刺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096000" y="4554015"/>
            <a:ext cx="2481801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连接输液管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045717" y="5435554"/>
            <a:ext cx="2541608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观察与记录</a:t>
            </a:r>
            <a:endParaRPr lang="en-US" sz="1100"/>
          </a:p>
        </p:txBody>
      </p:sp>
      <p:sp>
        <p:nvSpPr>
          <p:cNvPr id="28" name="Freeform 28"/>
          <p:cNvSpPr/>
          <p:nvPr/>
        </p:nvSpPr>
        <p:spPr>
          <a:xfrm>
            <a:off x="2700862" y="3050637"/>
            <a:ext cx="406003" cy="40600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2290564" y="4197685"/>
            <a:ext cx="402526" cy="402526"/>
          </a:xfrm>
          <a:custGeom>
            <a:rect l="l" t="t" r="r" b="b"/>
            <a:pathLst>
              <a:path w="304800" h="304800">
                <a:moveTo>
                  <a:pt x="133350" y="0"/>
                </a:moveTo>
                <a:lnTo>
                  <a:pt x="0" y="0"/>
                </a:lnTo>
                <a:lnTo>
                  <a:pt x="0" y="304800"/>
                </a:lnTo>
                <a:lnTo>
                  <a:pt x="228600" y="304800"/>
                </a:lnTo>
                <a:lnTo>
                  <a:pt x="228600" y="95231"/>
                </a:lnTo>
                <a:lnTo>
                  <a:pt x="133350" y="0"/>
                </a:lnTo>
                <a:close/>
                <a:moveTo>
                  <a:pt x="113519" y="114300"/>
                </a:moveTo>
                <a:lnTo>
                  <a:pt x="113519" y="38100"/>
                </a:lnTo>
                <a:lnTo>
                  <a:pt x="189719" y="114300"/>
                </a:lnTo>
                <a:lnTo>
                  <a:pt x="113519" y="1143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362224" y="4234356"/>
            <a:ext cx="400431" cy="400431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3330902" y="5160447"/>
            <a:ext cx="392564" cy="39256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004719" y="3007918"/>
            <a:ext cx="448723" cy="448723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操作步骤</a:t>
              </a:r>
            </a:p>
          </p:txBody>
        </p:sp>
      </p:grpSp>
      <p:sp>
        <p:nvSpPr>
          <p:cNvPr id="55" name="AutoShape 55"/>
          <p:cNvSpPr/>
          <p:nvPr/>
        </p:nvSpPr>
        <p:spPr>
          <a:xfrm>
            <a:off x="8342902" y="1838628"/>
            <a:ext cx="2354247" cy="62936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选择合适的静脉血管，确保易于穿刺和固定。</a:t>
            </a:r>
            <a:endParaRPr lang="en-US" sz="1100"/>
          </a:p>
        </p:txBody>
      </p:sp>
      <p:sp>
        <p:nvSpPr>
          <p:cNvPr id="56" name="AutoShape 56"/>
          <p:cNvSpPr/>
          <p:nvPr/>
        </p:nvSpPr>
        <p:spPr>
          <a:xfrm>
            <a:off x="8342902" y="2718346"/>
            <a:ext cx="2354247" cy="62936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对选定血管进行消毒，确保无菌操作。</a:t>
            </a:r>
            <a:endParaRPr lang="en-US" sz="1100"/>
          </a:p>
        </p:txBody>
      </p:sp>
      <p:sp>
        <p:nvSpPr>
          <p:cNvPr id="57" name="AutoShape 57"/>
          <p:cNvSpPr/>
          <p:nvPr/>
        </p:nvSpPr>
        <p:spPr>
          <a:xfrm>
            <a:off x="8342902" y="3598064"/>
            <a:ext cx="2354247" cy="62936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用注射器进行静脉穿刺，确保一次成功，减少患者痛苦。</a:t>
            </a:r>
            <a:endParaRPr lang="en-US" sz="1100"/>
          </a:p>
        </p:txBody>
      </p:sp>
      <p:sp>
        <p:nvSpPr>
          <p:cNvPr id="58" name="AutoShape 58"/>
          <p:cNvSpPr/>
          <p:nvPr/>
        </p:nvSpPr>
        <p:spPr>
          <a:xfrm>
            <a:off x="8342902" y="4477782"/>
            <a:ext cx="2354247" cy="62936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将输液管与注射器连接，调整滴速，确保药液顺利滴入。</a:t>
            </a:r>
            <a:endParaRPr lang="en-US" sz="1100"/>
          </a:p>
        </p:txBody>
      </p:sp>
      <p:sp>
        <p:nvSpPr>
          <p:cNvPr id="59" name="AutoShape 59"/>
          <p:cNvSpPr/>
          <p:nvPr/>
        </p:nvSpPr>
        <p:spPr>
          <a:xfrm>
            <a:off x="8342902" y="5357499"/>
            <a:ext cx="2354247" cy="62936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观察患者反应，记录输液时间、药液名称、用量等信息。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2140488" y="2144472"/>
            <a:ext cx="7911026" cy="3564775"/>
            <a:chOff x="2140488" y="2144472"/>
            <a:chExt cx="7911026" cy="3564775"/>
          </a:xfrm>
        </p:grpSpPr>
        <p:sp>
          <p:nvSpPr>
            <p:cNvPr id="6" name="AutoShape 6"/>
            <p:cNvSpPr/>
            <p:nvPr/>
          </p:nvSpPr>
          <p:spPr>
            <a:xfrm>
              <a:off x="2140488" y="2144472"/>
              <a:ext cx="7911026" cy="93610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2152365" y="3693023"/>
              <a:ext cx="2503100" cy="2016224"/>
            </a:xfrm>
            <a:prstGeom prst="rect">
              <a:avLst/>
            </a:prstGeom>
            <a:solidFill>
              <a:schemeClr val="accent3">
                <a:alpha val="2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844451" y="3693023"/>
              <a:ext cx="2503100" cy="2016224"/>
            </a:xfrm>
            <a:prstGeom prst="rect">
              <a:avLst/>
            </a:prstGeom>
            <a:solidFill>
              <a:schemeClr val="accent2">
                <a:alpha val="3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548414" y="3693023"/>
              <a:ext cx="2503100" cy="2016224"/>
            </a:xfrm>
            <a:prstGeom prst="rect">
              <a:avLst/>
            </a:prstGeom>
            <a:solidFill>
              <a:schemeClr val="accent1">
                <a:alpha val="42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5387911" y="1196721"/>
            <a:ext cx="1416177" cy="1415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无菌操作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核对药品信息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536537" y="3280025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观察患者反应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5822882" y="1639304"/>
            <a:ext cx="530630" cy="53063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在整个操作过程中，严格遵守无菌操作原则，防止感染。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密切观察患者反应，如出现过敏、疼痛等不良反应，立即停止操作并采取相应措施。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确保药品名称、剂量等信息的准确性，避免用药错误。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静脉输液输血药物与设备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10302" y="1114164"/>
            <a:ext cx="1264147" cy="1435822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10800000">
            <a:off x="10422203" y="4905373"/>
            <a:ext cx="1264147" cy="1435822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常用药物</a:t>
              </a:r>
            </a:p>
          </p:txBody>
        </p:sp>
      </p:grpSp>
      <p:sp>
        <p:nvSpPr>
          <p:cNvPr id="26" name="Freeform 26"/>
          <p:cNvSpPr/>
          <p:nvPr/>
        </p:nvSpPr>
        <p:spPr>
          <a:xfrm>
            <a:off x="3525082" y="4014241"/>
            <a:ext cx="5140769" cy="1208639"/>
          </a:xfrm>
          <a:custGeom>
            <a:rect l="l" t="t" r="r" b="b"/>
            <a:pathLst>
              <a:path w="5141438" h="1208638">
                <a:moveTo>
                  <a:pt x="5141438" y="0"/>
                </a:moveTo>
                <a:cubicBezTo>
                  <a:pt x="4741027" y="708082"/>
                  <a:pt x="3740838" y="1208638"/>
                  <a:pt x="2570719" y="1208638"/>
                </a:cubicBezTo>
                <a:cubicBezTo>
                  <a:pt x="1400600" y="1208638"/>
                  <a:pt x="400411" y="708082"/>
                  <a:pt x="0" y="0"/>
                </a:cubicBezTo>
              </a:path>
            </a:pathLst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>
            <a:off x="6093622" y="3415307"/>
            <a:ext cx="3690" cy="1807573"/>
          </a:xfrm>
          <a:prstGeom prst="line">
            <a:avLst/>
          </a:prstGeom>
          <a:ln w="19050">
            <a:solidFill>
              <a:srgbClr val="000000">
                <a:alpha val="100000"/>
              </a:srgbClr>
            </a:solidFill>
            <a:prstDash val="solid"/>
          </a:ln>
        </p:spPr>
      </p:cxnSp>
      <p:grpSp>
        <p:nvGrpSpPr>
          <p:cNvPr id="28" name="Group 28"/>
          <p:cNvGrpSpPr/>
          <p:nvPr/>
        </p:nvGrpSpPr>
        <p:grpSpPr>
          <a:xfrm>
            <a:off x="5053336" y="1695602"/>
            <a:ext cx="2084261" cy="2084546"/>
            <a:chOff x="5053336" y="1695602"/>
            <a:chExt cx="2084261" cy="2084546"/>
          </a:xfrm>
        </p:grpSpPr>
        <p:sp>
          <p:nvSpPr>
            <p:cNvPr id="29" name="AutoShape 29"/>
            <p:cNvSpPr/>
            <p:nvPr/>
          </p:nvSpPr>
          <p:spPr>
            <a:xfrm>
              <a:off x="5053336" y="1695602"/>
              <a:ext cx="2084261" cy="208454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AutoShape 30"/>
          <p:cNvSpPr/>
          <p:nvPr/>
        </p:nvSpPr>
        <p:spPr>
          <a:xfrm>
            <a:off x="4611314" y="4542360"/>
            <a:ext cx="888111" cy="8883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4611314" y="4798868"/>
            <a:ext cx="888111" cy="3580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32" name="AutoShape 32"/>
          <p:cNvSpPr/>
          <p:nvPr/>
        </p:nvSpPr>
        <p:spPr>
          <a:xfrm>
            <a:off x="6711930" y="4542360"/>
            <a:ext cx="888111" cy="88830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711930" y="4810394"/>
            <a:ext cx="888111" cy="3580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34" name="AutoShape 34"/>
          <p:cNvSpPr/>
          <p:nvPr/>
        </p:nvSpPr>
        <p:spPr>
          <a:xfrm>
            <a:off x="2831774" y="3234321"/>
            <a:ext cx="888111" cy="88830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2831774" y="3507498"/>
            <a:ext cx="888111" cy="3580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36" name="AutoShape 36"/>
          <p:cNvSpPr/>
          <p:nvPr/>
        </p:nvSpPr>
        <p:spPr>
          <a:xfrm>
            <a:off x="8462879" y="3234321"/>
            <a:ext cx="888111" cy="88830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462879" y="3490924"/>
            <a:ext cx="888111" cy="3580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04</a:t>
            </a:r>
          </a:p>
        </p:txBody>
      </p:sp>
      <p:sp>
        <p:nvSpPr>
          <p:cNvPr id="38" name="Freeform 38"/>
          <p:cNvSpPr/>
          <p:nvPr/>
        </p:nvSpPr>
        <p:spPr>
          <a:xfrm>
            <a:off x="5612384" y="2208337"/>
            <a:ext cx="966166" cy="966166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264991" y="5830849"/>
            <a:ext cx="1580758" cy="988317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用于治疗病毒感染，如阿昔洛韦、利巴韦林等。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6386030" y="5830849"/>
            <a:ext cx="1539912" cy="988317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用于治疗癌症，如顺铂、紫杉醇等。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2489535" y="4472825"/>
            <a:ext cx="1572589" cy="988317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用于治疗各种感染，如青霉素、头孢菌素等。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112471" y="4472825"/>
            <a:ext cx="1588927" cy="988317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用于补充营养，如葡萄糖、氨基酸、脂肪乳等。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2312099" y="4067729"/>
            <a:ext cx="1927461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4062124" y="5430662"/>
            <a:ext cx="1927461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抗病毒药物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7943204" y="4014241"/>
            <a:ext cx="1927461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营养支持药物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173866" y="5430662"/>
            <a:ext cx="1927461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抗肿瘤药物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87644" y="1462367"/>
            <a:ext cx="1042321" cy="1042416"/>
            <a:chOff x="2887644" y="1462367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87644" y="1462367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87644" y="4072978"/>
            <a:ext cx="1042321" cy="1042416"/>
            <a:chOff x="2887644" y="4072978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87644" y="4072978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51590" y="1473606"/>
            <a:ext cx="1042321" cy="1042416"/>
            <a:chOff x="8551590" y="1473606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51590" y="1473606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51590" y="4084218"/>
            <a:ext cx="1042321" cy="1042416"/>
            <a:chOff x="8551590" y="4084218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51590" y="4084218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输液泵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针头</a:t>
            </a:r>
            <a:endParaRPr lang="en-US" sz="1100"/>
          </a:p>
        </p:txBody>
      </p:sp>
      <p:sp>
        <p:nvSpPr>
          <p:cNvPr id="18" name="Freeform 18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设备与器材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用于连接药瓶和静脉，保证药液的输送。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用于穿刺静脉，使药物进入血液循环。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用于控制输液速度，确保药物准确输入。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用于抽取和注射药物。</a:t>
            </a:r>
            <a:endParaRPr lang="en-US" sz="1100"/>
          </a:p>
        </p:txBody>
      </p:sp>
      <p:sp>
        <p:nvSpPr>
          <p:cNvPr id="48" name="Freeform 48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144167" y="2573915"/>
            <a:ext cx="1971008" cy="1817370"/>
            <a:chOff x="5144167" y="2573915"/>
            <a:chExt cx="1971008" cy="1817370"/>
          </a:xfrm>
        </p:grpSpPr>
        <p:sp>
          <p:nvSpPr>
            <p:cNvPr id="3" name="Freeform 3"/>
            <p:cNvSpPr/>
            <p:nvPr/>
          </p:nvSpPr>
          <p:spPr>
            <a:xfrm>
              <a:off x="5144167" y="2573915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H="1">
              <a:off x="6125813" y="2573915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92710" y="3026143"/>
            <a:ext cx="3651457" cy="0"/>
            <a:chOff x="1492710" y="3026143"/>
            <a:chExt cx="3651457" cy="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1492710" y="3026143"/>
              <a:ext cx="3651457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grpSp>
        <p:nvGrpSpPr>
          <p:cNvPr id="7" name="Group 7"/>
          <p:cNvGrpSpPr/>
          <p:nvPr/>
        </p:nvGrpSpPr>
        <p:grpSpPr>
          <a:xfrm>
            <a:off x="7616666" y="4097724"/>
            <a:ext cx="3172339" cy="0"/>
            <a:chOff x="7616666" y="4097724"/>
            <a:chExt cx="3172339" cy="0"/>
          </a:xfrm>
        </p:grpSpPr>
        <p:cxnSp>
          <p:nvCxnSpPr>
            <p:cNvPr id="8" name="Connector 8"/>
            <p:cNvCxnSpPr/>
            <p:nvPr/>
          </p:nvCxnSpPr>
          <p:spPr>
            <a:xfrm flipH="1">
              <a:off x="7616666" y="4097724"/>
              <a:ext cx="3172339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cxnSp>
        <p:nvCxnSpPr>
          <p:cNvPr id="9" name="Connector 9"/>
          <p:cNvCxnSpPr/>
          <p:nvPr/>
        </p:nvCxnSpPr>
        <p:spPr>
          <a:xfrm flipH="1" flipV="1">
            <a:off x="1444497" y="4924940"/>
            <a:ext cx="3263072" cy="717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7115175" y="5915094"/>
            <a:ext cx="3812216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1" name="Group 11"/>
          <p:cNvGrpSpPr/>
          <p:nvPr/>
        </p:nvGrpSpPr>
        <p:grpSpPr>
          <a:xfrm>
            <a:off x="1565530" y="3482600"/>
            <a:ext cx="2551945" cy="1386615"/>
            <a:chOff x="1565530" y="3482600"/>
            <a:chExt cx="2551945" cy="1386615"/>
          </a:xfrm>
        </p:grpSpPr>
        <p:sp>
          <p:nvSpPr>
            <p:cNvPr id="12" name="AutoShape 12"/>
            <p:cNvSpPr/>
            <p:nvPr/>
          </p:nvSpPr>
          <p:spPr>
            <a:xfrm>
              <a:off x="1565530" y="3482600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正确安装与操作</a:t>
              </a:r>
              <a:endParaRPr lang="en-US" sz="1100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565530" y="3841940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按照说明书正确安装和使用设备，避免操作失误。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565530" y="1561607"/>
            <a:ext cx="2551945" cy="1386615"/>
            <a:chOff x="1565530" y="1561607"/>
            <a:chExt cx="2551945" cy="1386615"/>
          </a:xfrm>
        </p:grpSpPr>
        <p:sp>
          <p:nvSpPr>
            <p:cNvPr id="15" name="AutoShape 15"/>
            <p:cNvSpPr/>
            <p:nvPr/>
          </p:nvSpPr>
          <p:spPr>
            <a:xfrm>
              <a:off x="1565530" y="1561607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使用前检查</a:t>
              </a:r>
              <a:endParaRPr lang="en-US" sz="1100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1565530" y="1920947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确保设备完好无损，无菌且在有效期内。</a:t>
              </a:r>
              <a:endParaRPr lang="en-US" sz="1100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8194084" y="2573915"/>
            <a:ext cx="2551945" cy="1386615"/>
            <a:chOff x="8194084" y="2573915"/>
            <a:chExt cx="2551945" cy="1386615"/>
          </a:xfrm>
        </p:grpSpPr>
        <p:sp>
          <p:nvSpPr>
            <p:cNvPr id="18" name="AutoShape 18"/>
            <p:cNvSpPr/>
            <p:nvPr/>
          </p:nvSpPr>
          <p:spPr>
            <a:xfrm>
              <a:off x="8194084" y="2573915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保养与维护</a:t>
              </a:r>
              <a:endParaRPr lang="en-US" sz="1100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8194084" y="2933255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定期对设备进行清洁、消毒和保养，确保其正常运转。</a:t>
              </a:r>
              <a:endParaRPr lang="en-US" sz="1100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8194084" y="4468591"/>
            <a:ext cx="2551945" cy="1386615"/>
            <a:chOff x="8194084" y="4468591"/>
            <a:chExt cx="2551945" cy="1386615"/>
          </a:xfrm>
        </p:grpSpPr>
        <p:sp>
          <p:nvSpPr>
            <p:cNvPr id="21" name="AutoShape 21"/>
            <p:cNvSpPr/>
            <p:nvPr/>
          </p:nvSpPr>
          <p:spPr>
            <a:xfrm>
              <a:off x="8194084" y="4468591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  <a:endParaRPr lang="en-US" sz="1100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8194084" y="4827931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注意观察患者反应，及时处理异常情况；遵循无菌原则，防止感染。</a:t>
              </a:r>
              <a:endParaRPr lang="en-US" sz="1100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5144167" y="4306666"/>
            <a:ext cx="1968341" cy="1817370"/>
            <a:chOff x="5144167" y="4306666"/>
            <a:chExt cx="1968341" cy="1817370"/>
          </a:xfrm>
        </p:grpSpPr>
        <p:sp>
          <p:nvSpPr>
            <p:cNvPr id="24" name="Freeform 24"/>
            <p:cNvSpPr/>
            <p:nvPr/>
          </p:nvSpPr>
          <p:spPr>
            <a:xfrm rot="10800000">
              <a:off x="6124004" y="4306666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rot="10800000" flipH="1">
              <a:off x="5144167" y="4306666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6546675" y="2933560"/>
            <a:ext cx="1015845" cy="2802933"/>
            <a:chOff x="6546675" y="2933560"/>
            <a:chExt cx="1015845" cy="2802933"/>
          </a:xfrm>
        </p:grpSpPr>
        <p:sp>
          <p:nvSpPr>
            <p:cNvPr id="27" name="Freeform 27"/>
            <p:cNvSpPr/>
            <p:nvPr/>
          </p:nvSpPr>
          <p:spPr>
            <a:xfrm rot="5400000">
              <a:off x="6574016" y="2933560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 rot="5400000" flipH="1">
              <a:off x="6546675" y="3919123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692634" y="2938042"/>
            <a:ext cx="989362" cy="2794827"/>
            <a:chOff x="4692634" y="2938042"/>
            <a:chExt cx="989362" cy="2794827"/>
          </a:xfrm>
        </p:grpSpPr>
        <p:sp>
          <p:nvSpPr>
            <p:cNvPr id="30" name="Freeform 30"/>
            <p:cNvSpPr/>
            <p:nvPr/>
          </p:nvSpPr>
          <p:spPr>
            <a:xfrm rot="-5400000">
              <a:off x="4693063" y="3915499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 rot="-5400000" flipH="1">
              <a:off x="4692634" y="2938042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设备使用与保养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静脉输液输血并发症与处理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https://d.book118.com/748044105046006034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Microsoft Yahei</vt:lpstr>
      <vt:lpstr>方正正纤黑简体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2024-09-12T16:58:24.254</cp:lastPrinted>
  <dcterms:created xsi:type="dcterms:W3CDTF">2024-09-12T08:58:24Z</dcterms:created>
  <dcterms:modified xsi:type="dcterms:W3CDTF">2024-09-12T08:58:26Z</dcterms:modified>
</cp:coreProperties>
</file>