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" Target="../slides/slide1.xml" TargetMode="Internal" /><Relationship Id="rId5" Type="http://schemas.openxmlformats.org/officeDocument/2006/relationships/image" Target="../media/image5.png" /><Relationship Id="rId6" Type="http://schemas.openxmlformats.org/officeDocument/2006/relationships/slide" Target="../slides/slide2.xml" TargetMode="Internal" /><Relationship Id="rId7" Type="http://schemas.openxmlformats.org/officeDocument/2006/relationships/slide" Target="../slides/slide6.xml" TargetMode="Interna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5.png" /><Relationship Id="rId4" Type="http://schemas.openxmlformats.org/officeDocument/2006/relationships/slide" Target="../slides/slide1.xml" TargetMode="Internal" /><Relationship Id="rId5" Type="http://schemas.openxmlformats.org/officeDocument/2006/relationships/image" Target="../media/image4.png" /><Relationship Id="rId6" Type="http://schemas.openxmlformats.org/officeDocument/2006/relationships/slide" Target="../slides/slide2.xml" TargetMode="Internal" /><Relationship Id="rId7" Type="http://schemas.openxmlformats.org/officeDocument/2006/relationships/slide" Target="../slides/slide6.xml" TargetMode="Internal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5.png" /><Relationship Id="rId4" Type="http://schemas.openxmlformats.org/officeDocument/2006/relationships/slide" Target="../slides/slide1.xml" TargetMode="Internal" /><Relationship Id="rId5" Type="http://schemas.openxmlformats.org/officeDocument/2006/relationships/image" Target="../media/image4.png" /><Relationship Id="rId6" Type="http://schemas.openxmlformats.org/officeDocument/2006/relationships/slide" Target="../slides/slide2.xml" TargetMode="Internal" /><Relationship Id="rId7" Type="http://schemas.openxmlformats.org/officeDocument/2006/relationships/slide" Target="../slides/slide6.xml" TargetMode="Interna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0860C-3777-42CB-97F4-5ED2B8A2C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B1EB5-CEBD-4B19-AC39-C82C4C5A4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E722A-B689-4ED7-9323-0679C97B5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18642-7911-4CFD-8B1D-D96CCA228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5D2DF-1F22-4031-8169-89EA90074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A3B9F8-A189-46A5-A19D-EAB1341E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97045-3C01-49FE-A8EA-56261C9D2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733DB-2D99-40E0-A5FE-B2DB4682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5446B-4D90-4B41-97DC-4DE645444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41595-2EDB-4A9E-88F4-F0E115AC0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68E3F-10A1-4144-81F0-C27F66FB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chinese#pid=65b0683549d31d279bbead92#tid=65b34f4a338b4b0009c02a15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pic>
        <p:nvPicPr>
          <p:cNvPr id="3" name="MasterShapeName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8872" y="6501384"/>
            <a:ext cx="594360" cy="393192"/>
          </a:xfrm>
          <a:prstGeom prst="rect">
            <a:avLst/>
          </a:prstGeom>
        </p:spPr>
      </p:pic>
      <p:sp>
        <p:nvSpPr>
          <p:cNvPr id="4" name="MasterShapeName"/>
          <p:cNvSpPr/>
          <p:nvPr/>
        </p:nvSpPr>
        <p:spPr>
          <a:xfrm>
            <a:off x="11713464" y="6464808"/>
            <a:ext cx="356616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B51C096-B032-4161-A498-FEB66321FC0F}" type="slidenum">
              <a:rPr lang="en-US" sz="1200" b="1" i="0" smtClean="0">
                <a:solidFill>
                  <a:srgbClr val="FFFFFF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/>
            </a:fld>
            <a:endParaRPr lang="en-US" sz="12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新知预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pic>
        <p:nvPicPr>
          <p:cNvPr id="3" name="MasterShapeName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8872" y="6501384"/>
            <a:ext cx="594360" cy="393192"/>
          </a:xfrm>
          <a:prstGeom prst="rect">
            <a:avLst/>
          </a:prstGeom>
        </p:spPr>
      </p:pic>
      <p:sp>
        <p:nvSpPr>
          <p:cNvPr id="4" name="MasterShapeName"/>
          <p:cNvSpPr/>
          <p:nvPr/>
        </p:nvSpPr>
        <p:spPr>
          <a:xfrm>
            <a:off x="11713464" y="6464808"/>
            <a:ext cx="356616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94C424F-0DF2-4F80-B817-17C9B43720DE}" type="slidenum">
              <a:rPr lang="en-US" sz="1200" b="1" i="0" smtClean="0">
                <a:solidFill>
                  <a:srgbClr val="FFFFFF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/>
            </a:fld>
            <a:endParaRPr lang="en-US" sz="1200"/>
          </a:p>
        </p:txBody>
      </p:sp>
      <p:pic>
        <p:nvPicPr>
          <p:cNvPr id="11" name="MasterShapeName?linknodeid=aac5369b4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724144" y="6436505"/>
            <a:ext cx="1828800" cy="420624"/>
          </a:xfrm>
          <a:prstGeom prst="rect">
            <a:avLst/>
          </a:prstGeom>
        </p:spPr>
      </p:pic>
      <p:pic>
        <p:nvPicPr>
          <p:cNvPr id="12" name="MasterShapeName?linknodeid=1557dcabe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7635240" y="6436505"/>
            <a:ext cx="1828800" cy="420624"/>
          </a:xfrm>
          <a:prstGeom prst="rect">
            <a:avLst/>
          </a:prstGeom>
        </p:spPr>
      </p:pic>
      <p:pic>
        <p:nvPicPr>
          <p:cNvPr id="13" name="MasterShapeName?linknodeid=e383c321e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9546336" y="6436505"/>
            <a:ext cx="1828800" cy="420624"/>
          </a:xfrm>
          <a:prstGeom prst="rect">
            <a:avLst/>
          </a:prstGeom>
        </p:spPr>
      </p:pic>
      <p:sp>
        <p:nvSpPr>
          <p:cNvPr id="14" name="MasterShapeName?linknodeid=aac5369b4&amp;color=RGB(255,255,255)">
            <a:hlinkClick r:id="rId6" action="ppaction://hlinksldjump"/>
          </p:cNvPr>
          <p:cNvSpPr/>
          <p:nvPr userDrawn="1"/>
        </p:nvSpPr>
        <p:spPr>
          <a:xfrm>
            <a:off x="5724144" y="643650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新知预习 导学</a:t>
            </a:r>
            <a:endParaRPr lang="en-US" sz="2000"/>
          </a:p>
        </p:txBody>
      </p:sp>
      <p:sp>
        <p:nvSpPr>
          <p:cNvPr id="15" name="MasterShapeName?linknodeid=1557dcabe&amp;color=RGB(249,142,142)">
            <a:hlinkClick r:id="rId4" action="ppaction://hlinksldjump"/>
          </p:cNvPr>
          <p:cNvSpPr/>
          <p:nvPr userDrawn="1"/>
        </p:nvSpPr>
        <p:spPr>
          <a:xfrm>
            <a:off x="7635240" y="643650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9978E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重点直击 导析</a:t>
            </a:r>
            <a:endParaRPr lang="en-US" sz="2000"/>
          </a:p>
        </p:txBody>
      </p:sp>
      <p:sp>
        <p:nvSpPr>
          <p:cNvPr id="16" name="MasterShapeName?linknodeid=e383c321e&amp;color=RGB(249,142,142)">
            <a:hlinkClick r:id="rId7" action="ppaction://hlinksldjump"/>
          </p:cNvPr>
          <p:cNvSpPr/>
          <p:nvPr userDrawn="1"/>
        </p:nvSpPr>
        <p:spPr>
          <a:xfrm>
            <a:off x="9546336" y="643650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9978E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素养达标 导练</a:t>
            </a:r>
            <a:endParaRPr lang="en-US" sz="20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重点直击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pic>
        <p:nvPicPr>
          <p:cNvPr id="3" name="MasterShapeName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8872" y="6501384"/>
            <a:ext cx="594360" cy="393192"/>
          </a:xfrm>
          <a:prstGeom prst="rect">
            <a:avLst/>
          </a:prstGeom>
        </p:spPr>
      </p:pic>
      <p:sp>
        <p:nvSpPr>
          <p:cNvPr id="4" name="MasterShapeName"/>
          <p:cNvSpPr/>
          <p:nvPr/>
        </p:nvSpPr>
        <p:spPr>
          <a:xfrm>
            <a:off x="11713464" y="6464808"/>
            <a:ext cx="356616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51DE956-23C7-486C-8E8B-2621E06250F7}" type="slidenum">
              <a:rPr lang="en-US" sz="1200" b="1" i="0" smtClean="0">
                <a:solidFill>
                  <a:srgbClr val="FFFFFF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/>
            </a:fld>
            <a:endParaRPr lang="en-US" sz="1200"/>
          </a:p>
        </p:txBody>
      </p:sp>
      <p:pic>
        <p:nvPicPr>
          <p:cNvPr id="11" name="MasterShapeName?linknodeid=aac5369b4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623560" y="6443475"/>
            <a:ext cx="1828800" cy="420624"/>
          </a:xfrm>
          <a:prstGeom prst="rect">
            <a:avLst/>
          </a:prstGeom>
        </p:spPr>
      </p:pic>
      <p:pic>
        <p:nvPicPr>
          <p:cNvPr id="12" name="MasterShapeName?linknodeid=1557dcabe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7534656" y="6443475"/>
            <a:ext cx="1828800" cy="420624"/>
          </a:xfrm>
          <a:prstGeom prst="rect">
            <a:avLst/>
          </a:prstGeom>
        </p:spPr>
      </p:pic>
      <p:pic>
        <p:nvPicPr>
          <p:cNvPr id="13" name="MasterShapeName?linknodeid=e383c321e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45752" y="6443475"/>
            <a:ext cx="1828800" cy="420624"/>
          </a:xfrm>
          <a:prstGeom prst="rect">
            <a:avLst/>
          </a:prstGeom>
        </p:spPr>
      </p:pic>
      <p:sp>
        <p:nvSpPr>
          <p:cNvPr id="14" name="MasterShapeName?linknodeid=aac5369b4&amp;color=RGB(249,142,142)">
            <a:hlinkClick r:id="rId6" action="ppaction://hlinksldjump"/>
          </p:cNvPr>
          <p:cNvSpPr/>
          <p:nvPr userDrawn="1"/>
        </p:nvSpPr>
        <p:spPr>
          <a:xfrm>
            <a:off x="5623560" y="644347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9978E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新知预习 导学</a:t>
            </a:r>
            <a:endParaRPr lang="en-US" sz="2000"/>
          </a:p>
        </p:txBody>
      </p:sp>
      <p:sp>
        <p:nvSpPr>
          <p:cNvPr id="15" name="MasterShapeName?linknodeid=1557dcabe&amp;color=RGB(255,255,255)">
            <a:hlinkClick r:id="rId4" action="ppaction://hlinksldjump"/>
          </p:cNvPr>
          <p:cNvSpPr/>
          <p:nvPr userDrawn="1"/>
        </p:nvSpPr>
        <p:spPr>
          <a:xfrm>
            <a:off x="7534656" y="644347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重点直击 导析</a:t>
            </a:r>
            <a:endParaRPr lang="en-US" sz="2000"/>
          </a:p>
        </p:txBody>
      </p:sp>
      <p:sp>
        <p:nvSpPr>
          <p:cNvPr id="16" name="MasterShapeName?linknodeid=e383c321e&amp;color=RGB(249,142,142)">
            <a:hlinkClick r:id="rId7" action="ppaction://hlinksldjump"/>
          </p:cNvPr>
          <p:cNvSpPr/>
          <p:nvPr userDrawn="1"/>
        </p:nvSpPr>
        <p:spPr>
          <a:xfrm>
            <a:off x="9445752" y="644347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9978E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素养达标 导练</a:t>
            </a:r>
            <a:endParaRPr lang="en-US" sz="20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素养达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pic>
        <p:nvPicPr>
          <p:cNvPr id="3" name="MasterShapeName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8872" y="6501384"/>
            <a:ext cx="594360" cy="393192"/>
          </a:xfrm>
          <a:prstGeom prst="rect">
            <a:avLst/>
          </a:prstGeom>
        </p:spPr>
      </p:pic>
      <p:sp>
        <p:nvSpPr>
          <p:cNvPr id="4" name="MasterShapeName"/>
          <p:cNvSpPr/>
          <p:nvPr/>
        </p:nvSpPr>
        <p:spPr>
          <a:xfrm>
            <a:off x="11713464" y="6464808"/>
            <a:ext cx="356616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CC9278C3-D165-42AB-B5F8-A345A12BDB85}" type="slidenum">
              <a:rPr lang="en-US" sz="1200" b="1" i="0" smtClean="0">
                <a:solidFill>
                  <a:srgbClr val="FFFFFF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/>
            </a:fld>
            <a:endParaRPr lang="en-US" sz="1200"/>
          </a:p>
        </p:txBody>
      </p:sp>
      <p:pic>
        <p:nvPicPr>
          <p:cNvPr id="11" name="MasterShapeName?linknodeid=aac5369b4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623560" y="6443475"/>
            <a:ext cx="1828800" cy="420624"/>
          </a:xfrm>
          <a:prstGeom prst="rect">
            <a:avLst/>
          </a:prstGeom>
        </p:spPr>
      </p:pic>
      <p:pic>
        <p:nvPicPr>
          <p:cNvPr id="12" name="MasterShapeName?linknodeid=1557dcabe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34656" y="6443475"/>
            <a:ext cx="1828800" cy="420624"/>
          </a:xfrm>
          <a:prstGeom prst="rect">
            <a:avLst/>
          </a:prstGeom>
        </p:spPr>
      </p:pic>
      <p:pic>
        <p:nvPicPr>
          <p:cNvPr id="13" name="MasterShapeName?linknodeid=e383c321e" descr="preencoded.png">
            <a:hlinkClick r:id="rId4" action="ppaction://hlinksldjump"/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9445752" y="6443475"/>
            <a:ext cx="1828800" cy="420624"/>
          </a:xfrm>
          <a:prstGeom prst="rect">
            <a:avLst/>
          </a:prstGeom>
        </p:spPr>
      </p:pic>
      <p:sp>
        <p:nvSpPr>
          <p:cNvPr id="14" name="MasterShapeName?linknodeid=aac5369b4&amp;color=RGB(249,142,142)">
            <a:hlinkClick r:id="rId6" action="ppaction://hlinksldjump"/>
          </p:cNvPr>
          <p:cNvSpPr/>
          <p:nvPr userDrawn="1"/>
        </p:nvSpPr>
        <p:spPr>
          <a:xfrm>
            <a:off x="5623560" y="644347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9978E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新知预习 导学</a:t>
            </a:r>
            <a:endParaRPr lang="en-US" sz="2000"/>
          </a:p>
        </p:txBody>
      </p:sp>
      <p:sp>
        <p:nvSpPr>
          <p:cNvPr id="15" name="MasterShapeName?linknodeid=1557dcabe&amp;color=RGB(249,142,142)">
            <a:hlinkClick r:id="rId4" action="ppaction://hlinksldjump"/>
          </p:cNvPr>
          <p:cNvSpPr/>
          <p:nvPr userDrawn="1"/>
        </p:nvSpPr>
        <p:spPr>
          <a:xfrm>
            <a:off x="7534656" y="644347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9978E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重点直击 导析</a:t>
            </a:r>
            <a:endParaRPr lang="en-US" sz="2000"/>
          </a:p>
        </p:txBody>
      </p:sp>
      <p:sp>
        <p:nvSpPr>
          <p:cNvPr id="16" name="MasterShapeName?linknodeid=e383c321e&amp;color=RGB(255,255,255)">
            <a:hlinkClick r:id="rId7" action="ppaction://hlinksldjump"/>
          </p:cNvPr>
          <p:cNvSpPr/>
          <p:nvPr userDrawn="1"/>
        </p:nvSpPr>
        <p:spPr>
          <a:xfrm>
            <a:off x="9445752" y="6443475"/>
            <a:ext cx="1810512" cy="40233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i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素养达标 导练</a:t>
            </a:r>
            <a:endParaRPr lang="en-US" sz="20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6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513606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#8cac5252b.fixed?vbadefaultcenterpage=1&amp;parentnodeid=e63eacb24&amp;color=29,144,208&amp;vbahtmlprocessed=1&amp;bbb=1" title=""/>
          <p:cNvSpPr/>
          <p:nvPr/>
        </p:nvSpPr>
        <p:spPr>
          <a:xfrm>
            <a:off x="256032" y="2313178"/>
            <a:ext cx="11631168" cy="859536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200"/>
              </a:lnSpc>
            </a:pPr>
            <a:r>
              <a:rPr lang="en-US" altLang="zh-CN" sz="5000" b="1" i="0">
                <a:solidFill>
                  <a:srgbClr val="1D90D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第一单元</a:t>
            </a:r>
            <a:endParaRPr lang="en-US" altLang="zh-CN" sz="5000"/>
          </a:p>
        </p:txBody>
      </p:sp>
      <p:sp>
        <p:nvSpPr>
          <p:cNvPr id="3" name="C_2_BD#8cac5252b.fixed?vbadefaultcenterpage=1&amp;parentnodeid=e63eacb24&amp;color=0,0,0&amp;vbahtmlprocessed=1&amp;bbb=1" title=""/>
          <p:cNvSpPr/>
          <p:nvPr/>
        </p:nvSpPr>
        <p:spPr>
          <a:xfrm>
            <a:off x="256032" y="3319272"/>
            <a:ext cx="11631168" cy="859536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000"/>
              </a:lnSpc>
            </a:pPr>
            <a:r>
              <a:rPr lang="en-US" altLang="zh-CN" sz="48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</a:t>
            </a:r>
            <a:r>
              <a:rPr lang="en-US" altLang="zh-CN" sz="4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说和做——记闻一多先生言行片段</a:t>
            </a:r>
            <a:endParaRPr lang="en-US" altLang="zh-CN" sz="4800"/>
          </a:p>
        </p:txBody>
      </p:sp>
      <p:sp>
        <p:nvSpPr>
          <p:cNvPr id="4" name="文本框 3" title=""/>
          <p:cNvSpPr txBox="1"/>
          <p:nvPr/>
        </p:nvSpPr>
        <p:spPr>
          <a:xfrm>
            <a:off x="1454150" y="374650"/>
            <a:ext cx="9995535" cy="1630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000" b="1">
                <a:solidFill>
                  <a:srgbClr val="1D90D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2023~2024学年春季学期七年级统编版语文下册</a:t>
            </a:r>
            <a:endParaRPr lang="en-US" altLang="zh-CN" sz="5000" b="1">
              <a:solidFill>
                <a:srgbClr val="1D90D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3#a66935804.fixed?vbadefaultcenterpage=1&amp;parentnodeid=8cac5252b&amp;color=0,0,0&amp;vbahtmlprocessed=1&amp;bbb=1" title=""/>
          <p:cNvSpPr/>
          <p:nvPr/>
        </p:nvSpPr>
        <p:spPr>
          <a:xfrm>
            <a:off x="256032" y="2523744"/>
            <a:ext cx="11631168" cy="795528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000"/>
              </a:lnSpc>
            </a:pPr>
            <a:r>
              <a:rPr lang="en-US" altLang="zh-CN" sz="48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</a:t>
            </a:r>
            <a:r>
              <a:rPr lang="en-US" altLang="zh-CN" sz="4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说和做——记闻一多先生言行片段</a:t>
            </a:r>
            <a:endParaRPr lang="en-US" altLang="zh-CN" sz="4800"/>
          </a:p>
        </p:txBody>
      </p:sp>
      <p:sp>
        <p:nvSpPr>
          <p:cNvPr id="3" name="C_3_BD#a66935804.fixed?vbadefaultcenterpage=1&amp;parentnodeid=8cac5252b&amp;color=27,173,128&amp;vbahtmlprocessed=1&amp;bbb=1" title=""/>
          <p:cNvSpPr/>
          <p:nvPr/>
        </p:nvSpPr>
        <p:spPr>
          <a:xfrm>
            <a:off x="256032" y="3529584"/>
            <a:ext cx="11631168" cy="795528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000"/>
              </a:lnSpc>
            </a:pPr>
            <a:r>
              <a:rPr lang="en-US" altLang="zh-CN" sz="4800" b="1" i="0">
                <a:solidFill>
                  <a:srgbClr val="1BAD8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新知预习</a:t>
            </a:r>
            <a:r>
              <a:rPr lang="en-US" altLang="zh-CN" sz="4800" b="1" i="0">
                <a:solidFill>
                  <a:srgbClr val="1BAD8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1BAD8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导学</a:t>
            </a:r>
            <a:endParaRPr lang="en-US" altLang="zh-CN" sz="4800"/>
          </a:p>
        </p:txBody>
      </p:sp>
      <p:sp>
        <p:nvSpPr>
          <p:cNvPr id="4" name="C_3#a66935804" title=""/>
          <p:cNvSpPr/>
          <p:nvPr/>
        </p:nvSpPr>
        <p:spPr>
          <a:xfrm>
            <a:off x="1225296" y="3401568"/>
            <a:ext cx="9793224" cy="9144"/>
          </a:xfrm>
          <a:prstGeom prst="line">
            <a:avLst/>
          </a:prstGeom>
          <a:noFill/>
          <a:ln w="38100">
            <a:solidFill>
              <a:srgbClr val="E84876"/>
            </a:solidFill>
            <a:prstDash val="solid"/>
          </a:ln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4#b671d47bf?vbadefaultcenterpage=1&amp;parentnodeid=a66935804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784" y="466344"/>
            <a:ext cx="3154680" cy="576072"/>
          </a:xfrm>
          <a:prstGeom prst="rect">
            <a:avLst/>
          </a:prstGeom>
        </p:spPr>
      </p:pic>
      <p:sp>
        <p:nvSpPr>
          <p:cNvPr id="3" name="C_4_BD#b671d47bf?vbadefaultcenterpage=1&amp;parentnodeid=a66935804&amp;color=0,0,0&amp;vbahtmlprocessed=1&amp;bbb=1" title=""/>
          <p:cNvSpPr/>
          <p:nvPr/>
        </p:nvSpPr>
        <p:spPr>
          <a:xfrm>
            <a:off x="1115568" y="475488"/>
            <a:ext cx="2560320" cy="576072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知识梳理</a:t>
            </a:r>
            <a:endParaRPr lang="en-US" altLang="zh-CN" sz="3200"/>
          </a:p>
        </p:txBody>
      </p:sp>
      <p:sp>
        <p:nvSpPr>
          <p:cNvPr id="4" name="C_5_BD#e7b34d963?vbadefaultcenterpage=1&amp;parentnodeid=b671d47bf&amp;color=0,0,0&amp;vbahtmlprocessed=1&amp;bbb=1" title=""/>
          <p:cNvSpPr/>
          <p:nvPr/>
        </p:nvSpPr>
        <p:spPr>
          <a:xfrm>
            <a:off x="539496" y="1181100"/>
            <a:ext cx="11109960" cy="1077976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7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字音字形</a:t>
            </a:r>
            <a:endParaRPr lang="en-US" altLang="zh-CN" sz="3200"/>
          </a:p>
        </p:txBody>
      </p:sp>
      <p:sp>
        <p:nvSpPr>
          <p:cNvPr id="5" name="QB_6_BD.1_1#7b7abb535?segpoint=1&amp;vbaanalysisanswer=1&amp;vbadefaultcenterpage=1&amp;vbadisplayimagespread=1&amp;parentnodeid=e7b34d963&amp;color=0,0,0&amp;vbahtmlprocessed=1&amp;bbb=1" title=""/>
          <p:cNvSpPr/>
          <p:nvPr/>
        </p:nvSpPr>
        <p:spPr>
          <a:xfrm>
            <a:off x="539496" y="1901879"/>
            <a:ext cx="11109960" cy="18490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5100"/>
              </a:lnSpc>
              <a:tabLst>
                <a:tab pos="3779520"/>
                <a:tab pos="7546340"/>
              </a:tabLst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1.给下列加点的字注音。</a:t>
            </a:r>
            <a:endParaRPr lang="en-US" altLang="zh-CN" sz="2800"/>
          </a:p>
          <a:p>
            <a:pPr latinLnBrk="1">
              <a:lnSpc>
                <a:spcPts val="5100"/>
              </a:lnSpc>
              <a:tabLst>
                <a:tab pos="3779520"/>
                <a:tab pos="7546340"/>
              </a:tabLst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宝藏(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沥尽(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独裁(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  <a:p>
            <a:pPr latinLnBrk="1">
              <a:lnSpc>
                <a:spcPts val="4900"/>
              </a:lnSpc>
              <a:tabLst>
                <a:tab pos="3779520"/>
                <a:tab pos="7546340"/>
              </a:tabLst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迭起(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校补(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地壳(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6" name="QB_6_AN.2_1#7b7abb535.bracket?vbaanalysisanswer=1&amp;vbadefaultcenterpage=1&amp;vbadisplayimagespread=1&amp;parentnodeid=e7b34d963&amp;color=0,0,0&amp;vbapositionanswer=1&amp;vbahtmlprocessed=1&amp;bbb=1" title=""/>
          <p:cNvSpPr/>
          <p:nvPr/>
        </p:nvSpPr>
        <p:spPr>
          <a:xfrm>
            <a:off x="1352296" y="2557199"/>
            <a:ext cx="949325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z</a:t>
            </a:r>
            <a:r>
              <a:rPr lang="en-US" altLang="zh-CN" sz="28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à</a:t>
            </a: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nɡ</a:t>
            </a:r>
            <a:endParaRPr lang="en-US" altLang="zh-CN" sz="2800"/>
          </a:p>
        </p:txBody>
      </p:sp>
      <p:sp>
        <p:nvSpPr>
          <p:cNvPr id="7" name="QB_6_AN.3_1#7b7abb535.bracket?vbaanalysisanswer=1&amp;vbadefaultcenterpage=1&amp;vbadisplayimagespread=1&amp;parentnodeid=e7b34d963&amp;color=0,0,0&amp;vbapositionanswer=2&amp;vbahtmlprocessed=1&amp;bbb=1" title=""/>
          <p:cNvSpPr/>
          <p:nvPr/>
        </p:nvSpPr>
        <p:spPr>
          <a:xfrm>
            <a:off x="5195316" y="2557199"/>
            <a:ext cx="455613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lì</a:t>
            </a:r>
            <a:endParaRPr lang="en-US" altLang="zh-CN" sz="2800"/>
          </a:p>
        </p:txBody>
      </p:sp>
      <p:sp>
        <p:nvSpPr>
          <p:cNvPr id="8" name="QB_6_AN.4_1#7b7abb535.bracket?vbaanalysisanswer=1&amp;vbadefaultcenterpage=1&amp;vbadisplayimagespread=1&amp;parentnodeid=e7b34d963&amp;color=0,0,0&amp;vbapositionanswer=3&amp;vbahtmlprocessed=1&amp;bbb=1" title=""/>
          <p:cNvSpPr/>
          <p:nvPr/>
        </p:nvSpPr>
        <p:spPr>
          <a:xfrm>
            <a:off x="8936736" y="2557199"/>
            <a:ext cx="69215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</a:t>
            </a:r>
            <a:r>
              <a:rPr lang="en-US" altLang="zh-CN" sz="28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á</a:t>
            </a: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i</a:t>
            </a:r>
            <a:endParaRPr lang="en-US" altLang="zh-CN" sz="2800"/>
          </a:p>
        </p:txBody>
      </p:sp>
      <p:sp>
        <p:nvSpPr>
          <p:cNvPr id="9" name="QB_6_AN.5_1#7b7abb535.bracket?vbaanalysisanswer=1&amp;vbadefaultcenterpage=1&amp;vbadisplayimagespread=1&amp;parentnodeid=e7b34d963&amp;color=0,0,0&amp;vbapositionanswer=4&amp;vbahtmlprocessed=1&amp;bbb=1" title=""/>
          <p:cNvSpPr/>
          <p:nvPr/>
        </p:nvSpPr>
        <p:spPr>
          <a:xfrm>
            <a:off x="1390396" y="3183944"/>
            <a:ext cx="692150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dié</a:t>
            </a:r>
            <a:endParaRPr lang="en-US" altLang="zh-CN" sz="2800"/>
          </a:p>
        </p:txBody>
      </p:sp>
      <p:sp>
        <p:nvSpPr>
          <p:cNvPr id="10" name="QB_6_AN.6_1#7b7abb535.bracket?vbaanalysisanswer=1&amp;vbadefaultcenterpage=1&amp;vbadisplayimagespread=1&amp;parentnodeid=e7b34d963&amp;color=0,0,0&amp;vbapositionanswer=5&amp;vbahtmlprocessed=1&amp;bbb=1" title=""/>
          <p:cNvSpPr/>
          <p:nvPr/>
        </p:nvSpPr>
        <p:spPr>
          <a:xfrm>
            <a:off x="5195316" y="3183944"/>
            <a:ext cx="81121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ji</a:t>
            </a:r>
            <a:r>
              <a:rPr lang="en-US" altLang="zh-CN" sz="28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à</a:t>
            </a: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o</a:t>
            </a:r>
            <a:endParaRPr lang="en-US" altLang="zh-CN" sz="2800"/>
          </a:p>
        </p:txBody>
      </p:sp>
      <p:sp>
        <p:nvSpPr>
          <p:cNvPr id="11" name="QB_6_AN.7_1#7b7abb535.bracket?vbaanalysisanswer=1&amp;vbadefaultcenterpage=1&amp;vbadisplayimagespread=1&amp;parentnodeid=e7b34d963&amp;color=0,0,0&amp;vbapositionanswer=6&amp;vbahtmlprocessed=1&amp;bbb=1" title=""/>
          <p:cNvSpPr/>
          <p:nvPr/>
        </p:nvSpPr>
        <p:spPr>
          <a:xfrm>
            <a:off x="8924036" y="3183944"/>
            <a:ext cx="890588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qi</a:t>
            </a:r>
            <a:r>
              <a:rPr lang="en-US" altLang="zh-CN" sz="28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à</a:t>
            </a: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o</a:t>
            </a:r>
            <a:endParaRPr lang="en-US" altLang="zh-CN" sz="2800"/>
          </a:p>
        </p:txBody>
      </p:sp>
      <p:sp>
        <p:nvSpPr>
          <p:cNvPr id="12" name="QB_6_BD.8_1#2640d3c0e?segpoint=1&amp;vbaanalysisanswer=1&amp;vbadefaultcenterpage=1&amp;vbadisplayimagespread=1&amp;parentnodeid=e7b34d963&amp;color=0,0,0&amp;vbahtmlprocessed=1&amp;bbb=1" title=""/>
          <p:cNvSpPr/>
          <p:nvPr/>
        </p:nvSpPr>
        <p:spPr>
          <a:xfrm>
            <a:off x="539496" y="3826573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5100"/>
              </a:lnSpc>
              <a:tabLst>
                <a:tab pos="3779520"/>
              </a:tabLst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2.圈出下列词语中的错别字并改正。</a:t>
            </a:r>
            <a:endParaRPr lang="en-US" altLang="zh-CN" sz="2800"/>
          </a:p>
          <a:p>
            <a:pPr latinLnBrk="1">
              <a:lnSpc>
                <a:spcPts val="5100"/>
              </a:lnSpc>
              <a:tabLst>
                <a:tab pos="3779520"/>
              </a:tabLst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望闻问砌(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烱烱目光(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  <a:p>
            <a:pPr latinLnBrk="1">
              <a:lnSpc>
                <a:spcPts val="5100"/>
              </a:lnSpc>
              <a:tabLst>
                <a:tab pos="3779520"/>
              </a:tabLst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群蚁排崖(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目不归园(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  <a:p>
            <a:pPr latinLnBrk="1">
              <a:lnSpc>
                <a:spcPts val="4900"/>
              </a:lnSpc>
              <a:tabLst>
                <a:tab pos="3779520"/>
              </a:tabLst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昂首廷胸(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浅心贯注(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13" name="QB_6_AN.9_1#2640d3c0e.bracket?vbaanalysisanswer=1&amp;vbadefaultcenterpage=1&amp;vbadisplayimagespread=1&amp;parentnodeid=e7b34d963&amp;color=0,0,0&amp;vbapositionanswer=7&amp;vbahtmlprocessed=1&amp;bbb=1" title=""/>
          <p:cNvSpPr/>
          <p:nvPr/>
        </p:nvSpPr>
        <p:spPr>
          <a:xfrm>
            <a:off x="2139696" y="4481893"/>
            <a:ext cx="13255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 切</a:t>
            </a:r>
            <a:endParaRPr lang="en-US" altLang="zh-CN" sz="2800"/>
          </a:p>
        </p:txBody>
      </p:sp>
      <p:sp>
        <p:nvSpPr>
          <p:cNvPr id="14" name="QB_6_AN.10_1#2640d3c0e.bracket?vbaanalysisanswer=1&amp;vbadefaultcenterpage=1&amp;vbadisplayimagespread=1&amp;parentnodeid=e7b34d963&amp;color=0,0,0&amp;vbapositionanswer=8&amp;vbahtmlprocessed=1&amp;bbb=1" title=""/>
          <p:cNvSpPr/>
          <p:nvPr/>
        </p:nvSpPr>
        <p:spPr>
          <a:xfrm>
            <a:off x="5919216" y="4481893"/>
            <a:ext cx="20367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 炯炯</a:t>
            </a:r>
            <a:endParaRPr lang="en-US" altLang="zh-CN" sz="2800"/>
          </a:p>
        </p:txBody>
      </p:sp>
      <p:sp>
        <p:nvSpPr>
          <p:cNvPr id="15" name="QB_6_AN.11_1#2640d3c0e.bracket?vbaanalysisanswer=1&amp;vbadefaultcenterpage=1&amp;vbadisplayimagespread=1&amp;parentnodeid=e7b34d963&amp;color=0,0,0&amp;vbapositionanswer=9&amp;vbahtmlprocessed=1&amp;bbb=1" title=""/>
          <p:cNvSpPr/>
          <p:nvPr/>
        </p:nvSpPr>
        <p:spPr>
          <a:xfrm>
            <a:off x="2139696" y="5129593"/>
            <a:ext cx="13255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 衙</a:t>
            </a:r>
            <a:endParaRPr lang="en-US" altLang="zh-CN" sz="2800"/>
          </a:p>
        </p:txBody>
      </p:sp>
      <p:sp>
        <p:nvSpPr>
          <p:cNvPr id="16" name="QB_6_AN.12_1#2640d3c0e.bracket?vbaanalysisanswer=1&amp;vbadefaultcenterpage=1&amp;vbadisplayimagespread=1&amp;parentnodeid=e7b34d963&amp;color=0,0,0&amp;vbapositionanswer=10&amp;vbahtmlprocessed=1&amp;bbb=1" title=""/>
          <p:cNvSpPr/>
          <p:nvPr/>
        </p:nvSpPr>
        <p:spPr>
          <a:xfrm>
            <a:off x="5919216" y="5129593"/>
            <a:ext cx="13255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 窥</a:t>
            </a:r>
            <a:endParaRPr lang="en-US" altLang="zh-CN" sz="2800"/>
          </a:p>
        </p:txBody>
      </p:sp>
      <p:sp>
        <p:nvSpPr>
          <p:cNvPr id="17" name="QB_6_AN.13_1#2640d3c0e.bracket?vbaanalysisanswer=1&amp;vbadefaultcenterpage=1&amp;vbadisplayimagespread=1&amp;parentnodeid=e7b34d963&amp;color=0,0,0&amp;vbapositionanswer=11&amp;vbahtmlprocessed=1&amp;bbb=1" title=""/>
          <p:cNvSpPr/>
          <p:nvPr/>
        </p:nvSpPr>
        <p:spPr>
          <a:xfrm>
            <a:off x="2139696" y="5756338"/>
            <a:ext cx="13255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 挺</a:t>
            </a:r>
            <a:endParaRPr lang="en-US" altLang="zh-CN" sz="2800"/>
          </a:p>
        </p:txBody>
      </p:sp>
      <p:sp>
        <p:nvSpPr>
          <p:cNvPr id="18" name="QB_6_AN.14_1#2640d3c0e.bracket?vbaanalysisanswer=1&amp;vbadefaultcenterpage=1&amp;vbadisplayimagespread=1&amp;parentnodeid=e7b34d963&amp;color=0,0,0&amp;vbapositionanswer=12&amp;vbahtmlprocessed=1&amp;bbb=1" title=""/>
          <p:cNvSpPr/>
          <p:nvPr/>
        </p:nvSpPr>
        <p:spPr>
          <a:xfrm>
            <a:off x="5919216" y="5756338"/>
            <a:ext cx="13255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 潜</a:t>
            </a:r>
            <a:endParaRPr lang="en-US" altLang="zh-CN" sz="2800"/>
          </a:p>
        </p:txBody>
      </p:sp>
      <p:sp>
        <p:nvSpPr>
          <p:cNvPr id="19" name="QB_6_BD.1_1#7b7abb535?segpoint=1&amp;vbaanalysisanswer=1&amp;vbadefaultcenterpage=1&amp;vbadisplayimagespread=1&amp;parentnodeid=e7b34d963&amp;color=0,0,0&amp;vbahtmlprocessed=1&amp;bbb=1&amp;zzd= 3" title=""/>
          <p:cNvSpPr/>
          <p:nvPr/>
        </p:nvSpPr>
        <p:spPr>
          <a:xfrm>
            <a:off x="1053878" y="3159179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QB_6_BD.1_1#7b7abb535?segpoint=1&amp;vbaanalysisanswer=1&amp;vbadefaultcenterpage=1&amp;vbadisplayimagespread=1&amp;parentnodeid=e7b34d963&amp;color=0,0,0&amp;vbahtmlprocessed=1&amp;bbb=1&amp;zzd= 3" title=""/>
          <p:cNvSpPr/>
          <p:nvPr/>
        </p:nvSpPr>
        <p:spPr>
          <a:xfrm>
            <a:off x="4477798" y="3159179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QB_6_BD.1_1#7b7abb535?segpoint=1&amp;vbaanalysisanswer=1&amp;vbadefaultcenterpage=1&amp;vbadisplayimagespread=1&amp;parentnodeid=e7b34d963&amp;color=0,0,0&amp;vbahtmlprocessed=1&amp;bbb=1&amp;zzd= 3" title=""/>
          <p:cNvSpPr/>
          <p:nvPr/>
        </p:nvSpPr>
        <p:spPr>
          <a:xfrm>
            <a:off x="8600218" y="3159179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QB_6_BD.1_1#7b7abb535?segpoint=1&amp;vbaanalysisanswer=1&amp;vbadefaultcenterpage=1&amp;vbadisplayimagespread=1&amp;parentnodeid=e7b34d963&amp;color=0,0,0&amp;vbahtmlprocessed=1&amp;bbb=1&amp;zzd= 5" title=""/>
          <p:cNvSpPr/>
          <p:nvPr/>
        </p:nvSpPr>
        <p:spPr>
          <a:xfrm>
            <a:off x="698278" y="375093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QB_6_BD.1_1#7b7abb535?segpoint=1&amp;vbaanalysisanswer=1&amp;vbadefaultcenterpage=1&amp;vbadisplayimagespread=1&amp;parentnodeid=e7b34d963&amp;color=0,0,0&amp;vbahtmlprocessed=1&amp;bbb=1&amp;zzd= 5" title=""/>
          <p:cNvSpPr/>
          <p:nvPr/>
        </p:nvSpPr>
        <p:spPr>
          <a:xfrm>
            <a:off x="4477798" y="375093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QB_6_BD.1_1#7b7abb535?segpoint=1&amp;vbaanalysisanswer=1&amp;vbadefaultcenterpage=1&amp;vbadisplayimagespread=1&amp;parentnodeid=e7b34d963&amp;color=0,0,0&amp;vbahtmlprocessed=1&amp;bbb=1&amp;zzd= 5" title=""/>
          <p:cNvSpPr/>
          <p:nvPr/>
        </p:nvSpPr>
        <p:spPr>
          <a:xfrm>
            <a:off x="8600218" y="375093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 title=""/>
          <p:cNvSpPr/>
          <p:nvPr/>
        </p:nvSpPr>
        <p:spPr>
          <a:xfrm>
            <a:off x="1614061" y="4530346"/>
            <a:ext cx="371475" cy="553658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 title=""/>
          <p:cNvSpPr/>
          <p:nvPr/>
        </p:nvSpPr>
        <p:spPr>
          <a:xfrm>
            <a:off x="4253755" y="4575935"/>
            <a:ext cx="811704" cy="553658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 title=""/>
          <p:cNvSpPr/>
          <p:nvPr/>
        </p:nvSpPr>
        <p:spPr>
          <a:xfrm>
            <a:off x="1614060" y="5202680"/>
            <a:ext cx="371475" cy="553658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 title=""/>
          <p:cNvSpPr/>
          <p:nvPr/>
        </p:nvSpPr>
        <p:spPr>
          <a:xfrm>
            <a:off x="5009578" y="5202680"/>
            <a:ext cx="371475" cy="553658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 title=""/>
          <p:cNvSpPr/>
          <p:nvPr/>
        </p:nvSpPr>
        <p:spPr>
          <a:xfrm>
            <a:off x="1240935" y="5829010"/>
            <a:ext cx="371475" cy="553658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 title=""/>
          <p:cNvSpPr/>
          <p:nvPr/>
        </p:nvSpPr>
        <p:spPr>
          <a:xfrm>
            <a:off x="4320762" y="5798267"/>
            <a:ext cx="371475" cy="553658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uiExpand="1" build="p" animBg="1"/>
      <p:bldP spid="8" grpId="0" uiExpand="1" build="p" animBg="1"/>
      <p:bldP spid="9" grpId="0" uiExpand="1" build="p" animBg="1"/>
      <p:bldP spid="10" grpId="0" uiExpand="1" build="p" animBg="1"/>
      <p:bldP spid="11" grpId="0" uiExpand="1" build="p" animBg="1"/>
      <p:bldP spid="13" grpId="0" uiExpand="1" build="p" animBg="1"/>
      <p:bldP spid="14" grpId="0" uiExpand="1" build="p" animBg="1"/>
      <p:bldP spid="15" grpId="0" uiExpand="1" build="p" animBg="1"/>
      <p:bldP spid="16" grpId="0" uiExpand="1" build="p" animBg="1"/>
      <p:bldP spid="17" grpId="0" uiExpand="1" build="p" animBg="1"/>
      <p:bldP spid="18" grpId="0" uiExpand="1" build="p" animBg="1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20afac75e?vbadefaultcenterpage=1&amp;parentnodeid=b671d47bf&amp;color=0,0,0&amp;vbahtmlprocessed=1&amp;bbb=1" title=""/>
          <p:cNvSpPr/>
          <p:nvPr/>
        </p:nvSpPr>
        <p:spPr>
          <a:xfrm>
            <a:off x="539496" y="468000"/>
            <a:ext cx="11109960" cy="1077976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700"/>
              </a:lnSpc>
            </a:pPr>
            <a:r>
              <a:rPr lang="en-US" altLang="zh-CN" sz="3200" b="0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词语辨析</a:t>
            </a:r>
            <a:endParaRPr lang="en-US" altLang="zh-CN" sz="3200"/>
          </a:p>
        </p:txBody>
      </p:sp>
      <p:sp>
        <p:nvSpPr>
          <p:cNvPr id="3" name="QO_6_BD.15_1#b5b71937b?vbaanalysisanswer=1&amp;vbadefaultcenterpage=1&amp;vbadisplayimagespread=1&amp;parentnodeid=20afac75e&amp;color=0,0,0&amp;vbahtmlprocessed=1&amp;bbb=1" title=""/>
          <p:cNvSpPr/>
          <p:nvPr/>
        </p:nvSpPr>
        <p:spPr>
          <a:xfrm>
            <a:off x="539496" y="1188155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3.根据意思，写出相应的词语。</a:t>
            </a:r>
            <a:endParaRPr lang="en-US" altLang="zh-CN" sz="2800"/>
          </a:p>
        </p:txBody>
      </p:sp>
      <p:sp>
        <p:nvSpPr>
          <p:cNvPr id="4" name="QB_7_BD.16_1#2763c1b36?vbaanalysisanswer=1&amp;vbadefaultcenterpage=1&amp;vbadisplayimagespread=1&amp;parentnodeid=b5b71937b&amp;color=0,0,0&amp;vbahtmlprocessed=1&amp;bbb=1" title=""/>
          <p:cNvSpPr/>
          <p:nvPr/>
        </p:nvSpPr>
        <p:spPr>
          <a:xfrm>
            <a:off x="539496" y="1820994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（1）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：用心劳苦地一年到头这样做。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</a:t>
            </a:r>
            <a:r>
              <a:rPr kumimoji="0" lang="en-US" altLang="zh-CN" sz="2800" b="0" i="0" u="none" strike="noStrike" kern="1200" cap="none" spc="-1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2）</a:t>
            </a:r>
            <a:r>
              <a:rPr kumimoji="0" lang="en-US" altLang="zh-CN" sz="2800" b="0" i="0" u="none" strike="noStrike" kern="1200" cap="none" spc="-1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kumimoji="0" lang="en-US" altLang="zh-CN" sz="2800" b="0" i="0" u="none" strike="noStrike" kern="1200" cap="none" spc="-1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：形容情绪十分激动；说话、写文章意气昂扬，言辞畅快。</a:t>
            </a:r>
            <a:endParaRPr kumimoji="0" lang="en-US" altLang="zh-CN" sz="2800" b="0" i="0" u="none" strike="noStrike" kern="1200" cap="none" spc="-10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等线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（3）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：形容气势之盛可以直冲云霄。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等线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1" hangingPunct="1">
              <a:lnSpc>
                <a:spcPts val="49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（4）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：很不一样。</a:t>
            </a:r>
            <a:endParaRPr lang="en-US" altLang="zh-CN" sz="2800"/>
          </a:p>
        </p:txBody>
      </p:sp>
      <p:sp>
        <p:nvSpPr>
          <p:cNvPr id="5" name="QB_7_AN.17_1#2763c1b36.blank?vbaanalysisanswer=1&amp;vbadefaultcenterpage=1&amp;vbadisplayimagespread=1&amp;parentnodeid=b5b71937b&amp;color=0,0,0&amp;vbapositionanswer=13&amp;vbahtmlprocessed=1&amp;bbb=1" title=""/>
          <p:cNvSpPr/>
          <p:nvPr/>
        </p:nvSpPr>
        <p:spPr>
          <a:xfrm>
            <a:off x="1479296" y="1790514"/>
            <a:ext cx="16811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兀兀穷年</a:t>
            </a:r>
            <a:endParaRPr lang="en-US" altLang="zh-CN" sz="2800"/>
          </a:p>
        </p:txBody>
      </p:sp>
      <p:sp>
        <p:nvSpPr>
          <p:cNvPr id="7" name="QB_7_AN.19_1#2763c1b36.blank?vbaanalysisanswer=1&amp;vbadefaultcenterpage=1&amp;vbadisplayimagespread=1&amp;parentnodeid=b5b71937b&amp;color=0,0,0&amp;vbapositionanswer=14&amp;vbahtmlprocessed=1&amp;bbb=1" title=""/>
          <p:cNvSpPr/>
          <p:nvPr/>
        </p:nvSpPr>
        <p:spPr>
          <a:xfrm>
            <a:off x="1428496" y="2438214"/>
            <a:ext cx="16176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 spc="-10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慷慨淋漓</a:t>
            </a:r>
            <a:endParaRPr lang="en-US" altLang="zh-CN" sz="2800" spc="-100"/>
          </a:p>
        </p:txBody>
      </p:sp>
      <p:sp>
        <p:nvSpPr>
          <p:cNvPr id="9" name="QB_7_AN.21_1#2763c1b36.blank?vbaanalysisanswer=1&amp;vbadefaultcenterpage=1&amp;vbadisplayimagespread=1&amp;parentnodeid=b5b71937b&amp;color=0,0,0&amp;vbapositionanswer=15&amp;vbahtmlprocessed=1&amp;bbb=1" title=""/>
          <p:cNvSpPr/>
          <p:nvPr/>
        </p:nvSpPr>
        <p:spPr>
          <a:xfrm>
            <a:off x="1479296" y="3085914"/>
            <a:ext cx="16811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气冲斗牛</a:t>
            </a:r>
            <a:endParaRPr lang="en-US" altLang="zh-CN" sz="2800"/>
          </a:p>
        </p:txBody>
      </p:sp>
      <p:sp>
        <p:nvSpPr>
          <p:cNvPr id="11" name="QB_7_AN.23_1#2763c1b36.blank?vbaanalysisanswer=1&amp;vbadefaultcenterpage=1&amp;vbadisplayimagespread=1&amp;parentnodeid=b5b71937b&amp;color=0,0,0&amp;vbapositionanswer=16&amp;vbahtmlprocessed=1&amp;bbb=1" title=""/>
          <p:cNvSpPr/>
          <p:nvPr/>
        </p:nvSpPr>
        <p:spPr>
          <a:xfrm>
            <a:off x="1479296" y="3712659"/>
            <a:ext cx="16811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迥乎不同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7" grpId="0" uiExpand="1" build="p" animBg="1"/>
      <p:bldP spid="9" grpId="0" uiExpand="1" build="p" animBg="1"/>
      <p:bldP spid="11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6_BD.24_1#c6ff79317?segpoint=1&amp;vbaanalysisanswer=1&amp;vbadefaultcenterpage=1&amp;vbadisplayimagespread=1&amp;parentnodeid=20afac75e&amp;color=0,0,0&amp;vbahtmlprocessed=1&amp;bbb=1" title=""/>
          <p:cNvSpPr/>
          <p:nvPr/>
        </p:nvSpPr>
        <p:spPr>
          <a:xfrm>
            <a:off x="539496" y="1176850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4.结合辨析选词填空。</a:t>
            </a:r>
            <a:endParaRPr lang="en-US" altLang="zh-CN" sz="2800"/>
          </a:p>
        </p:txBody>
      </p:sp>
      <p:sp>
        <p:nvSpPr>
          <p:cNvPr id="3" name="QO_6_BD.24_2#c6ff79317?segpoint=1&amp;vbaanalysisanswer=1&amp;vbadefaultcenterpage=1&amp;vbadisplayimagespread=1&amp;parentnodeid=20afac75e&amp;color=0,0,0&amp;vbahtmlprocessed=1&amp;bbb=1&amp;hasbroken=1" title=""/>
          <p:cNvSpPr/>
          <p:nvPr/>
        </p:nvSpPr>
        <p:spPr>
          <a:xfrm>
            <a:off x="539496" y="1810643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【潜心贯注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全神贯注】</a:t>
            </a:r>
            <a:endParaRPr lang="en-US" altLang="zh-CN" sz="2800"/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    </a:t>
            </a:r>
            <a:r>
              <a:rPr lang="en-US" altLang="zh-CN" sz="2800" b="1" i="0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辨析</a:t>
            </a:r>
            <a:r>
              <a:rPr lang="en-US" altLang="zh-CN" sz="2800" b="0" i="0" spc="-5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潜心，用心专而深。“潜心贯注”形容专心致志，高度集中。</a:t>
            </a:r>
            <a:endParaRPr lang="en-US" altLang="zh-CN" sz="2800" b="0" i="0" spc="-5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“全神贯注”指全副精神高度集中。“潜心贯注”多形容投入得深，也就是程</a:t>
            </a:r>
            <a:endParaRPr lang="en-US" altLang="zh-CN" sz="2800" b="0" i="0" spc="-5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度深；“全神贯注”多形容将所有精力都投入进去，侧重于投入的精力多。</a:t>
            </a:r>
            <a:endParaRPr lang="en-US" altLang="zh-CN" sz="2800" spc="-50"/>
          </a:p>
        </p:txBody>
      </p:sp>
      <p:sp>
        <p:nvSpPr>
          <p:cNvPr id="4" name="QB_7_BD.25_1#6071b615b?vbaanalysisanswer=1&amp;vbadefaultcenterpage=1&amp;vbadisplayimagespread=1&amp;parentnodeid=c6ff79317&amp;color=0,0,0&amp;vbahtmlprocessed=1&amp;bbb=1" title=""/>
          <p:cNvSpPr/>
          <p:nvPr/>
        </p:nvSpPr>
        <p:spPr>
          <a:xfrm>
            <a:off x="539496" y="4376043"/>
            <a:ext cx="11109960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（1）她</a:t>
            </a:r>
            <a:r>
              <a:rPr lang="en-US" altLang="zh-CN" sz="28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地在自己房间看书，一连看了好几个小时。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49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（2）课堂上，他集中全部精力，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地听着老师讲课。</a:t>
            </a:r>
            <a:endParaRPr lang="en-US" altLang="zh-CN" sz="2800"/>
          </a:p>
        </p:txBody>
      </p:sp>
      <p:sp>
        <p:nvSpPr>
          <p:cNvPr id="5" name="QB_7_AN.26_1#6071b615b.blank?vbaanalysisanswer=1&amp;vbadefaultcenterpage=1&amp;vbadisplayimagespread=1&amp;parentnodeid=c6ff79317&amp;color=0,0,0&amp;vbapositionanswer=17&amp;vbahtmlprocessed=1&amp;bbb=1" title=""/>
          <p:cNvSpPr/>
          <p:nvPr/>
        </p:nvSpPr>
        <p:spPr>
          <a:xfrm>
            <a:off x="1834896" y="4345563"/>
            <a:ext cx="16811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潜心贯注</a:t>
            </a:r>
            <a:endParaRPr lang="en-US" altLang="zh-CN" sz="2800"/>
          </a:p>
        </p:txBody>
      </p:sp>
      <p:sp>
        <p:nvSpPr>
          <p:cNvPr id="7" name="QB_7_AN.28_1#6071b615b.blank?vbaanalysisanswer=1&amp;vbadefaultcenterpage=1&amp;vbadisplayimagespread=1&amp;parentnodeid=c6ff79317&amp;color=0,0,0&amp;vbapositionanswer=18&amp;vbahtmlprocessed=1&amp;bbb=1" title=""/>
          <p:cNvSpPr/>
          <p:nvPr/>
        </p:nvSpPr>
        <p:spPr>
          <a:xfrm>
            <a:off x="5746496" y="4972308"/>
            <a:ext cx="16811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全神贯注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7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3#3db24776b.fixed?vbadefaultcenterpage=1&amp;parentnodeid=8cac5252b&amp;color=0,0,0&amp;vbahtmlprocessed=1&amp;bbb=1" title=""/>
          <p:cNvSpPr/>
          <p:nvPr/>
        </p:nvSpPr>
        <p:spPr>
          <a:xfrm>
            <a:off x="256032" y="2523744"/>
            <a:ext cx="11631168" cy="795528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000"/>
              </a:lnSpc>
            </a:pPr>
            <a:r>
              <a:rPr lang="en-US" altLang="zh-CN" sz="48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</a:t>
            </a:r>
            <a:r>
              <a:rPr lang="en-US" altLang="zh-CN" sz="4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说和做——记闻一多先生言行片段</a:t>
            </a:r>
            <a:endParaRPr lang="en-US" altLang="zh-CN" sz="4800"/>
          </a:p>
        </p:txBody>
      </p:sp>
      <p:sp>
        <p:nvSpPr>
          <p:cNvPr id="3" name="C_3_BD#3db24776b.fixed?vbadefaultcenterpage=1&amp;parentnodeid=8cac5252b&amp;color=27,173,128&amp;vbahtmlprocessed=1&amp;bbb=1" title=""/>
          <p:cNvSpPr/>
          <p:nvPr/>
        </p:nvSpPr>
        <p:spPr>
          <a:xfrm>
            <a:off x="256032" y="3529584"/>
            <a:ext cx="11631168" cy="795528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6000"/>
              </a:lnSpc>
            </a:pPr>
            <a:r>
              <a:rPr lang="en-US" altLang="zh-CN" sz="4800" b="1" i="0">
                <a:solidFill>
                  <a:srgbClr val="1BAD8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素养达标</a:t>
            </a:r>
            <a:r>
              <a:rPr lang="en-US" altLang="zh-CN" sz="4800" b="1" i="0">
                <a:solidFill>
                  <a:srgbClr val="1BAD8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1BAD8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导练</a:t>
            </a:r>
            <a:endParaRPr lang="en-US" altLang="zh-CN" sz="4800"/>
          </a:p>
        </p:txBody>
      </p:sp>
      <p:sp>
        <p:nvSpPr>
          <p:cNvPr id="4" name="C_3#3db24776b" title=""/>
          <p:cNvSpPr/>
          <p:nvPr/>
        </p:nvSpPr>
        <p:spPr>
          <a:xfrm>
            <a:off x="1225296" y="3401568"/>
            <a:ext cx="9793224" cy="9144"/>
          </a:xfrm>
          <a:prstGeom prst="line">
            <a:avLst/>
          </a:prstGeom>
          <a:noFill/>
          <a:ln w="38100">
            <a:solidFill>
              <a:srgbClr val="E84876"/>
            </a:solidFill>
            <a:prstDash val="solid"/>
          </a:ln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split dir="in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4#192cc54ef?vbadefaultcenterpage=1&amp;parentnodeid=3db24776b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784" y="468000"/>
            <a:ext cx="3154680" cy="576072"/>
          </a:xfrm>
          <a:prstGeom prst="rect">
            <a:avLst/>
          </a:prstGeom>
        </p:spPr>
      </p:pic>
      <p:sp>
        <p:nvSpPr>
          <p:cNvPr id="3" name="C_4_BD#192cc54ef?vbadefaultcenterpage=1&amp;parentnodeid=3db24776b&amp;color=0,0,0&amp;vbahtmlprocessed=1&amp;bbb=1" title=""/>
          <p:cNvSpPr/>
          <p:nvPr/>
        </p:nvSpPr>
        <p:spPr>
          <a:xfrm>
            <a:off x="1115568" y="477144"/>
            <a:ext cx="2560320" cy="576072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基础巩固</a:t>
            </a:r>
            <a:endParaRPr lang="en-US" altLang="zh-CN" sz="3200"/>
          </a:p>
        </p:txBody>
      </p:sp>
      <p:sp>
        <p:nvSpPr>
          <p:cNvPr id="4" name="QM_5_BD.31_1#a73c795ee?vbaanalysisanswer=1&amp;vbadefaultcenterpage=1&amp;vbadisplayimagespread=1&amp;parentnodeid=192cc54ef&amp;color=0,0,0&amp;vbahtmlprocessed=1&amp;bbb=1&amp;hasbroken=1" title=""/>
          <p:cNvSpPr/>
          <p:nvPr/>
        </p:nvSpPr>
        <p:spPr>
          <a:xfrm>
            <a:off x="539496" y="1182756"/>
            <a:ext cx="11109960" cy="44398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阅读下列语段，完成1～4题。</a:t>
            </a:r>
            <a:endParaRPr lang="en-US" altLang="zh-CN" sz="2800"/>
          </a:p>
          <a:p>
            <a:pPr algn="ctr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（一）</a:t>
            </a:r>
            <a:endParaRPr lang="en-US" altLang="zh-CN" sz="2800"/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楷体" panose="02010609060101010101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他“说”了。说得真痛快，动人心，鼓壮志，气冲斗(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牛，声震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天地！</a:t>
            </a:r>
            <a:endParaRPr lang="en-US" altLang="zh-CN" sz="2800"/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楷体" panose="02010609060101010101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闻一多先生，是卓越的学者，热情pénɡ(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湃的优秀诗人，大勇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的革命烈士。</a:t>
            </a:r>
            <a:endParaRPr lang="en-US" altLang="zh-CN" sz="2800"/>
          </a:p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楷体" panose="02010609060101010101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他，是口的巨人。他，是行的高标。</a:t>
            </a:r>
            <a:endParaRPr lang="en-US" altLang="zh-CN" sz="2800"/>
          </a:p>
        </p:txBody>
      </p:sp>
      <p:sp>
        <p:nvSpPr>
          <p:cNvPr id="5" name="QM_5_BD.31_1#a73c795ee?vbaanalysisanswer=1&amp;vbadefaultcenterpage=1&amp;vbadisplayimagespread=1&amp;parentnodeid=192cc54ef&amp;color=0,0,0&amp;vbahtmlprocessed=1&amp;bbb=1&amp;hasbroken=1&amp;zzd= 5" title=""/>
          <p:cNvSpPr/>
          <p:nvPr/>
        </p:nvSpPr>
        <p:spPr>
          <a:xfrm>
            <a:off x="8835803" y="308775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6_BD.32_1#50c5ca7d5?vbaanalysisanswer=1&amp;vbadefaultcenterpage=1&amp;vbadisplayimagespread=1&amp;parentnodeid=a73c795ee&amp;color=0,0,0&amp;vbahtmlprocessed=1&amp;bbb=1" title=""/>
          <p:cNvSpPr/>
          <p:nvPr/>
        </p:nvSpPr>
        <p:spPr>
          <a:xfrm>
            <a:off x="539496" y="2465900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1.给加点字注音，根据拼音写汉字。</a:t>
            </a:r>
            <a:endParaRPr lang="en-US" altLang="zh-CN" sz="2800"/>
          </a:p>
        </p:txBody>
      </p:sp>
      <p:sp>
        <p:nvSpPr>
          <p:cNvPr id="3" name="QB_7_BD.33_1#d9a1a99af?vbaanalysisanswer=1&amp;vbadefaultcenterpage=1&amp;vbadisplayimagespread=1&amp;parentnodeid=50c5ca7d5&amp;color=0,0,0&amp;vbahtmlprocessed=1&amp;bbb=1" title=""/>
          <p:cNvSpPr/>
          <p:nvPr/>
        </p:nvSpPr>
        <p:spPr>
          <a:xfrm>
            <a:off x="539496" y="3099693"/>
            <a:ext cx="11109960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（1）气冲斗(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牛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49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（2）pénɡ(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湃</a:t>
            </a:r>
            <a:endParaRPr lang="en-US" altLang="zh-CN" sz="2800"/>
          </a:p>
        </p:txBody>
      </p:sp>
      <p:sp>
        <p:nvSpPr>
          <p:cNvPr id="4" name="QB_7_AN.34_1#d9a1a99af.bracket?vbaanalysisanswer=1&amp;vbadefaultcenterpage=1&amp;vbadisplayimagespread=1&amp;parentnodeid=50c5ca7d5&amp;color=0,0,0&amp;vbapositionanswer=19&amp;vbahtmlprocessed=1&amp;bbb=1" title=""/>
          <p:cNvSpPr/>
          <p:nvPr/>
        </p:nvSpPr>
        <p:spPr>
          <a:xfrm>
            <a:off x="2673096" y="3107313"/>
            <a:ext cx="792163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dǒu</a:t>
            </a:r>
            <a:endParaRPr lang="en-US" altLang="zh-CN" sz="2800"/>
          </a:p>
        </p:txBody>
      </p:sp>
      <p:sp>
        <p:nvSpPr>
          <p:cNvPr id="6" name="QB_7_AN.36_1#d9a1a99af.bracket?vbaanalysisanswer=1&amp;vbadefaultcenterpage=1&amp;vbadisplayimagespread=1&amp;parentnodeid=50c5ca7d5&amp;color=0,0,0&amp;vbapositionanswer=20&amp;vbahtmlprocessed=1" title=""/>
          <p:cNvSpPr/>
          <p:nvPr/>
        </p:nvSpPr>
        <p:spPr>
          <a:xfrm>
            <a:off x="2296859" y="3734058"/>
            <a:ext cx="614363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澎</a:t>
            </a:r>
            <a:endParaRPr lang="en-US" altLang="zh-CN" sz="2800"/>
          </a:p>
        </p:txBody>
      </p:sp>
      <p:sp>
        <p:nvSpPr>
          <p:cNvPr id="7" name="QB_7_BD.33_1#d9a1a99af?vbaanalysisanswer=1&amp;vbadefaultcenterpage=1&amp;vbadisplayimagespread=1&amp;parentnodeid=50c5ca7d5&amp;color=0,0,0&amp;vbahtmlprocessed=1&amp;bbb=1&amp;zzd= 1" title=""/>
          <p:cNvSpPr/>
          <p:nvPr/>
        </p:nvSpPr>
        <p:spPr>
          <a:xfrm>
            <a:off x="2298478" y="3709293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6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47d0bef81?vbadefaultcenterpage=1&amp;parentnodeid=a73c795ee&amp;color=0,0,0&amp;vbahtmlprocessed=1&amp;bbb=1&amp;hasbroken=1" title=""/>
          <p:cNvSpPr/>
          <p:nvPr/>
        </p:nvSpPr>
        <p:spPr>
          <a:xfrm>
            <a:off x="539496" y="536770"/>
            <a:ext cx="11109960" cy="31444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（二）</a:t>
            </a:r>
            <a:endParaRPr lang="en-US" altLang="zh-CN" sz="2800"/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一株济世草，一颗报国心。多年来，屠呦呦带领团队沥尽心血，成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功提取出青蒿素。面对实验失败，他们锲而不舍；面对荣誉，屠呦呦的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淡定岿然不动，耄耋之年依然矢志研究青蒿素的深层机制。她认为，在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传承中创新，在创新中传承，古老的中医药方才能历久弥新。</a:t>
            </a:r>
            <a:endParaRPr lang="en-US" altLang="zh-CN" sz="2800"/>
          </a:p>
        </p:txBody>
      </p:sp>
      <p:sp>
        <p:nvSpPr>
          <p:cNvPr id="3" name="QB_6_BD.58_1#fe331de53?vbaanalysisanswer=1&amp;vbadefaultcenterpage=1&amp;vbadisplayimagespread=1&amp;parentnodeid=a73c795ee&amp;color=0,0,0&amp;vbahtmlprocessed=1&amp;bbb=1&amp;hasbroken=1&amp;haslongtextanswerposition=1" title=""/>
          <p:cNvSpPr/>
          <p:nvPr/>
        </p:nvSpPr>
        <p:spPr>
          <a:xfrm>
            <a:off x="539496" y="3749298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2.上面这段文字中加点的成语运用不正确的是：</a:t>
            </a:r>
            <a:r>
              <a:rPr lang="en-US" altLang="zh-CN" sz="280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____________________</a:t>
            </a:r>
            <a:endParaRPr lang="en-US" altLang="zh-CN" sz="280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______________________________________________________________</a:t>
            </a:r>
            <a:endParaRPr lang="en-US" altLang="zh-CN" sz="280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______________________________________________________________</a:t>
            </a:r>
            <a:endParaRPr lang="en-US" altLang="zh-CN" sz="280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______________________________________________________________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  <p:sp>
        <p:nvSpPr>
          <p:cNvPr id="4" name="QB_6_AN.57_1#fe331de53?vbaanalysisanswer=1&amp;vbadefaultcenterpage=1&amp;vbadisplayimagespread=1&amp;parentnodeid=a73c795ee&amp;color=0,0,0&amp;vbahtmlprocessed=1&amp;bbb=1&amp;hasbroken=1&amp;haslongtextanswer=1" title=""/>
          <p:cNvSpPr/>
          <p:nvPr/>
        </p:nvSpPr>
        <p:spPr>
          <a:xfrm>
            <a:off x="539496" y="3723898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                                   </a:t>
            </a: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岿然不动（“岿然不动”</a:t>
            </a:r>
            <a:endParaRPr lang="en-US" altLang="zh-CN" sz="2800" b="0" i="0">
              <a:solidFill>
                <a:srgbClr val="FF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形容高大、坚强、坚固、不可动摇。根据前文“面对荣誉”可知，这个句</a:t>
            </a:r>
            <a:endParaRPr lang="en-US" altLang="zh-CN" sz="2800" b="0" i="0">
              <a:solidFill>
                <a:srgbClr val="FF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子要表述的是屠呦呦像过去一样，在荣誉面前淡泊、从容，应改为</a:t>
            </a:r>
            <a:endParaRPr lang="en-US" altLang="zh-CN" sz="2800" b="0" i="0">
              <a:solidFill>
                <a:srgbClr val="FF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“一如既往”）</a:t>
            </a:r>
            <a:endParaRPr lang="en-US" altLang="zh-CN" sz="2800"/>
          </a:p>
        </p:txBody>
      </p:sp>
      <p:sp>
        <p:nvSpPr>
          <p:cNvPr id="5" name="P_6_BD#47d0bef81?vbadefaultcenterpage=1&amp;parentnodeid=a73c795ee&amp;color=0,0,0&amp;vbahtmlprocessed=1&amp;bbb=1&amp;hasbroken=1&amp;zzd= 3" title=""/>
          <p:cNvSpPr/>
          <p:nvPr/>
        </p:nvSpPr>
        <p:spPr>
          <a:xfrm>
            <a:off x="9588278" y="17940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P_6_BD#47d0bef81?vbadefaultcenterpage=1&amp;parentnodeid=a73c795ee&amp;color=0,0,0&amp;vbahtmlprocessed=1&amp;bbb=1&amp;hasbroken=1&amp;zzd= 3" title=""/>
          <p:cNvSpPr/>
          <p:nvPr/>
        </p:nvSpPr>
        <p:spPr>
          <a:xfrm>
            <a:off x="9943878" y="17940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P_6_BD#47d0bef81?vbadefaultcenterpage=1&amp;parentnodeid=a73c795ee&amp;color=0,0,0&amp;vbahtmlprocessed=1&amp;bbb=1&amp;hasbroken=1&amp;zzd= 3" title=""/>
          <p:cNvSpPr/>
          <p:nvPr/>
        </p:nvSpPr>
        <p:spPr>
          <a:xfrm>
            <a:off x="10299478" y="17940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P_6_BD#47d0bef81?vbadefaultcenterpage=1&amp;parentnodeid=a73c795ee&amp;color=0,0,0&amp;vbahtmlprocessed=1&amp;bbb=1&amp;hasbroken=1&amp;zzd= 3" title=""/>
          <p:cNvSpPr/>
          <p:nvPr/>
        </p:nvSpPr>
        <p:spPr>
          <a:xfrm>
            <a:off x="10655078" y="17940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P_6_BD#47d0bef81?vbadefaultcenterpage=1&amp;parentnodeid=a73c795ee&amp;color=0,0,0&amp;vbahtmlprocessed=1&amp;bbb=1&amp;hasbroken=1&amp;zzd= 4" title=""/>
          <p:cNvSpPr/>
          <p:nvPr/>
        </p:nvSpPr>
        <p:spPr>
          <a:xfrm>
            <a:off x="6743478" y="24417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P_6_BD#47d0bef81?vbadefaultcenterpage=1&amp;parentnodeid=a73c795ee&amp;color=0,0,0&amp;vbahtmlprocessed=1&amp;bbb=1&amp;hasbroken=1&amp;zzd= 4" title=""/>
          <p:cNvSpPr/>
          <p:nvPr/>
        </p:nvSpPr>
        <p:spPr>
          <a:xfrm>
            <a:off x="7099078" y="24417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P_6_BD#47d0bef81?vbadefaultcenterpage=1&amp;parentnodeid=a73c795ee&amp;color=0,0,0&amp;vbahtmlprocessed=1&amp;bbb=1&amp;hasbroken=1&amp;zzd= 4" title=""/>
          <p:cNvSpPr/>
          <p:nvPr/>
        </p:nvSpPr>
        <p:spPr>
          <a:xfrm>
            <a:off x="7454678" y="24417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_6_BD#47d0bef81?vbadefaultcenterpage=1&amp;parentnodeid=a73c795ee&amp;color=0,0,0&amp;vbahtmlprocessed=1&amp;bbb=1&amp;hasbroken=1&amp;zzd= 4" title=""/>
          <p:cNvSpPr/>
          <p:nvPr/>
        </p:nvSpPr>
        <p:spPr>
          <a:xfrm>
            <a:off x="7810278" y="24417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P_6_BD#47d0bef81?vbadefaultcenterpage=1&amp;parentnodeid=a73c795ee&amp;color=0,0,0&amp;vbahtmlprocessed=1&amp;bbb=1&amp;hasbroken=1&amp;zzd= 5" title=""/>
          <p:cNvSpPr/>
          <p:nvPr/>
        </p:nvSpPr>
        <p:spPr>
          <a:xfrm>
            <a:off x="1409478" y="30894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P_6_BD#47d0bef81?vbadefaultcenterpage=1&amp;parentnodeid=a73c795ee&amp;color=0,0,0&amp;vbahtmlprocessed=1&amp;bbb=1&amp;hasbroken=1&amp;zzd= 5" title=""/>
          <p:cNvSpPr/>
          <p:nvPr/>
        </p:nvSpPr>
        <p:spPr>
          <a:xfrm>
            <a:off x="1765078" y="30894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P_6_BD#47d0bef81?vbadefaultcenterpage=1&amp;parentnodeid=a73c795ee&amp;color=0,0,0&amp;vbahtmlprocessed=1&amp;bbb=1&amp;hasbroken=1&amp;zzd= 5" title=""/>
          <p:cNvSpPr/>
          <p:nvPr/>
        </p:nvSpPr>
        <p:spPr>
          <a:xfrm>
            <a:off x="2120678" y="30894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P_6_BD#47d0bef81?vbadefaultcenterpage=1&amp;parentnodeid=a73c795ee&amp;color=0,0,0&amp;vbahtmlprocessed=1&amp;bbb=1&amp;hasbroken=1&amp;zzd= 5" title=""/>
          <p:cNvSpPr/>
          <p:nvPr/>
        </p:nvSpPr>
        <p:spPr>
          <a:xfrm>
            <a:off x="2476278" y="308947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P_6_BD#47d0bef81?vbadefaultcenterpage=1&amp;parentnodeid=a73c795ee&amp;color=0,0,0&amp;vbahtmlprocessed=1&amp;bbb=1&amp;hasbroken=1&amp;zzd= 6" title=""/>
          <p:cNvSpPr/>
          <p:nvPr/>
        </p:nvSpPr>
        <p:spPr>
          <a:xfrm>
            <a:off x="8521478" y="368122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P_6_BD#47d0bef81?vbadefaultcenterpage=1&amp;parentnodeid=a73c795ee&amp;color=0,0,0&amp;vbahtmlprocessed=1&amp;bbb=1&amp;hasbroken=1&amp;zzd= 6" title=""/>
          <p:cNvSpPr/>
          <p:nvPr/>
        </p:nvSpPr>
        <p:spPr>
          <a:xfrm>
            <a:off x="8877078" y="368122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P_6_BD#47d0bef81?vbadefaultcenterpage=1&amp;parentnodeid=a73c795ee&amp;color=0,0,0&amp;vbahtmlprocessed=1&amp;bbb=1&amp;hasbroken=1&amp;zzd= 6" title=""/>
          <p:cNvSpPr/>
          <p:nvPr/>
        </p:nvSpPr>
        <p:spPr>
          <a:xfrm>
            <a:off x="9232678" y="368122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P_6_BD#47d0bef81?vbadefaultcenterpage=1&amp;parentnodeid=a73c795ee&amp;color=0,0,0&amp;vbahtmlprocessed=1&amp;bbb=1&amp;hasbroken=1&amp;zzd= 6" title=""/>
          <p:cNvSpPr/>
          <p:nvPr/>
        </p:nvSpPr>
        <p:spPr>
          <a:xfrm>
            <a:off x="9588278" y="368122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f896c029b?vbadefaultcenterpage=1&amp;parentnodeid=a73c795ee&amp;color=0,0,0&amp;vbahtmlprocessed=1&amp;bbb=1&amp;hasbroken=1" title=""/>
          <p:cNvSpPr/>
          <p:nvPr/>
        </p:nvSpPr>
        <p:spPr>
          <a:xfrm>
            <a:off x="539496" y="862874"/>
            <a:ext cx="11109960" cy="50875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（三）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    农村稳则天下安，农业兴则基础牢，农民富则国家盛。多年来，特</a:t>
            </a:r>
            <a:endParaRPr lang="en-US" altLang="zh-CN" sz="2800" b="0" i="0">
              <a:solidFill>
                <a:srgbClr val="000000"/>
              </a:solidFill>
              <a:latin typeface="楷体" panose="02010609060101010101" pitchFamily="34" charset="-122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色产业让农业更有奔头，美丽乡村让农村更有看头，良性善治让乡风更</a:t>
            </a:r>
            <a:endParaRPr lang="en-US" altLang="zh-CN" sz="2800" b="0" i="0">
              <a:solidFill>
                <a:srgbClr val="000000"/>
              </a:solidFill>
              <a:latin typeface="楷体" panose="02010609060101010101" pitchFamily="34" charset="-122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加文明。多年来，A市的农业、农村发生了巨大的变化——田野生机勃</a:t>
            </a:r>
            <a:endParaRPr lang="en-US" altLang="zh-CN" sz="2800" b="0" i="0">
              <a:solidFill>
                <a:srgbClr val="000000"/>
              </a:solidFill>
              <a:latin typeface="楷体" panose="02010609060101010101" pitchFamily="34" charset="-122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勃，果蔬大棚孕育希望，</a:t>
            </a:r>
            <a:r>
              <a:rPr lang="en-US" altLang="zh-CN" sz="2800" i="0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宋体" panose="02010600030101010101" pitchFamily="34" charset="-120"/>
              </a:rPr>
              <a:t>____________________</a:t>
            </a:r>
            <a:r>
              <a:rPr lang="en-US" altLang="zh-CN" sz="2800" b="0" i="0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……一幅幅美丽乡村新</a:t>
            </a:r>
            <a:endParaRPr lang="en-US" altLang="zh-CN" sz="2800" b="0" i="0">
              <a:solidFill>
                <a:srgbClr val="000000"/>
              </a:solidFill>
              <a:latin typeface="楷体" panose="02010609060101010101" pitchFamily="34" charset="-122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画卷徐徐展现。</a:t>
            </a:r>
            <a:r>
              <a:rPr lang="en-US" altLang="zh-CN" sz="2800" b="0" i="0" u="sng" err="1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当前，该市正按照“产业兴旺、生态宜居、乡风文明、</a:t>
            </a:r>
            <a:endParaRPr lang="en-US" altLang="zh-CN" sz="2800" b="0" i="0" u="sng">
              <a:solidFill>
                <a:srgbClr val="000000"/>
              </a:solidFill>
              <a:latin typeface="楷体" panose="02010609060101010101" pitchFamily="34" charset="-122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 u="sng" err="1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治理有效、生活富裕”的总要求，奋力谱写美丽乡村新篇章，大力推进</a:t>
            </a:r>
            <a:endParaRPr lang="en-US" altLang="zh-CN" sz="2800" b="0" i="0" u="sng">
              <a:solidFill>
                <a:srgbClr val="000000"/>
              </a:solidFill>
              <a:latin typeface="楷体" panose="02010609060101010101" pitchFamily="34" charset="-122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 u="sng" err="1">
                <a:solidFill>
                  <a:srgbClr val="000000"/>
                </a:solidFill>
                <a:latin typeface="楷体" panose="02010609060101010101" pitchFamily="34" charset="-122"/>
                <a:ea typeface="楷体" panose="02010609060101010101" pitchFamily="34" charset="-122"/>
                <a:cs typeface="Times New Roman" panose="02020603050405020304" pitchFamily="34" charset="-120"/>
              </a:rPr>
              <a:t>乡村振兴战略。</a:t>
            </a:r>
            <a:endParaRPr lang="en-US" altLang="zh-CN" sz="2800">
              <a:latin typeface="楷体" panose="02010609060101010101" pitchFamily="34" charset="-122"/>
              <a:ea typeface="楷体" panose="02010609060101010101" pitchFamily="34" charset="-122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6_BD.39_1#74652f3f0?vbaanalysisanswer=1&amp;vbadefaultcenterpage=1&amp;vbadisplayimagespread=1&amp;parentnodeid=a73c795ee&amp;color=0,0,0&amp;vbahtmlprocessed=1&amp;bbb=1&amp;hasbroken=1" title=""/>
          <p:cNvSpPr/>
          <p:nvPr/>
        </p:nvSpPr>
        <p:spPr>
          <a:xfrm>
            <a:off x="539496" y="2472345"/>
            <a:ext cx="11109960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3.根据你对上面的语段的理解以及对新农村的认识，试在语段（三）画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横线处补充句子，形成排比的句式。</a:t>
            </a:r>
            <a:endParaRPr lang="en-US" altLang="zh-CN" sz="2800"/>
          </a:p>
        </p:txBody>
      </p:sp>
      <p:sp>
        <p:nvSpPr>
          <p:cNvPr id="3" name="QO_6_AN.40_1#74652f3f0?vbaanalysisanswer=1&amp;vbadefaultcenterpage=1&amp;vbadisplayimagespread=1&amp;parentnodeid=a73c795ee&amp;color=0,0,0&amp;vbahtmlprocessed=1&amp;bbb=1" title=""/>
          <p:cNvSpPr/>
          <p:nvPr/>
        </p:nvSpPr>
        <p:spPr>
          <a:xfrm>
            <a:off x="539496" y="3740948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【答案】</a:t>
            </a:r>
            <a:r>
              <a:rPr lang="en-US" altLang="zh-CN" sz="2800" b="0" i="0" err="1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示例一：农家小院欢声笑语</a:t>
            </a:r>
            <a:r>
              <a:rPr lang="en-US" altLang="zh-CN" sz="28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 b="0" i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 algn="l" latinLnBrk="1">
              <a:lnSpc>
                <a:spcPts val="4900"/>
              </a:lnSpc>
            </a:pPr>
            <a:r>
              <a:rPr lang="en-US" altLang="zh-CN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        </a:t>
            </a:r>
            <a:r>
              <a:rPr lang="en-US" altLang="zh-CN" sz="2800" b="0" i="0" err="1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示例二：美丽村庄游人如织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6_BD.41_1#5ea84aeaf?vbaanalysisanswer=1&amp;vbadefaultcenterpage=1&amp;vbadisplayimagespread=1&amp;parentnodeid=a73c795ee&amp;color=0,0,0&amp;vbahtmlprocessed=1&amp;bbb=1" title=""/>
          <p:cNvSpPr/>
          <p:nvPr/>
        </p:nvSpPr>
        <p:spPr>
          <a:xfrm>
            <a:off x="539496" y="1818962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4.上面的语段中画横线的句子有语病，下列修改正确的一项是(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4" name="QC_6_BD.41_2#5ea84aeaf.choices?vbaanalysisanswer=1&amp;vbadefaultcenterpage=1&amp;vbadisplayimagespread=1&amp;parentnodeid=a73c795ee&amp;color=0,0,0&amp;vbahtmlprocessed=1&amp;bbb=1&amp;hasbroken=1" title=""/>
          <p:cNvSpPr/>
          <p:nvPr/>
        </p:nvSpPr>
        <p:spPr>
          <a:xfrm>
            <a:off x="539496" y="2453771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A.当前，该市正按照“产业兴旺、生态宜居、乡风文明、治理有效、生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活富裕”，大力推进乡村振兴战略，奋力谱写美丽乡村新篇章。</a:t>
            </a:r>
            <a:endParaRPr lang="en-US" altLang="zh-CN" sz="2800"/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B.当前，该市正按照“产业兴旺、生态宜居、乡风文明、治理有效、生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活富裕”的总要求，大力推进乡村振兴战略，奋力谱写美丽乡村新篇章。</a:t>
            </a:r>
            <a:endParaRPr lang="en-US" altLang="zh-CN" sz="28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404600" y="11125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split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6_BD.43_1#5ea84aeaf.choices?vbaanalysisanswer=1&amp;vbadefaultcenterpage=1&amp;vbadisplayimagespread=1&amp;parentnodeid=a73c795ee&amp;color=0,0,0&amp;vbahtmlprocessed=1&amp;bbb=1&amp;hasbroken=1" title=""/>
          <p:cNvSpPr/>
          <p:nvPr/>
        </p:nvSpPr>
        <p:spPr>
          <a:xfrm>
            <a:off x="539496" y="2143034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C.当前，该市正按照“产业兴旺、生态宜居、乡风文明、治理有效、生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活富裕”的总要求，大力推进乡村振兴方针，奋力谱写美丽乡村新画卷。</a:t>
            </a:r>
            <a:endParaRPr lang="en-US" altLang="zh-CN" sz="2800"/>
          </a:p>
          <a:p>
            <a:pPr latinLnBrk="1">
              <a:lnSpc>
                <a:spcPts val="5100"/>
              </a:lnSpc>
            </a:pPr>
            <a:r>
              <a:rPr lang="en-US" altLang="zh-CN" sz="2800" b="0" i="0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D.当前，该市之所以“产业兴旺、生态宜居、乡风文明、治理有效、生活</a:t>
            </a:r>
            <a:endParaRPr lang="en-US" altLang="zh-CN" sz="2800" b="0" i="0" spc="-5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富裕”，是因为大力推进乡村振兴战略，奋力谱写美丽乡村新篇章的原因。</a:t>
            </a:r>
            <a:endParaRPr lang="en-US" altLang="zh-CN" sz="2800" spc="-50"/>
          </a:p>
        </p:txBody>
      </p:sp>
    </p:spTree>
  </p:cSld>
  <p:clrMapOvr>
    <a:masterClrMapping/>
  </p:clrMapOvr>
  <p:transition>
    <p:split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6_AS.44_1#5ea84aeaf?vbaanalysisanswer=1&amp;vbadefaultcenterpage=1&amp;vbadisplayimagespread=1&amp;parentnodeid=a73c795ee&amp;color=0,0,0&amp;vbahtmlprocessed=1&amp;bbb=1&amp;hasbroken=1" title=""/>
          <p:cNvSpPr/>
          <p:nvPr/>
        </p:nvSpPr>
        <p:spPr>
          <a:xfrm>
            <a:off x="539496" y="1830995"/>
            <a:ext cx="11109960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【解析】</a:t>
            </a: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（A.“该市正按照</a:t>
            </a:r>
            <a:r>
              <a:rPr lang="en-US" altLang="zh-CN" sz="28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……</a:t>
            </a: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生活富裕”一句缺宾语“的总要求”；C.“大</a:t>
            </a:r>
            <a:endParaRPr lang="en-US" altLang="zh-CN" sz="2800" b="0" i="0">
              <a:solidFill>
                <a:srgbClr val="FF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l" latinLnBrk="1">
              <a:lnSpc>
                <a:spcPts val="5100"/>
              </a:lnSpc>
            </a:pPr>
            <a:r>
              <a:rPr lang="en-US" altLang="zh-CN" sz="2800" b="0" i="0" err="1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力推进乡村振兴方针，奋力谱写美丽乡村新画卷”一句中“推进</a:t>
            </a:r>
            <a:r>
              <a:rPr lang="en-US" altLang="zh-CN" sz="28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……</a:t>
            </a:r>
            <a:r>
              <a:rPr lang="en-US" altLang="zh-CN" sz="2800" b="0" i="0" err="1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方针”</a:t>
            </a:r>
            <a:endParaRPr lang="en-US" altLang="zh-CN" sz="2800" b="0" i="0">
              <a:solidFill>
                <a:srgbClr val="FF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“谱写</a:t>
            </a:r>
            <a:r>
              <a:rPr lang="en-US" altLang="zh-CN" sz="28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……</a:t>
            </a:r>
            <a:r>
              <a:rPr lang="en-US" altLang="zh-CN" sz="2800" b="0" i="0" err="1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新画卷”动宾搭配不当；D.语义重复，应删去“的原因”）</a:t>
            </a:r>
            <a:endParaRPr lang="en-US" altLang="zh-CN" sz="2800"/>
          </a:p>
        </p:txBody>
      </p:sp>
      <p:sp>
        <p:nvSpPr>
          <p:cNvPr id="3" name="QC_6_AN.45_1#5ea84aeaf?vbaanalysisanswer=1&amp;vbadefaultcenterpage=1&amp;vbadisplayimagespread=1&amp;parentnodeid=a73c795ee&amp;color=0,0,0&amp;vbahtmlprocessed=1&amp;bbb=1" title=""/>
          <p:cNvSpPr/>
          <p:nvPr/>
        </p:nvSpPr>
        <p:spPr>
          <a:xfrm>
            <a:off x="539496" y="3834356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【答案】</a:t>
            </a:r>
            <a:r>
              <a:rPr lang="en-US" altLang="zh-CN" sz="2800" b="0" i="0">
                <a:solidFill>
                  <a:srgbClr val="FF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3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4#fa8e4042c?vbadefaultcenterpage=1&amp;parentnodeid=3db24776b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784" y="468000"/>
            <a:ext cx="3154680" cy="576072"/>
          </a:xfrm>
          <a:prstGeom prst="rect">
            <a:avLst/>
          </a:prstGeom>
        </p:spPr>
      </p:pic>
      <p:sp>
        <p:nvSpPr>
          <p:cNvPr id="3" name="C_4_BD#fa8e4042c?vbadefaultcenterpage=1&amp;parentnodeid=3db24776b&amp;color=0,0,0&amp;vbahtmlprocessed=1&amp;bbb=1" title=""/>
          <p:cNvSpPr/>
          <p:nvPr/>
        </p:nvSpPr>
        <p:spPr>
          <a:xfrm>
            <a:off x="1115568" y="477144"/>
            <a:ext cx="2560320" cy="576072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能力提升</a:t>
            </a:r>
            <a:endParaRPr lang="en-US" altLang="zh-CN" sz="3200"/>
          </a:p>
        </p:txBody>
      </p:sp>
      <p:sp>
        <p:nvSpPr>
          <p:cNvPr id="4" name="QM_5_BD.46_1#d8f39853c?vbaanalysisanswer=1&amp;vbadefaultcenterpage=1&amp;vbadisplayimagespread=1&amp;parentnodeid=fa8e4042c&amp;color=0,0,0&amp;vbahtmlprocessed=1&amp;bbb=1&amp;hasbroken=1" title=""/>
          <p:cNvSpPr/>
          <p:nvPr/>
        </p:nvSpPr>
        <p:spPr>
          <a:xfrm>
            <a:off x="539496" y="1182756"/>
            <a:ext cx="11109960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①不动不响，无声无闻。一个又一个大的四方竹纸本子，写满了密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9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密麻麻的小楷，如群蚁排衙。几年辛苦，凝结而成《唐诗杂论》的硕果。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https://d.book118.com/748045136063006040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 overrid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微软雅黑</vt:lpstr>
      <vt:lpstr>等线 Light</vt:lpstr>
      <vt:lpstr>等线</vt:lpstr>
      <vt:lpstr>Times New Roman</vt:lpstr>
      <vt:lpstr>黑体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2024-09-18T22:40:01.230</cp:lastPrinted>
  <dcterms:created xsi:type="dcterms:W3CDTF">2024-09-18T14:40:01Z</dcterms:created>
  <dcterms:modified xsi:type="dcterms:W3CDTF">2024-09-18T14:40:02Z</dcterms:modified>
</cp:coreProperties>
</file>