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A2AB2C-431B-4BC9-91C0-F915368D38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9F54B8-1898-4728-88FA-D1F9AD4491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AEC979-C11E-4590-9DC6-B7A964708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8A0249-FCD0-411C-879C-B01360E24B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BE7BB4-F582-4BC7-BA36-5C6FBCE52A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9CACD36-CFD1-47CE-93F0-CB593A9403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F5D47F-35EB-461B-B7EE-1788C3CA07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E4031A-AF7C-4E37-8E85-51FB3EAF1D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694ECC-C7A8-40FF-BC4F-F32A4D8BE1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AD38BA-08C0-4397-97A9-1695DA6E37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BF5112-5E91-4166-9950-BA02546B0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805511013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中班幼儿语音发展与音韵意识教学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2024-02-02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中班幼儿语音发展特点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音韵意识教学内容与方法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教学活动设计与实施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家园合作与家庭指导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教学评价与反思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44286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语音发展是幼儿语言习得的重要组成部分，中班阶段是语音发展的关键时期。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995439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音韵意识教学有助于幼儿更好地理解汉语语音结构，提高语音感知和发音能力。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3927704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随着幼儿教育的不断发展，中班幼儿语音发展与音韵意识教学越来越受到关注和重视。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40343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8477" r="28477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09907" y="1752617"/>
            <a:ext cx="2486863" cy="199711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培养幼儿对汉语语音的敏感性和感知能力，能够准确区分和发出不同的音素和音节。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209907" y="4415688"/>
            <a:ext cx="2486863" cy="204037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帮助幼儿掌握基本的音韵知识，了解汉语语音的基本特点和规律，为以后的阅读和写作打下基础。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04932" y="1738195"/>
            <a:ext cx="2486863" cy="20115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通过各种语音游戏、儿歌、故事等活动，激发幼儿对语音学习的兴趣和积极性。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615101" y="4415687"/>
            <a:ext cx="2486863" cy="20115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引导幼儿在日常生活中注意倾听和模仿标准普通话，养成良好的语音习惯。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85523" y="1345347"/>
            <a:ext cx="274643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9字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604932" y="1345347"/>
            <a:ext cx="274643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9字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209907" y="4068105"/>
            <a:ext cx="274643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9字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604932" y="4068105"/>
            <a:ext cx="274643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9字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5916290" y="3502689"/>
            <a:ext cx="683469" cy="657344"/>
            <a:chOff x="5916290" y="3502689"/>
            <a:chExt cx="683469" cy="657344"/>
          </a:xfrm>
        </p:grpSpPr>
        <p:sp>
          <p:nvSpPr>
            <p:cNvPr id="11" name="AutoShape 11"/>
            <p:cNvSpPr/>
            <p:nvPr/>
          </p:nvSpPr>
          <p:spPr>
            <a:xfrm>
              <a:off x="6104223" y="3502689"/>
              <a:ext cx="307603" cy="3113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916290" y="3862753"/>
              <a:ext cx="683469" cy="297280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Freeform 13"/>
          <p:cNvSpPr/>
          <p:nvPr/>
        </p:nvSpPr>
        <p:spPr>
          <a:xfrm>
            <a:off x="4295485" y="2826350"/>
            <a:ext cx="1248461" cy="1771741"/>
          </a:xfrm>
          <a:custGeom>
            <a:rect l="l" t="t" r="r" b="b"/>
            <a:pathLst>
              <a:path w="629" h="893">
                <a:moveTo>
                  <a:pt x="187" y="77"/>
                </a:moveTo>
                <a:cubicBezTo>
                  <a:pt x="187" y="99"/>
                  <a:pt x="207" y="143"/>
                  <a:pt x="207" y="143"/>
                </a:cubicBezTo>
                <a:cubicBezTo>
                  <a:pt x="219" y="170"/>
                  <a:pt x="204" y="192"/>
                  <a:pt x="174" y="192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892"/>
                  <a:pt x="0" y="892"/>
                  <a:pt x="0" y="892"/>
                </a:cubicBezTo>
                <a:cubicBezTo>
                  <a:pt x="174" y="892"/>
                  <a:pt x="174" y="892"/>
                  <a:pt x="174" y="892"/>
                </a:cubicBezTo>
                <a:cubicBezTo>
                  <a:pt x="204" y="892"/>
                  <a:pt x="219" y="870"/>
                  <a:pt x="207" y="844"/>
                </a:cubicBezTo>
                <a:cubicBezTo>
                  <a:pt x="207" y="844"/>
                  <a:pt x="187" y="800"/>
                  <a:pt x="187" y="778"/>
                </a:cubicBezTo>
                <a:cubicBezTo>
                  <a:pt x="187" y="735"/>
                  <a:pt x="222" y="701"/>
                  <a:pt x="266" y="701"/>
                </a:cubicBezTo>
                <a:cubicBezTo>
                  <a:pt x="310" y="701"/>
                  <a:pt x="346" y="735"/>
                  <a:pt x="346" y="778"/>
                </a:cubicBezTo>
                <a:cubicBezTo>
                  <a:pt x="346" y="800"/>
                  <a:pt x="326" y="844"/>
                  <a:pt x="326" y="844"/>
                </a:cubicBezTo>
                <a:cubicBezTo>
                  <a:pt x="314" y="870"/>
                  <a:pt x="328" y="892"/>
                  <a:pt x="359" y="892"/>
                </a:cubicBezTo>
                <a:cubicBezTo>
                  <a:pt x="574" y="892"/>
                  <a:pt x="574" y="892"/>
                  <a:pt x="574" y="892"/>
                </a:cubicBezTo>
                <a:cubicBezTo>
                  <a:pt x="578" y="892"/>
                  <a:pt x="582" y="893"/>
                  <a:pt x="585" y="893"/>
                </a:cubicBezTo>
                <a:cubicBezTo>
                  <a:pt x="629" y="893"/>
                  <a:pt x="629" y="893"/>
                  <a:pt x="629" y="893"/>
                </a:cubicBezTo>
                <a:cubicBezTo>
                  <a:pt x="629" y="840"/>
                  <a:pt x="629" y="840"/>
                  <a:pt x="629" y="840"/>
                </a:cubicBezTo>
                <a:cubicBezTo>
                  <a:pt x="629" y="632"/>
                  <a:pt x="629" y="632"/>
                  <a:pt x="629" y="632"/>
                </a:cubicBezTo>
                <a:cubicBezTo>
                  <a:pt x="629" y="603"/>
                  <a:pt x="602" y="596"/>
                  <a:pt x="574" y="608"/>
                </a:cubicBezTo>
                <a:cubicBezTo>
                  <a:pt x="574" y="608"/>
                  <a:pt x="533" y="619"/>
                  <a:pt x="510" y="619"/>
                </a:cubicBezTo>
                <a:cubicBezTo>
                  <a:pt x="467" y="619"/>
                  <a:pt x="431" y="585"/>
                  <a:pt x="431" y="542"/>
                </a:cubicBezTo>
                <a:cubicBezTo>
                  <a:pt x="431" y="500"/>
                  <a:pt x="467" y="466"/>
                  <a:pt x="510" y="466"/>
                </a:cubicBezTo>
                <a:cubicBezTo>
                  <a:pt x="533" y="466"/>
                  <a:pt x="579" y="485"/>
                  <a:pt x="579" y="485"/>
                </a:cubicBezTo>
                <a:cubicBezTo>
                  <a:pt x="606" y="497"/>
                  <a:pt x="629" y="482"/>
                  <a:pt x="629" y="453"/>
                </a:cubicBezTo>
                <a:cubicBezTo>
                  <a:pt x="629" y="245"/>
                  <a:pt x="629" y="245"/>
                  <a:pt x="629" y="245"/>
                </a:cubicBezTo>
                <a:cubicBezTo>
                  <a:pt x="629" y="192"/>
                  <a:pt x="629" y="192"/>
                  <a:pt x="629" y="192"/>
                </a:cubicBezTo>
                <a:cubicBezTo>
                  <a:pt x="574" y="192"/>
                  <a:pt x="574" y="192"/>
                  <a:pt x="574" y="192"/>
                </a:cubicBezTo>
                <a:cubicBezTo>
                  <a:pt x="359" y="192"/>
                  <a:pt x="359" y="192"/>
                  <a:pt x="359" y="192"/>
                </a:cubicBezTo>
                <a:cubicBezTo>
                  <a:pt x="328" y="192"/>
                  <a:pt x="314" y="170"/>
                  <a:pt x="326" y="143"/>
                </a:cubicBezTo>
                <a:cubicBezTo>
                  <a:pt x="326" y="143"/>
                  <a:pt x="346" y="99"/>
                  <a:pt x="346" y="77"/>
                </a:cubicBezTo>
                <a:cubicBezTo>
                  <a:pt x="346" y="34"/>
                  <a:pt x="310" y="0"/>
                  <a:pt x="266" y="0"/>
                </a:cubicBezTo>
                <a:cubicBezTo>
                  <a:pt x="222" y="0"/>
                  <a:pt x="187" y="34"/>
                  <a:pt x="187" y="77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55907" y="3608710"/>
            <a:ext cx="400995" cy="304800"/>
            <a:chOff x="4555907" y="3608710"/>
            <a:chExt cx="400995" cy="304800"/>
          </a:xfrm>
        </p:grpSpPr>
        <p:sp>
          <p:nvSpPr>
            <p:cNvPr id="15" name="Freeform 15"/>
            <p:cNvSpPr/>
            <p:nvPr/>
          </p:nvSpPr>
          <p:spPr>
            <a:xfrm>
              <a:off x="4555907" y="3649553"/>
              <a:ext cx="265908" cy="263957"/>
            </a:xfrm>
            <a:custGeom>
              <a:rect l="l" t="t" r="r" b="b"/>
              <a:pathLst>
                <a:path w="229" h="226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99625" y="3608710"/>
              <a:ext cx="157277" cy="157277"/>
            </a:xfrm>
            <a:custGeom>
              <a:rect l="l" t="t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6976140" y="3205277"/>
            <a:ext cx="1250168" cy="1773448"/>
          </a:xfrm>
          <a:custGeom>
            <a:rect l="l" t="t" r="r" b="b"/>
            <a:pathLst>
              <a:path w="630" h="894">
                <a:moveTo>
                  <a:pt x="455" y="0"/>
                </a:moveTo>
                <a:cubicBezTo>
                  <a:pt x="425" y="0"/>
                  <a:pt x="410" y="22"/>
                  <a:pt x="422" y="49"/>
                </a:cubicBezTo>
                <a:cubicBezTo>
                  <a:pt x="422" y="49"/>
                  <a:pt x="442" y="93"/>
                  <a:pt x="442" y="115"/>
                </a:cubicBezTo>
                <a:cubicBezTo>
                  <a:pt x="442" y="157"/>
                  <a:pt x="407" y="192"/>
                  <a:pt x="363" y="192"/>
                </a:cubicBezTo>
                <a:cubicBezTo>
                  <a:pt x="319" y="192"/>
                  <a:pt x="284" y="157"/>
                  <a:pt x="284" y="115"/>
                </a:cubicBezTo>
                <a:cubicBezTo>
                  <a:pt x="284" y="93"/>
                  <a:pt x="303" y="49"/>
                  <a:pt x="303" y="49"/>
                </a:cubicBezTo>
                <a:cubicBezTo>
                  <a:pt x="316" y="22"/>
                  <a:pt x="301" y="0"/>
                  <a:pt x="271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1" y="0"/>
                  <a:pt x="1" y="0"/>
                  <a:pt x="1" y="0"/>
                </a:cubicBezTo>
                <a:cubicBezTo>
                  <a:pt x="3" y="40"/>
                  <a:pt x="3" y="40"/>
                  <a:pt x="3" y="40"/>
                </a:cubicBezTo>
                <a:cubicBezTo>
                  <a:pt x="4" y="44"/>
                  <a:pt x="3" y="50"/>
                  <a:pt x="3" y="54"/>
                </a:cubicBezTo>
                <a:cubicBezTo>
                  <a:pt x="2" y="262"/>
                  <a:pt x="2" y="262"/>
                  <a:pt x="2" y="262"/>
                </a:cubicBezTo>
                <a:cubicBezTo>
                  <a:pt x="2" y="291"/>
                  <a:pt x="24" y="305"/>
                  <a:pt x="52" y="294"/>
                </a:cubicBezTo>
                <a:cubicBezTo>
                  <a:pt x="52" y="294"/>
                  <a:pt x="97" y="274"/>
                  <a:pt x="120" y="274"/>
                </a:cubicBezTo>
                <a:cubicBezTo>
                  <a:pt x="164" y="274"/>
                  <a:pt x="199" y="309"/>
                  <a:pt x="199" y="351"/>
                </a:cubicBezTo>
                <a:cubicBezTo>
                  <a:pt x="199" y="394"/>
                  <a:pt x="164" y="428"/>
                  <a:pt x="120" y="428"/>
                </a:cubicBezTo>
                <a:cubicBezTo>
                  <a:pt x="97" y="428"/>
                  <a:pt x="52" y="409"/>
                  <a:pt x="52" y="409"/>
                </a:cubicBezTo>
                <a:cubicBezTo>
                  <a:pt x="24" y="397"/>
                  <a:pt x="2" y="411"/>
                  <a:pt x="2" y="441"/>
                </a:cubicBezTo>
                <a:cubicBezTo>
                  <a:pt x="2" y="649"/>
                  <a:pt x="2" y="649"/>
                  <a:pt x="2" y="649"/>
                </a:cubicBezTo>
                <a:cubicBezTo>
                  <a:pt x="2" y="653"/>
                  <a:pt x="1" y="656"/>
                  <a:pt x="0" y="660"/>
                </a:cubicBezTo>
                <a:cubicBezTo>
                  <a:pt x="0" y="702"/>
                  <a:pt x="0" y="702"/>
                  <a:pt x="0" y="702"/>
                </a:cubicBezTo>
                <a:cubicBezTo>
                  <a:pt x="55" y="702"/>
                  <a:pt x="55" y="702"/>
                  <a:pt x="55" y="702"/>
                </a:cubicBezTo>
                <a:cubicBezTo>
                  <a:pt x="55" y="702"/>
                  <a:pt x="55" y="702"/>
                  <a:pt x="55" y="702"/>
                </a:cubicBezTo>
                <a:cubicBezTo>
                  <a:pt x="271" y="702"/>
                  <a:pt x="271" y="702"/>
                  <a:pt x="271" y="702"/>
                </a:cubicBezTo>
                <a:cubicBezTo>
                  <a:pt x="301" y="702"/>
                  <a:pt x="315" y="724"/>
                  <a:pt x="303" y="751"/>
                </a:cubicBezTo>
                <a:cubicBezTo>
                  <a:pt x="303" y="751"/>
                  <a:pt x="303" y="751"/>
                  <a:pt x="303" y="751"/>
                </a:cubicBezTo>
                <a:cubicBezTo>
                  <a:pt x="302" y="754"/>
                  <a:pt x="284" y="796"/>
                  <a:pt x="284" y="817"/>
                </a:cubicBezTo>
                <a:cubicBezTo>
                  <a:pt x="284" y="831"/>
                  <a:pt x="288" y="845"/>
                  <a:pt x="295" y="857"/>
                </a:cubicBezTo>
                <a:cubicBezTo>
                  <a:pt x="296" y="858"/>
                  <a:pt x="296" y="859"/>
                  <a:pt x="297" y="860"/>
                </a:cubicBezTo>
                <a:cubicBezTo>
                  <a:pt x="311" y="880"/>
                  <a:pt x="335" y="894"/>
                  <a:pt x="363" y="894"/>
                </a:cubicBezTo>
                <a:cubicBezTo>
                  <a:pt x="390" y="894"/>
                  <a:pt x="414" y="880"/>
                  <a:pt x="429" y="860"/>
                </a:cubicBezTo>
                <a:cubicBezTo>
                  <a:pt x="429" y="859"/>
                  <a:pt x="430" y="858"/>
                  <a:pt x="431" y="857"/>
                </a:cubicBezTo>
                <a:cubicBezTo>
                  <a:pt x="438" y="845"/>
                  <a:pt x="442" y="831"/>
                  <a:pt x="442" y="817"/>
                </a:cubicBezTo>
                <a:cubicBezTo>
                  <a:pt x="442" y="796"/>
                  <a:pt x="424" y="754"/>
                  <a:pt x="422" y="751"/>
                </a:cubicBezTo>
                <a:cubicBezTo>
                  <a:pt x="422" y="751"/>
                  <a:pt x="422" y="751"/>
                  <a:pt x="422" y="751"/>
                </a:cubicBezTo>
                <a:cubicBezTo>
                  <a:pt x="410" y="724"/>
                  <a:pt x="425" y="702"/>
                  <a:pt x="455" y="702"/>
                </a:cubicBezTo>
                <a:cubicBezTo>
                  <a:pt x="630" y="702"/>
                  <a:pt x="630" y="702"/>
                  <a:pt x="630" y="702"/>
                </a:cubicBezTo>
                <a:cubicBezTo>
                  <a:pt x="630" y="0"/>
                  <a:pt x="630" y="0"/>
                  <a:pt x="630" y="0"/>
                </a:cubicBezTo>
                <a:lnTo>
                  <a:pt x="45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7583912" y="3902171"/>
            <a:ext cx="260543" cy="257862"/>
            <a:chOff x="7583912" y="3902171"/>
            <a:chExt cx="260543" cy="257862"/>
          </a:xfrm>
        </p:grpSpPr>
        <p:sp>
          <p:nvSpPr>
            <p:cNvPr id="19" name="Freeform 19"/>
            <p:cNvSpPr/>
            <p:nvPr/>
          </p:nvSpPr>
          <p:spPr>
            <a:xfrm>
              <a:off x="7583912" y="4046647"/>
              <a:ext cx="260543" cy="113386"/>
            </a:xfrm>
            <a:custGeom>
              <a:rect l="l" t="t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583912" y="3902171"/>
              <a:ext cx="260543" cy="149840"/>
            </a:xfrm>
            <a:custGeom>
              <a:rect l="l" t="t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5162580" y="4614062"/>
            <a:ext cx="1827947" cy="1227491"/>
          </a:xfrm>
          <a:custGeom>
            <a:rect l="l" t="t" r="r" b="b"/>
            <a:pathLst>
              <a:path w="921" h="619">
                <a:moveTo>
                  <a:pt x="866" y="0"/>
                </a:moveTo>
                <a:cubicBezTo>
                  <a:pt x="651" y="0"/>
                  <a:pt x="651" y="0"/>
                  <a:pt x="651" y="0"/>
                </a:cubicBezTo>
                <a:cubicBezTo>
                  <a:pt x="621" y="0"/>
                  <a:pt x="606" y="22"/>
                  <a:pt x="618" y="48"/>
                </a:cubicBezTo>
                <a:cubicBezTo>
                  <a:pt x="618" y="48"/>
                  <a:pt x="638" y="92"/>
                  <a:pt x="638" y="114"/>
                </a:cubicBezTo>
                <a:cubicBezTo>
                  <a:pt x="638" y="156"/>
                  <a:pt x="603" y="191"/>
                  <a:pt x="559" y="191"/>
                </a:cubicBezTo>
                <a:cubicBezTo>
                  <a:pt x="515" y="191"/>
                  <a:pt x="480" y="156"/>
                  <a:pt x="480" y="114"/>
                </a:cubicBezTo>
                <a:cubicBezTo>
                  <a:pt x="480" y="92"/>
                  <a:pt x="500" y="48"/>
                  <a:pt x="500" y="48"/>
                </a:cubicBezTo>
                <a:cubicBezTo>
                  <a:pt x="512" y="22"/>
                  <a:pt x="497" y="0"/>
                  <a:pt x="467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197" y="0"/>
                  <a:pt x="197" y="0"/>
                  <a:pt x="197" y="0"/>
                </a:cubicBezTo>
                <a:cubicBezTo>
                  <a:pt x="197" y="53"/>
                  <a:pt x="197" y="53"/>
                  <a:pt x="197" y="53"/>
                </a:cubicBezTo>
                <a:cubicBezTo>
                  <a:pt x="197" y="261"/>
                  <a:pt x="197" y="261"/>
                  <a:pt x="197" y="261"/>
                </a:cubicBezTo>
                <a:cubicBezTo>
                  <a:pt x="197" y="290"/>
                  <a:pt x="174" y="304"/>
                  <a:pt x="147" y="293"/>
                </a:cubicBezTo>
                <a:cubicBezTo>
                  <a:pt x="147" y="293"/>
                  <a:pt x="101" y="273"/>
                  <a:pt x="79" y="273"/>
                </a:cubicBezTo>
                <a:cubicBezTo>
                  <a:pt x="35" y="273"/>
                  <a:pt x="0" y="308"/>
                  <a:pt x="0" y="350"/>
                </a:cubicBezTo>
                <a:cubicBezTo>
                  <a:pt x="0" y="392"/>
                  <a:pt x="35" y="427"/>
                  <a:pt x="79" y="427"/>
                </a:cubicBezTo>
                <a:cubicBezTo>
                  <a:pt x="101" y="427"/>
                  <a:pt x="147" y="407"/>
                  <a:pt x="147" y="407"/>
                </a:cubicBezTo>
                <a:cubicBezTo>
                  <a:pt x="174" y="396"/>
                  <a:pt x="197" y="410"/>
                  <a:pt x="197" y="439"/>
                </a:cubicBezTo>
                <a:cubicBezTo>
                  <a:pt x="197" y="619"/>
                  <a:pt x="197" y="619"/>
                  <a:pt x="197" y="619"/>
                </a:cubicBezTo>
                <a:cubicBezTo>
                  <a:pt x="920" y="619"/>
                  <a:pt x="920" y="619"/>
                  <a:pt x="920" y="619"/>
                </a:cubicBezTo>
                <a:cubicBezTo>
                  <a:pt x="920" y="439"/>
                  <a:pt x="920" y="439"/>
                  <a:pt x="920" y="439"/>
                </a:cubicBezTo>
                <a:cubicBezTo>
                  <a:pt x="920" y="410"/>
                  <a:pt x="897" y="396"/>
                  <a:pt x="870" y="407"/>
                </a:cubicBezTo>
                <a:cubicBezTo>
                  <a:pt x="870" y="407"/>
                  <a:pt x="824" y="427"/>
                  <a:pt x="802" y="427"/>
                </a:cubicBezTo>
                <a:cubicBezTo>
                  <a:pt x="758" y="427"/>
                  <a:pt x="722" y="392"/>
                  <a:pt x="722" y="350"/>
                </a:cubicBezTo>
                <a:cubicBezTo>
                  <a:pt x="722" y="308"/>
                  <a:pt x="758" y="273"/>
                  <a:pt x="802" y="273"/>
                </a:cubicBezTo>
                <a:cubicBezTo>
                  <a:pt x="824" y="273"/>
                  <a:pt x="870" y="293"/>
                  <a:pt x="870" y="293"/>
                </a:cubicBezTo>
                <a:cubicBezTo>
                  <a:pt x="897" y="304"/>
                  <a:pt x="920" y="290"/>
                  <a:pt x="920" y="261"/>
                </a:cubicBezTo>
                <a:cubicBezTo>
                  <a:pt x="920" y="53"/>
                  <a:pt x="920" y="53"/>
                  <a:pt x="920" y="53"/>
                </a:cubicBezTo>
                <a:cubicBezTo>
                  <a:pt x="920" y="49"/>
                  <a:pt x="920" y="45"/>
                  <a:pt x="921" y="42"/>
                </a:cubicBezTo>
                <a:cubicBezTo>
                  <a:pt x="921" y="0"/>
                  <a:pt x="921" y="0"/>
                  <a:pt x="921" y="0"/>
                </a:cubicBezTo>
                <a:lnTo>
                  <a:pt x="866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5916290" y="5247193"/>
            <a:ext cx="268224" cy="256642"/>
            <a:chOff x="5916290" y="5247193"/>
            <a:chExt cx="268224" cy="256642"/>
          </a:xfrm>
        </p:grpSpPr>
        <p:sp>
          <p:nvSpPr>
            <p:cNvPr id="23" name="Freeform 23"/>
            <p:cNvSpPr/>
            <p:nvPr/>
          </p:nvSpPr>
          <p:spPr>
            <a:xfrm>
              <a:off x="6014557" y="5431658"/>
              <a:ext cx="72177" cy="72177"/>
            </a:xfrm>
            <a:custGeom>
              <a:rect l="l" t="t" r="r" b="b"/>
              <a:pathLst>
                <a:path w="412" h="412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5916290" y="5247193"/>
              <a:ext cx="268224" cy="195194"/>
            </a:xfrm>
            <a:custGeom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Freeform 25"/>
          <p:cNvSpPr/>
          <p:nvPr/>
        </p:nvSpPr>
        <p:spPr>
          <a:xfrm>
            <a:off x="5544068" y="1905731"/>
            <a:ext cx="1831238" cy="1299667"/>
          </a:xfrm>
          <a:custGeom>
            <a:rect l="l" t="t" r="r" b="b"/>
            <a:pathLst>
              <a:path w="923" h="655">
                <a:moveTo>
                  <a:pt x="1" y="0"/>
                </a:moveTo>
                <a:cubicBezTo>
                  <a:pt x="1" y="2"/>
                  <a:pt x="1" y="4"/>
                  <a:pt x="1" y="6"/>
                </a:cubicBezTo>
                <a:cubicBezTo>
                  <a:pt x="1" y="215"/>
                  <a:pt x="1" y="215"/>
                  <a:pt x="1" y="215"/>
                </a:cubicBezTo>
                <a:cubicBezTo>
                  <a:pt x="1" y="244"/>
                  <a:pt x="24" y="258"/>
                  <a:pt x="52" y="247"/>
                </a:cubicBezTo>
                <a:cubicBezTo>
                  <a:pt x="52" y="247"/>
                  <a:pt x="97" y="227"/>
                  <a:pt x="120" y="227"/>
                </a:cubicBezTo>
                <a:cubicBezTo>
                  <a:pt x="163" y="227"/>
                  <a:pt x="199" y="262"/>
                  <a:pt x="199" y="304"/>
                </a:cubicBezTo>
                <a:cubicBezTo>
                  <a:pt x="199" y="347"/>
                  <a:pt x="163" y="381"/>
                  <a:pt x="120" y="381"/>
                </a:cubicBezTo>
                <a:cubicBezTo>
                  <a:pt x="97" y="381"/>
                  <a:pt x="52" y="362"/>
                  <a:pt x="52" y="362"/>
                </a:cubicBezTo>
                <a:cubicBezTo>
                  <a:pt x="24" y="350"/>
                  <a:pt x="1" y="364"/>
                  <a:pt x="1" y="394"/>
                </a:cubicBezTo>
                <a:cubicBezTo>
                  <a:pt x="1" y="602"/>
                  <a:pt x="1" y="602"/>
                  <a:pt x="1" y="602"/>
                </a:cubicBezTo>
                <a:cubicBezTo>
                  <a:pt x="1" y="606"/>
                  <a:pt x="1" y="610"/>
                  <a:pt x="0" y="613"/>
                </a:cubicBezTo>
                <a:cubicBezTo>
                  <a:pt x="0" y="655"/>
                  <a:pt x="0" y="655"/>
                  <a:pt x="0" y="655"/>
                </a:cubicBezTo>
                <a:cubicBezTo>
                  <a:pt x="55" y="655"/>
                  <a:pt x="55" y="655"/>
                  <a:pt x="55" y="655"/>
                </a:cubicBezTo>
                <a:cubicBezTo>
                  <a:pt x="270" y="655"/>
                  <a:pt x="270" y="655"/>
                  <a:pt x="270" y="655"/>
                </a:cubicBezTo>
                <a:cubicBezTo>
                  <a:pt x="300" y="655"/>
                  <a:pt x="315" y="633"/>
                  <a:pt x="303" y="607"/>
                </a:cubicBezTo>
                <a:cubicBezTo>
                  <a:pt x="303" y="607"/>
                  <a:pt x="283" y="563"/>
                  <a:pt x="283" y="541"/>
                </a:cubicBezTo>
                <a:cubicBezTo>
                  <a:pt x="283" y="498"/>
                  <a:pt x="319" y="464"/>
                  <a:pt x="363" y="464"/>
                </a:cubicBezTo>
                <a:cubicBezTo>
                  <a:pt x="406" y="464"/>
                  <a:pt x="442" y="498"/>
                  <a:pt x="442" y="541"/>
                </a:cubicBezTo>
                <a:cubicBezTo>
                  <a:pt x="442" y="563"/>
                  <a:pt x="422" y="607"/>
                  <a:pt x="422" y="607"/>
                </a:cubicBezTo>
                <a:cubicBezTo>
                  <a:pt x="410" y="633"/>
                  <a:pt x="425" y="655"/>
                  <a:pt x="455" y="655"/>
                </a:cubicBezTo>
                <a:cubicBezTo>
                  <a:pt x="670" y="655"/>
                  <a:pt x="670" y="655"/>
                  <a:pt x="670" y="655"/>
                </a:cubicBezTo>
                <a:cubicBezTo>
                  <a:pt x="725" y="655"/>
                  <a:pt x="725" y="655"/>
                  <a:pt x="725" y="655"/>
                </a:cubicBezTo>
                <a:cubicBezTo>
                  <a:pt x="725" y="602"/>
                  <a:pt x="725" y="602"/>
                  <a:pt x="725" y="602"/>
                </a:cubicBezTo>
                <a:cubicBezTo>
                  <a:pt x="725" y="394"/>
                  <a:pt x="725" y="394"/>
                  <a:pt x="725" y="394"/>
                </a:cubicBezTo>
                <a:cubicBezTo>
                  <a:pt x="725" y="364"/>
                  <a:pt x="748" y="350"/>
                  <a:pt x="775" y="362"/>
                </a:cubicBezTo>
                <a:cubicBezTo>
                  <a:pt x="775" y="362"/>
                  <a:pt x="821" y="381"/>
                  <a:pt x="844" y="381"/>
                </a:cubicBezTo>
                <a:cubicBezTo>
                  <a:pt x="887" y="381"/>
                  <a:pt x="923" y="347"/>
                  <a:pt x="923" y="304"/>
                </a:cubicBezTo>
                <a:cubicBezTo>
                  <a:pt x="923" y="262"/>
                  <a:pt x="887" y="227"/>
                  <a:pt x="844" y="227"/>
                </a:cubicBezTo>
                <a:cubicBezTo>
                  <a:pt x="821" y="227"/>
                  <a:pt x="775" y="247"/>
                  <a:pt x="775" y="247"/>
                </a:cubicBezTo>
                <a:cubicBezTo>
                  <a:pt x="748" y="258"/>
                  <a:pt x="725" y="244"/>
                  <a:pt x="725" y="215"/>
                </a:cubicBezTo>
                <a:cubicBezTo>
                  <a:pt x="725" y="6"/>
                  <a:pt x="725" y="6"/>
                  <a:pt x="725" y="6"/>
                </a:cubicBezTo>
                <a:cubicBezTo>
                  <a:pt x="725" y="0"/>
                  <a:pt x="725" y="0"/>
                  <a:pt x="725" y="0"/>
                </a:cubicBezTo>
                <a:lnTo>
                  <a:pt x="1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6239256" y="2201509"/>
            <a:ext cx="427086" cy="359908"/>
            <a:chOff x="6239256" y="2201509"/>
            <a:chExt cx="427086" cy="359908"/>
          </a:xfrm>
        </p:grpSpPr>
        <p:sp>
          <p:nvSpPr>
            <p:cNvPr id="27" name="Freeform 27"/>
            <p:cNvSpPr/>
            <p:nvPr/>
          </p:nvSpPr>
          <p:spPr>
            <a:xfrm>
              <a:off x="6239256" y="2260153"/>
              <a:ext cx="282854" cy="190073"/>
            </a:xfrm>
            <a:custGeom>
              <a:rect l="l" t="t" r="r" b="b"/>
              <a:pathLst>
                <a:path w="594" h="399">
                  <a:moveTo>
                    <a:pt x="594" y="0"/>
                  </a:moveTo>
                  <a:lnTo>
                    <a:pt x="0" y="82"/>
                  </a:lnTo>
                  <a:lnTo>
                    <a:pt x="59" y="399"/>
                  </a:lnTo>
                  <a:lnTo>
                    <a:pt x="454" y="399"/>
                  </a:lnTo>
                  <a:lnTo>
                    <a:pt x="594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6272053" y="2201509"/>
              <a:ext cx="394289" cy="291389"/>
            </a:xfrm>
            <a:custGeom>
              <a:rect l="l" t="t" r="r" b="b"/>
              <a:pathLst>
                <a:path w="350" h="259">
                  <a:moveTo>
                    <a:pt x="339" y="0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0" y="0"/>
                    <a:pt x="269" y="1"/>
                    <a:pt x="269" y="1"/>
                  </a:cubicBezTo>
                  <a:cubicBezTo>
                    <a:pt x="268" y="1"/>
                    <a:pt x="267" y="1"/>
                    <a:pt x="267" y="1"/>
                  </a:cubicBezTo>
                  <a:cubicBezTo>
                    <a:pt x="266" y="1"/>
                    <a:pt x="266" y="2"/>
                    <a:pt x="265" y="2"/>
                  </a:cubicBezTo>
                  <a:cubicBezTo>
                    <a:pt x="265" y="3"/>
                    <a:pt x="264" y="3"/>
                    <a:pt x="264" y="3"/>
                  </a:cubicBezTo>
                  <a:cubicBezTo>
                    <a:pt x="263" y="4"/>
                    <a:pt x="263" y="4"/>
                    <a:pt x="263" y="5"/>
                  </a:cubicBezTo>
                  <a:cubicBezTo>
                    <a:pt x="262" y="6"/>
                    <a:pt x="262" y="6"/>
                    <a:pt x="261" y="7"/>
                  </a:cubicBezTo>
                  <a:cubicBezTo>
                    <a:pt x="261" y="7"/>
                    <a:pt x="261" y="7"/>
                    <a:pt x="261" y="7"/>
                  </a:cubicBezTo>
                  <a:cubicBezTo>
                    <a:pt x="176" y="238"/>
                    <a:pt x="176" y="238"/>
                    <a:pt x="176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4" y="238"/>
                    <a:pt x="0" y="243"/>
                    <a:pt x="0" y="248"/>
                  </a:cubicBezTo>
                  <a:cubicBezTo>
                    <a:pt x="0" y="254"/>
                    <a:pt x="4" y="259"/>
                    <a:pt x="10" y="259"/>
                  </a:cubicBezTo>
                  <a:cubicBezTo>
                    <a:pt x="184" y="259"/>
                    <a:pt x="184" y="259"/>
                    <a:pt x="184" y="259"/>
                  </a:cubicBezTo>
                  <a:cubicBezTo>
                    <a:pt x="185" y="259"/>
                    <a:pt x="186" y="259"/>
                    <a:pt x="187" y="258"/>
                  </a:cubicBezTo>
                  <a:cubicBezTo>
                    <a:pt x="188" y="258"/>
                    <a:pt x="188" y="258"/>
                    <a:pt x="188" y="258"/>
                  </a:cubicBezTo>
                  <a:cubicBezTo>
                    <a:pt x="189" y="257"/>
                    <a:pt x="190" y="257"/>
                    <a:pt x="191" y="256"/>
                  </a:cubicBezTo>
                  <a:cubicBezTo>
                    <a:pt x="191" y="256"/>
                    <a:pt x="191" y="256"/>
                    <a:pt x="191" y="255"/>
                  </a:cubicBezTo>
                  <a:cubicBezTo>
                    <a:pt x="192" y="255"/>
                    <a:pt x="193" y="254"/>
                    <a:pt x="193" y="253"/>
                  </a:cubicBezTo>
                  <a:cubicBezTo>
                    <a:pt x="193" y="253"/>
                    <a:pt x="193" y="253"/>
                    <a:pt x="194" y="252"/>
                  </a:cubicBezTo>
                  <a:cubicBezTo>
                    <a:pt x="194" y="252"/>
                    <a:pt x="194" y="252"/>
                    <a:pt x="194" y="252"/>
                  </a:cubicBezTo>
                  <a:cubicBezTo>
                    <a:pt x="279" y="21"/>
                    <a:pt x="279" y="21"/>
                    <a:pt x="279" y="21"/>
                  </a:cubicBezTo>
                  <a:cubicBezTo>
                    <a:pt x="339" y="21"/>
                    <a:pt x="339" y="21"/>
                    <a:pt x="339" y="21"/>
                  </a:cubicBezTo>
                  <a:cubicBezTo>
                    <a:pt x="345" y="21"/>
                    <a:pt x="350" y="17"/>
                    <a:pt x="350" y="11"/>
                  </a:cubicBezTo>
                  <a:cubicBezTo>
                    <a:pt x="350" y="5"/>
                    <a:pt x="345" y="0"/>
                    <a:pt x="339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285342" y="2507650"/>
              <a:ext cx="54254" cy="53767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427379" y="2507650"/>
              <a:ext cx="54254" cy="53767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教学目标与任务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中班幼儿语音发展特点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中班幼儿开始主动模仿成人的语音，尝试发出各种声音，并逐渐能够发出较为清晰的音节。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幼儿开始能够辨识不同的语音，包括元音、辅音、声调等，对于熟悉的词汇和句子，能够较为准确地发出相应的语音。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中班后期，幼儿开始逐渐意识到语音的存在和作用，能够初步分辨和纠正自己的发音错误。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536" r="29536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语音模仿期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语音辨识期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语音意识初期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语音发展阶段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8048" b="8048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中班幼儿的发音器官尚未发育完全，发音时可能存在不清晰、含糊等现象。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幼儿的发音容易受到情绪、环境等因素的影响，表现出一定的不稳定性。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幼儿在发音过程中可能出现替换、省略、添加等多种类型的错误。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发音不清晰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发音不稳定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发音错误多样化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发音特点与规律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9348" r="2934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语音发展评估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观察评估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教师或家长可以通过观察幼儿在日常生活中的语音表现，了解其语音发展阶段和特点。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标准化测试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利用标准化的语音测试工具，对幼儿进行语音测试，以了解其语音发展状况和水平。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个案追踪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针对个别发音存在问题的幼儿，可以进行个案追踪，深入了解其语音发展过程和问题所在，以便提供有针对性的指导和帮助。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音韵意识教学内容与方法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音韵意识是指幼儿对语音中音素、音节、押韵等音韵特征的敏感性和操作能力。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音韵意识是幼儿早期阅读发展的重要基础，有助于幼儿识别字母与发音对应关系，提高阅读能力。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音韵意识概述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音韵意识与阅读关系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音韵意识定义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培养幼儿对单个音素的感知和操作能力，如分辨、合成、替换音素等。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引导幼儿感知和操作音节，如划分音节、组合音节等。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通过儿歌、童谣等韵文材料，培养幼儿的押韵感知能力。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音素意识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音节意识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押韵意识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音韵意识教学内容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720" r="25720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运用游戏化的教学手段，如音素接龙、音节拼图等，激发幼儿的学习兴趣和参与度。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游戏化教学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利用儿歌、童谣等韵文材料，引导幼儿感知和操作音韵特征，提高音韵意识。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儿歌、童谣教学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鼓励家长与幼儿进行亲子共读，通过指读、跟读等方式，帮助幼儿建立字母与发音的对应关系，培养音韵意识。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亲子共读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借助多媒体教学资源，如语音软件、动画视频等，为幼儿提供丰富多样的音韵刺激和练习机会。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多媒体教学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音韵意识教学方法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https://d.book118.com/748055110134006036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2024-09-16T10:41:14.806</cp:lastPrinted>
  <dcterms:created xsi:type="dcterms:W3CDTF">2024-09-16T02:41:14Z</dcterms:created>
  <dcterms:modified xsi:type="dcterms:W3CDTF">2024-09-16T02:41:17Z</dcterms:modified>
</cp:coreProperties>
</file>