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5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8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7C98C-C33D-4636-8ABA-E481A67AA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27899-B175-4E94-9CDE-663AEE2B3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58F91-0095-43B5-9CF4-D45712B99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74EB0-77E8-4687-8326-CE010A1A5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C0040B-E0FF-401A-B20B-0D686D130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8B3E4C-724F-4B03-8857-974E15D42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FA4C58-9511-41AA-9D98-6BE42D18B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ED4563-9A21-4CD9-B405-089A89A6E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E39E96-B46D-4FD9-AEFB-9DF9BBB37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02F05-0E64-433F-A2AA-EFCF9F381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A5D08-09B2-4EB1-B015-19DFC9281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145" r:id="rId2"/>
    <p:sldLayoutId id="2147486146" r:id="rId3"/>
    <p:sldLayoutId id="2147486147" r:id="rId4"/>
    <p:sldLayoutId id="2147486148" r:id="rId5"/>
    <p:sldLayoutId id="2147486149" r:id="rId6"/>
    <p:sldLayoutId id="2147486150" r:id="rId7"/>
    <p:sldLayoutId id="2147486151" r:id="rId8"/>
    <p:sldLayoutId id="2147486152" r:id="rId9"/>
    <p:sldLayoutId id="2147486153" r:id="rId10"/>
    <p:sldLayoutId id="214748615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18" Type="http://schemas.openxmlformats.org/officeDocument/2006/relationships/tags" Target="../tags/tag131.xml" /><Relationship Id="rId19" Type="http://schemas.openxmlformats.org/officeDocument/2006/relationships/tags" Target="../tags/tag132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tags" Target="../tags/tag149.xml" /><Relationship Id="rId19" Type="http://schemas.openxmlformats.org/officeDocument/2006/relationships/tags" Target="../tags/tag150.xml" /><Relationship Id="rId2" Type="http://schemas.openxmlformats.org/officeDocument/2006/relationships/tags" Target="../tags/tag133.xml" /><Relationship Id="rId20" Type="http://schemas.openxmlformats.org/officeDocument/2006/relationships/tags" Target="../tags/tag151.xml" /><Relationship Id="rId21" Type="http://schemas.openxmlformats.org/officeDocument/2006/relationships/tags" Target="../tags/tag152.xml" /><Relationship Id="rId22" Type="http://schemas.openxmlformats.org/officeDocument/2006/relationships/tags" Target="../tags/tag153.xml" /><Relationship Id="rId23" Type="http://schemas.openxmlformats.org/officeDocument/2006/relationships/tags" Target="../tags/tag154.xml" /><Relationship Id="rId24" Type="http://schemas.openxmlformats.org/officeDocument/2006/relationships/tags" Target="../tags/tag155.xml" /><Relationship Id="rId25" Type="http://schemas.openxmlformats.org/officeDocument/2006/relationships/tags" Target="../tags/tag156.xml" /><Relationship Id="rId26" Type="http://schemas.openxmlformats.org/officeDocument/2006/relationships/tags" Target="../tags/tag157.xml" /><Relationship Id="rId27" Type="http://schemas.openxmlformats.org/officeDocument/2006/relationships/tags" Target="../tags/tag158.xml" /><Relationship Id="rId28" Type="http://schemas.openxmlformats.org/officeDocument/2006/relationships/tags" Target="../tags/tag159.xml" /><Relationship Id="rId29" Type="http://schemas.openxmlformats.org/officeDocument/2006/relationships/tags" Target="../tags/tag160.xml" /><Relationship Id="rId3" Type="http://schemas.openxmlformats.org/officeDocument/2006/relationships/tags" Target="../tags/tag134.xml" /><Relationship Id="rId30" Type="http://schemas.openxmlformats.org/officeDocument/2006/relationships/tags" Target="../tags/tag161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22" Type="http://schemas.openxmlformats.org/officeDocument/2006/relationships/tags" Target="../tags/tag211.xml" /><Relationship Id="rId23" Type="http://schemas.openxmlformats.org/officeDocument/2006/relationships/tags" Target="../tags/tag212.xml" /><Relationship Id="rId24" Type="http://schemas.openxmlformats.org/officeDocument/2006/relationships/tags" Target="../tags/tag213.xml" /><Relationship Id="rId25" Type="http://schemas.openxmlformats.org/officeDocument/2006/relationships/tags" Target="../tags/tag214.xml" /><Relationship Id="rId26" Type="http://schemas.openxmlformats.org/officeDocument/2006/relationships/tags" Target="../tags/tag215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18" Type="http://schemas.openxmlformats.org/officeDocument/2006/relationships/tags" Target="../tags/tag232.xml" /><Relationship Id="rId19" Type="http://schemas.openxmlformats.org/officeDocument/2006/relationships/tags" Target="../tags/tag233.xml" /><Relationship Id="rId2" Type="http://schemas.openxmlformats.org/officeDocument/2006/relationships/tags" Target="../tags/tag216.xml" /><Relationship Id="rId20" Type="http://schemas.openxmlformats.org/officeDocument/2006/relationships/tags" Target="../tags/tag234.xml" /><Relationship Id="rId21" Type="http://schemas.openxmlformats.org/officeDocument/2006/relationships/tags" Target="../tags/tag235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18" Type="http://schemas.openxmlformats.org/officeDocument/2006/relationships/tags" Target="../tags/tag252.xml" /><Relationship Id="rId19" Type="http://schemas.openxmlformats.org/officeDocument/2006/relationships/tags" Target="../tags/tag253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tags" Target="../tags/tag269.xml" /><Relationship Id="rId15" Type="http://schemas.openxmlformats.org/officeDocument/2006/relationships/tags" Target="../tags/tag270.xml" /><Relationship Id="rId16" Type="http://schemas.openxmlformats.org/officeDocument/2006/relationships/tags" Target="../tags/tag271.xml" /><Relationship Id="rId17" Type="http://schemas.openxmlformats.org/officeDocument/2006/relationships/tags" Target="../tags/tag272.xml" /><Relationship Id="rId18" Type="http://schemas.openxmlformats.org/officeDocument/2006/relationships/tags" Target="../tags/tag273.xml" /><Relationship Id="rId19" Type="http://schemas.openxmlformats.org/officeDocument/2006/relationships/tags" Target="../tags/tag274.xml" /><Relationship Id="rId2" Type="http://schemas.openxmlformats.org/officeDocument/2006/relationships/tags" Target="../tags/tag257.xml" /><Relationship Id="rId20" Type="http://schemas.openxmlformats.org/officeDocument/2006/relationships/tags" Target="../tags/tag275.xml" /><Relationship Id="rId21" Type="http://schemas.openxmlformats.org/officeDocument/2006/relationships/tags" Target="../tags/tag276.xml" /><Relationship Id="rId22" Type="http://schemas.openxmlformats.org/officeDocument/2006/relationships/tags" Target="../tags/tag277.xml" /><Relationship Id="rId23" Type="http://schemas.openxmlformats.org/officeDocument/2006/relationships/tags" Target="../tags/tag278.xml" /><Relationship Id="rId24" Type="http://schemas.openxmlformats.org/officeDocument/2006/relationships/tags" Target="../tags/tag279.xml" /><Relationship Id="rId25" Type="http://schemas.openxmlformats.org/officeDocument/2006/relationships/tags" Target="../tags/tag280.xml" /><Relationship Id="rId26" Type="http://schemas.openxmlformats.org/officeDocument/2006/relationships/tags" Target="../tags/tag281.xml" /><Relationship Id="rId27" Type="http://schemas.openxmlformats.org/officeDocument/2006/relationships/tags" Target="../tags/tag282.xml" /><Relationship Id="rId28" Type="http://schemas.openxmlformats.org/officeDocument/2006/relationships/tags" Target="../tags/tag283.xml" /><Relationship Id="rId29" Type="http://schemas.openxmlformats.org/officeDocument/2006/relationships/tags" Target="../tags/tag284.xml" /><Relationship Id="rId3" Type="http://schemas.openxmlformats.org/officeDocument/2006/relationships/tags" Target="../tags/tag258.xml" /><Relationship Id="rId30" Type="http://schemas.openxmlformats.org/officeDocument/2006/relationships/tags" Target="../tags/tag285.xml" /><Relationship Id="rId31" Type="http://schemas.openxmlformats.org/officeDocument/2006/relationships/tags" Target="../tags/tag286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5612007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头发造型工具市场细分与定位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目标市场细分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目标市场定位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市场机会与挑战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市场策略建议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市场概述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头发造型工具的定义</a:t>
            </a:r>
            <a:endParaRPr lang="zh-CN" altLang="en-US"/>
          </a:p>
        </p:txBody>
      </p:sp>
      <p:sp>
        <p:nvSpPr>
          <p:cNvPr id="104895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头发造型工具是指用于改变头发形状、质感和颜色的工具和设备。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包括吹风机、卷发棒、直发器、烫发器、染发剂等。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这些工具可以帮助用户实现不同的发型和造型效果。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头发造型工具市场涵盖了各种类型的产品，以满足不同消费者的需求。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头发造型工具的分类</a:t>
            </a:r>
            <a:endParaRPr lang="zh-CN" altLang="en-US"/>
          </a:p>
        </p:txBody>
      </p:sp>
      <p:sp>
        <p:nvSpPr>
          <p:cNvPr id="104900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梳子：用于梳理头发，打造各种发型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1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6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发夹：用于固定头发，打造各种发型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2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发蜡、发胶等造型产品：用于固定和塑造头发造型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2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8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电吹风：用于吹干头发，使头发更加蓬松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3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卷发棒：用于卷曲头发，打造卷发造型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3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0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直发器：用于拉直头发，打造直发造型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头发造型工具的市场规模</a:t>
            </a:r>
            <a:endParaRPr lang="zh-CN" altLang="en-US"/>
          </a:p>
        </p:txBody>
      </p:sp>
      <p:sp>
        <p:nvSpPr>
          <p:cNvPr id="104907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全球市场规模：预计到2025年将达到XX亿美元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消费者需求：不同年龄段、性别、收入水平的消费者对头发造型工具的需求特点及变化趋势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产品类别市场规模：吹风机、卷发棒、直发器等各类产品的市场规模及占比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地区市场规模：北美、欧洲、亚太地区市场规模及增长趋势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头发造型工具的市场增长趋势</a:t>
            </a:r>
            <a:endParaRPr lang="zh-CN" altLang="en-US"/>
          </a:p>
        </p:txBody>
      </p:sp>
      <p:sp>
        <p:nvSpPr>
          <p:cNvPr id="104915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社交媒体和网红效应的推动，使得头发造型工具市场更加活跃和时尚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6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线上销售渠道的兴起，使得头发造型工具市场更加便捷和透明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各种新型头发造型工具不断涌现，满足消费者多样化需求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7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随着消费者对个人形象的重视，头发造型工具市场呈现快速增长趋势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目标市场细分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按用户类型细分</a:t>
            </a:r>
            <a:endParaRPr lang="zh-CN" altLang="en-US"/>
          </a:p>
        </p:txBody>
      </p:sp>
      <p:sp>
        <p:nvSpPr>
          <p:cNvPr id="10492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女性用户：注重发型和发质，追求时尚和个性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男性用户：注重实用性和便捷性，追求简洁和自然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老年人用户：注重舒适性和易用性，追求健康和自然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儿童用户：注重安全性和趣味性，追求活泼和可爱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按产品类型细分</a:t>
            </a:r>
            <a:endParaRPr lang="zh-CN" altLang="en-US"/>
          </a:p>
        </p:txBody>
      </p:sp>
      <p:sp>
        <p:nvSpPr>
          <p:cNvPr id="1049312" name="任意多边形 3"/>
          <p:cNvSpPr/>
          <p:nvPr>
            <p:custDataLst>
              <p:tags r:id="rId2"/>
            </p:custDataLst>
          </p:nvPr>
        </p:nvSpPr>
        <p:spPr>
          <a:xfrm>
            <a:off x="838200" y="2519128"/>
            <a:ext cx="10272120" cy="1775167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14" name="圆角矩形 4"/>
          <p:cNvSpPr/>
          <p:nvPr>
            <p:custDataLst>
              <p:tags r:id="rId3"/>
            </p:custDataLst>
          </p:nvPr>
        </p:nvSpPr>
        <p:spPr>
          <a:xfrm>
            <a:off x="1420813" y="2447699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316" name="椭圆 5"/>
          <p:cNvSpPr/>
          <p:nvPr>
            <p:custDataLst>
              <p:tags r:id="rId4"/>
            </p:custDataLst>
          </p:nvPr>
        </p:nvSpPr>
        <p:spPr>
          <a:xfrm>
            <a:off x="2056842" y="3262611"/>
            <a:ext cx="202486" cy="202486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18" name="正文"/>
          <p:cNvSpPr txBox="1"/>
          <p:nvPr>
            <p:custDataLst>
              <p:tags r:id="rId5"/>
            </p:custDataLst>
          </p:nvPr>
        </p:nvSpPr>
        <p:spPr>
          <a:xfrm>
            <a:off x="1101556" y="1420984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梳子：包括木梳、塑料梳、金属梳等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圆角矩形 20"/>
          <p:cNvSpPr/>
          <p:nvPr>
            <p:custDataLst>
              <p:tags r:id="rId6"/>
            </p:custDataLst>
          </p:nvPr>
        </p:nvSpPr>
        <p:spPr>
          <a:xfrm>
            <a:off x="3692878" y="3218512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322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4328286" y="4045847"/>
            <a:ext cx="204349" cy="204349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24" name="正文"/>
          <p:cNvSpPr txBox="1"/>
          <p:nvPr>
            <p:custDataLst>
              <p:tags r:id="rId8"/>
            </p:custDataLst>
          </p:nvPr>
        </p:nvSpPr>
        <p:spPr>
          <a:xfrm>
            <a:off x="3373621" y="2181238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吹风机：包括普通吹风机、负离子吹风机、陶瓷吹风机等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圆角矩形 6"/>
          <p:cNvSpPr/>
          <p:nvPr>
            <p:custDataLst>
              <p:tags r:id="rId9"/>
            </p:custDataLst>
          </p:nvPr>
        </p:nvSpPr>
        <p:spPr>
          <a:xfrm>
            <a:off x="6066807" y="3319134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328" name="椭圆 7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6702215" y="4146468"/>
            <a:ext cx="204349" cy="204349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30" name="正文"/>
          <p:cNvSpPr txBox="1"/>
          <p:nvPr>
            <p:custDataLst>
              <p:tags r:id="rId11"/>
            </p:custDataLst>
          </p:nvPr>
        </p:nvSpPr>
        <p:spPr>
          <a:xfrm>
            <a:off x="5747550" y="2296145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直发器：包括电直发器、陶瓷直发器、热直发器等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圆角矩形 8"/>
          <p:cNvSpPr/>
          <p:nvPr>
            <p:custDataLst>
              <p:tags r:id="rId12"/>
            </p:custDataLst>
          </p:nvPr>
        </p:nvSpPr>
        <p:spPr>
          <a:xfrm>
            <a:off x="8403469" y="2742111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334" name="椭圆 38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9038877" y="3569446"/>
            <a:ext cx="204349" cy="204349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14"/>
            </p:custDataLst>
          </p:nvPr>
        </p:nvSpPr>
        <p:spPr>
          <a:xfrm>
            <a:off x="8084212" y="1679992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发带：包括布质发带、皮质发带、金属发带等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椭圆 28"/>
          <p:cNvSpPr/>
          <p:nvPr>
            <p:custDataLst>
              <p:tags r:id="rId15"/>
            </p:custDataLst>
          </p:nvPr>
        </p:nvSpPr>
        <p:spPr>
          <a:xfrm>
            <a:off x="3104054" y="3725347"/>
            <a:ext cx="204349" cy="204349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40" name="圆角矩形 29"/>
          <p:cNvSpPr/>
          <p:nvPr>
            <p:custDataLst>
              <p:tags r:id="rId16"/>
            </p:custDataLst>
          </p:nvPr>
        </p:nvSpPr>
        <p:spPr>
          <a:xfrm>
            <a:off x="2468025" y="4440259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342" name="正文"/>
          <p:cNvSpPr txBox="1"/>
          <p:nvPr>
            <p:custDataLst>
              <p:tags r:id="rId17"/>
            </p:custDataLst>
          </p:nvPr>
        </p:nvSpPr>
        <p:spPr>
          <a:xfrm>
            <a:off x="2149389" y="4957033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发刷：包括猪鬃发刷、尼龙发刷、天然鬃发刷等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椭圆 13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>
            <a:off x="5515251" y="4186220"/>
            <a:ext cx="204349" cy="204349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46" name="圆角矩形 14"/>
          <p:cNvSpPr/>
          <p:nvPr>
            <p:custDataLst>
              <p:tags r:id="rId19"/>
            </p:custDataLst>
          </p:nvPr>
        </p:nvSpPr>
        <p:spPr>
          <a:xfrm>
            <a:off x="4879843" y="4913554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348" name="正文"/>
          <p:cNvSpPr txBox="1"/>
          <p:nvPr>
            <p:custDataLst>
              <p:tags r:id="rId20"/>
            </p:custDataLst>
          </p:nvPr>
        </p:nvSpPr>
        <p:spPr>
          <a:xfrm>
            <a:off x="4560586" y="5427844"/>
            <a:ext cx="2113058" cy="69379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卷发器：包括电卷发器、蒸汽卷发器、热卷发器等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椭圆 32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>
            <a:off x="7889180" y="3950815"/>
            <a:ext cx="204349" cy="204349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52" name="圆角矩形 33"/>
          <p:cNvSpPr/>
          <p:nvPr>
            <p:custDataLst>
              <p:tags r:id="rId22"/>
            </p:custDataLst>
          </p:nvPr>
        </p:nvSpPr>
        <p:spPr>
          <a:xfrm>
            <a:off x="7253772" y="4647093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354" name="正文"/>
          <p:cNvSpPr txBox="1"/>
          <p:nvPr>
            <p:custDataLst>
              <p:tags r:id="rId23"/>
            </p:custDataLst>
          </p:nvPr>
        </p:nvSpPr>
        <p:spPr>
          <a:xfrm>
            <a:off x="6934515" y="5175668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发夹：包括金属发夹、塑料发夹、木质发夹等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椭圆 9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10195407" y="3009193"/>
            <a:ext cx="204349" cy="204349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58" name="圆角矩形 11"/>
          <p:cNvSpPr/>
          <p:nvPr>
            <p:custDataLst>
              <p:tags r:id="rId25"/>
            </p:custDataLst>
          </p:nvPr>
        </p:nvSpPr>
        <p:spPr>
          <a:xfrm>
            <a:off x="9559378" y="3736528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360" name="正文"/>
          <p:cNvSpPr txBox="1"/>
          <p:nvPr>
            <p:custDataLst>
              <p:tags r:id="rId26"/>
            </p:custDataLst>
          </p:nvPr>
        </p:nvSpPr>
        <p:spPr>
          <a:xfrm>
            <a:off x="9240742" y="4246469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假发：包括真人发假发、化纤假发、混合假发等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按销售渠道细分</a:t>
            </a:r>
            <a:endParaRPr lang="zh-CN" altLang="en-US"/>
          </a:p>
        </p:txBody>
      </p:sp>
      <p:sp>
        <p:nvSpPr>
          <p:cNvPr id="1049396" name="Freeform 27"/>
          <p:cNvSpPr/>
          <p:nvPr>
            <p:custDataLst>
              <p:tags r:id="rId2"/>
            </p:custDataLst>
          </p:nvPr>
        </p:nvSpPr>
        <p:spPr bwMode="auto">
          <a:xfrm>
            <a:off x="838200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矩形: 圆角 32"/>
          <p:cNvSpPr/>
          <p:nvPr>
            <p:custDataLst>
              <p:tags r:id="rId3"/>
            </p:custDataLst>
          </p:nvPr>
        </p:nvSpPr>
        <p:spPr>
          <a:xfrm flipH="1">
            <a:off x="962839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838200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02" name="正文"/>
          <p:cNvSpPr txBox="1"/>
          <p:nvPr>
            <p:custDataLst>
              <p:tags r:id="rId5"/>
            </p:custDataLst>
          </p:nvPr>
        </p:nvSpPr>
        <p:spPr>
          <a:xfrm>
            <a:off x="1092440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线上销售：电商平台、官方网站、社交媒体等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04" name="标题"/>
          <p:cNvSpPr txBox="1"/>
          <p:nvPr>
            <p:custDataLst>
              <p:tags r:id="rId6"/>
            </p:custDataLst>
          </p:nvPr>
        </p:nvSpPr>
        <p:spPr>
          <a:xfrm>
            <a:off x="905170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06" name="Freeform 27"/>
          <p:cNvSpPr/>
          <p:nvPr>
            <p:custDataLst>
              <p:tags r:id="rId7"/>
            </p:custDataLst>
          </p:nvPr>
        </p:nvSpPr>
        <p:spPr bwMode="auto">
          <a:xfrm>
            <a:off x="3585228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矩形: 圆角 38"/>
          <p:cNvSpPr/>
          <p:nvPr>
            <p:custDataLst>
              <p:tags r:id="rId8"/>
            </p:custDataLst>
          </p:nvPr>
        </p:nvSpPr>
        <p:spPr>
          <a:xfrm flipH="1">
            <a:off x="3709868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85228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12" name="正文"/>
          <p:cNvSpPr txBox="1"/>
          <p:nvPr>
            <p:custDataLst>
              <p:tags r:id="rId10"/>
            </p:custDataLst>
          </p:nvPr>
        </p:nvSpPr>
        <p:spPr>
          <a:xfrm>
            <a:off x="3839468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线下销售：实体店、美发沙龙、美容院等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14" name="标题"/>
          <p:cNvSpPr txBox="1"/>
          <p:nvPr>
            <p:custDataLst>
              <p:tags r:id="rId11"/>
            </p:custDataLst>
          </p:nvPr>
        </p:nvSpPr>
        <p:spPr>
          <a:xfrm>
            <a:off x="3652199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16" name="Freeform 27"/>
          <p:cNvSpPr/>
          <p:nvPr>
            <p:custDataLst>
              <p:tags r:id="rId12"/>
            </p:custDataLst>
          </p:nvPr>
        </p:nvSpPr>
        <p:spPr bwMode="auto">
          <a:xfrm>
            <a:off x="6332257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8" name="矩形: 圆角 68"/>
          <p:cNvSpPr/>
          <p:nvPr>
            <p:custDataLst>
              <p:tags r:id="rId13"/>
            </p:custDataLst>
          </p:nvPr>
        </p:nvSpPr>
        <p:spPr>
          <a:xfrm flipH="1">
            <a:off x="6456896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0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2257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22" name="正文"/>
          <p:cNvSpPr txBox="1"/>
          <p:nvPr>
            <p:custDataLst>
              <p:tags r:id="rId15"/>
            </p:custDataLst>
          </p:nvPr>
        </p:nvSpPr>
        <p:spPr>
          <a:xfrm>
            <a:off x="6586496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混合销售：线上线下相结合，提供多样化的购买方式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24" name="标题"/>
          <p:cNvSpPr txBox="1"/>
          <p:nvPr>
            <p:custDataLst>
              <p:tags r:id="rId16"/>
            </p:custDataLst>
          </p:nvPr>
        </p:nvSpPr>
        <p:spPr>
          <a:xfrm>
            <a:off x="6399227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26" name="Freeform 27"/>
          <p:cNvSpPr/>
          <p:nvPr>
            <p:custDataLst>
              <p:tags r:id="rId17"/>
            </p:custDataLst>
          </p:nvPr>
        </p:nvSpPr>
        <p:spPr bwMode="auto">
          <a:xfrm>
            <a:off x="9079285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8" name="矩形: 圆角 74"/>
          <p:cNvSpPr/>
          <p:nvPr>
            <p:custDataLst>
              <p:tags r:id="rId18"/>
            </p:custDataLst>
          </p:nvPr>
        </p:nvSpPr>
        <p:spPr>
          <a:xfrm flipH="1">
            <a:off x="9204545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0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079285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32" name="正文"/>
          <p:cNvSpPr txBox="1"/>
          <p:nvPr>
            <p:custDataLst>
              <p:tags r:id="rId20"/>
            </p:custDataLst>
          </p:nvPr>
        </p:nvSpPr>
        <p:spPr>
          <a:xfrm>
            <a:off x="9333525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定制销售：根据客户需求，提供个性化定制服务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34" name="标题"/>
          <p:cNvSpPr txBox="1"/>
          <p:nvPr>
            <p:custDataLst>
              <p:tags r:id="rId21"/>
            </p:custDataLst>
          </p:nvPr>
        </p:nvSpPr>
        <p:spPr>
          <a:xfrm>
            <a:off x="9146876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按品牌定位细分</a:t>
            </a:r>
            <a:endParaRPr lang="zh-CN" altLang="en-US"/>
          </a:p>
        </p:txBody>
      </p:sp>
      <p:sp>
        <p:nvSpPr>
          <p:cNvPr id="1049470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高端品牌：注重品质和设计，价格较高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中端品牌：性价比较高，适合大众消费者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低端品牌：价格低廉，适合预算有限的消费者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专业品牌：针对特定人群，如美发师、造型师等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创新品牌：注重创新和个性化，吸引年轻消费者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传统品牌：历史悠久，注重传承和经典设计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目标市场定位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目标消费群体定位</a:t>
            </a:r>
            <a:endParaRPr lang="zh-CN" altLang="en-US"/>
          </a:p>
        </p:txBody>
      </p:sp>
      <p:sp>
        <p:nvSpPr>
          <p:cNvPr id="1049576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395209" y="2234203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410428" y="4125599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任意多边形 4"/>
          <p:cNvSpPr/>
          <p:nvPr>
            <p:custDataLst>
              <p:tags r:id="rId4"/>
            </p:custDataLst>
          </p:nvPr>
        </p:nvSpPr>
        <p:spPr>
          <a:xfrm>
            <a:off x="925252" y="2788777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任意多边形 5"/>
          <p:cNvSpPr/>
          <p:nvPr>
            <p:custDataLst>
              <p:tags r:id="rId5"/>
            </p:custDataLst>
          </p:nvPr>
        </p:nvSpPr>
        <p:spPr>
          <a:xfrm flipV="1">
            <a:off x="838200" y="2352301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25252" y="3217948"/>
            <a:ext cx="1524019" cy="148999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6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年龄段：18-35岁</a:t>
            </a:r>
            <a:endParaRPr lang="zh-CN" altLang="en-US" sz="16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86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88234" y="2233594"/>
            <a:ext cx="583533" cy="169822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902235" y="4125599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任意多边形 18"/>
          <p:cNvSpPr/>
          <p:nvPr>
            <p:custDataLst>
              <p:tags r:id="rId9"/>
            </p:custDataLst>
          </p:nvPr>
        </p:nvSpPr>
        <p:spPr>
          <a:xfrm>
            <a:off x="4418277" y="2788777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任意多边形 19"/>
          <p:cNvSpPr/>
          <p:nvPr>
            <p:custDataLst>
              <p:tags r:id="rId10"/>
            </p:custDataLst>
          </p:nvPr>
        </p:nvSpPr>
        <p:spPr>
          <a:xfrm flipV="1">
            <a:off x="4330616" y="2352301"/>
            <a:ext cx="1698225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417668" y="3211252"/>
            <a:ext cx="1524588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6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职业：白领、学生、自由职业者等</a:t>
            </a:r>
            <a:endParaRPr lang="zh-CN" altLang="en-US" sz="16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6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34138" y="2259771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48748" y="4149949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任意多边形 25"/>
          <p:cNvSpPr/>
          <p:nvPr>
            <p:custDataLst>
              <p:tags r:id="rId14"/>
            </p:custDataLst>
          </p:nvPr>
        </p:nvSpPr>
        <p:spPr>
          <a:xfrm>
            <a:off x="6163572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任意多边形 26"/>
          <p:cNvSpPr/>
          <p:nvPr>
            <p:custDataLst>
              <p:tags r:id="rId15"/>
            </p:custDataLst>
          </p:nvPr>
        </p:nvSpPr>
        <p:spPr>
          <a:xfrm flipV="1">
            <a:off x="6077129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80" y="3236210"/>
            <a:ext cx="1524019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消费习惯：注重形象，追求时尚，愿意为美丽投资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06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156332" y="4134121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141113" y="2242725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任意多边形 11"/>
          <p:cNvSpPr/>
          <p:nvPr>
            <p:custDataLst>
              <p:tags r:id="rId19"/>
            </p:custDataLst>
          </p:nvPr>
        </p:nvSpPr>
        <p:spPr>
          <a:xfrm>
            <a:off x="2671764" y="2796691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任意多边形 12"/>
          <p:cNvSpPr/>
          <p:nvPr>
            <p:custDataLst>
              <p:tags r:id="rId20"/>
            </p:custDataLst>
          </p:nvPr>
        </p:nvSpPr>
        <p:spPr>
          <a:xfrm flipV="1">
            <a:off x="2584712" y="2360824"/>
            <a:ext cx="1697087" cy="81637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671764" y="3214295"/>
            <a:ext cx="1524019" cy="15120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6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性别：女性为主</a:t>
            </a:r>
            <a:endParaRPr lang="zh-CN" altLang="en-US" sz="16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380041" y="2259771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394651" y="4149949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0" name="任意多边形 25"/>
          <p:cNvSpPr/>
          <p:nvPr>
            <p:custDataLst>
              <p:tags r:id="rId24"/>
            </p:custDataLst>
          </p:nvPr>
        </p:nvSpPr>
        <p:spPr>
          <a:xfrm>
            <a:off x="7910084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2" name="任意多边形 26"/>
          <p:cNvSpPr/>
          <p:nvPr>
            <p:custDataLst>
              <p:tags r:id="rId25"/>
            </p:custDataLst>
          </p:nvPr>
        </p:nvSpPr>
        <p:spPr>
          <a:xfrm flipV="1">
            <a:off x="7823032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10084" y="3228905"/>
            <a:ext cx="1524019" cy="151685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6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购买力：中等以上</a:t>
            </a:r>
            <a:endParaRPr lang="zh-CN" altLang="en-US" sz="16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6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212997" y="2259771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8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228216" y="4149949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0" name="任意多边形 25"/>
          <p:cNvSpPr/>
          <p:nvPr>
            <p:custDataLst>
              <p:tags r:id="rId29"/>
            </p:custDataLst>
          </p:nvPr>
        </p:nvSpPr>
        <p:spPr>
          <a:xfrm>
            <a:off x="9743039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2" name="任意多边形 26"/>
          <p:cNvSpPr/>
          <p:nvPr>
            <p:custDataLst>
              <p:tags r:id="rId30"/>
            </p:custDataLst>
          </p:nvPr>
        </p:nvSpPr>
        <p:spPr>
          <a:xfrm flipV="1">
            <a:off x="9656597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743648" y="3234384"/>
            <a:ext cx="1524019" cy="150583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6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地域：一线城市及发达地区为主</a:t>
            </a:r>
            <a:endParaRPr lang="zh-CN" altLang="en-US" sz="16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https://d.book118.com/748056120070006036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i*1_1"/>
  <p:tag name="KSO_WM_UNIT_INDEX" val="1_1"/>
  <p:tag name="KSO_WM_UNIT_LAYERLEVEL" val="1_1"/>
  <p:tag name="KSO_WM_UNIT_TYPE" val="m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1_1"/>
  <p:tag name="KSO_WM_UNIT_INDEX" val="1_1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  <p:tag name="KSO_WM_UNIT_VALUE" val="14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3_1"/>
  <p:tag name="KSO_WM_UNIT_INDEX" val="1_3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5_1"/>
  <p:tag name="KSO_WM_UNIT_INDEX" val="1_5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7_1"/>
  <p:tag name="KSO_WM_UNIT_INDEX" val="1_7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7_1"/>
  <p:tag name="KSO_WM_UNIT_INDEX" val="1_7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2_1"/>
  <p:tag name="KSO_WM_UNIT_INDEX" val="1_2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4_1"/>
  <p:tag name="KSO_WM_UNIT_INDEX" val="1_4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6_1"/>
  <p:tag name="KSO_WM_UNIT_INDEX" val="1_6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6_1"/>
  <p:tag name="KSO_WM_UNIT_INDEX" val="1_6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8_1"/>
  <p:tag name="KSO_WM_UNIT_INDEX" val="1_8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8_1"/>
  <p:tag name="KSO_WM_UNIT_INDEX" val="1_8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  <p:tag name="KSO_WM_UNIT_VALUE" val="14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8_1"/>
  <p:tag name="KSO_WM_UNIT_INDEX" val="1_8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56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宋体</vt:lpstr>
      <vt:lpstr>Office Theme</vt:lpstr>
      <vt:lpstr>头发造型工具市场细分与定位</vt:lpstr>
      <vt:lpstr>目录</vt:lpstr>
      <vt:lpstr>单击添加章节标题</vt:lpstr>
      <vt:lpstr>市场概述</vt:lpstr>
      <vt:lpstr>头发造型工具的定义</vt:lpstr>
      <vt:lpstr>头发造型工具的分类</vt:lpstr>
      <vt:lpstr>头发造型工具的市场规模</vt:lpstr>
      <vt:lpstr>头发造型工具的市场增长趋势</vt:lpstr>
      <vt:lpstr>目标市场细分</vt:lpstr>
      <vt:lpstr>按用户类型细分</vt:lpstr>
      <vt:lpstr>按产品类型细分</vt:lpstr>
      <vt:lpstr>按销售渠道细分</vt:lpstr>
      <vt:lpstr>按品牌定位细分</vt:lpstr>
      <vt:lpstr>目标市场定位</vt:lpstr>
      <vt:lpstr>目标消费群体定位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2024-09-15T21:13:53.860</cp:lastPrinted>
  <dcterms:created xsi:type="dcterms:W3CDTF">2024-09-15T13:13:53Z</dcterms:created>
  <dcterms:modified xsi:type="dcterms:W3CDTF">2024-09-15T13:13:56Z</dcterms:modified>
</cp:coreProperties>
</file>