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48882478-E2E4-4573-9F33-42E8B836AE0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548B1D1-546C-423D-990D-44F227D3394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A69FC724-D530-4D1C-80D8-F25801DE250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E8709F6A-6C97-40B9-8BB7-24983564B46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1070C4EB-AB4E-4F89-84A3-BEEA150DC3AD}"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367F878B-7664-44D7-AE3E-1E4C22749E0D}"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F5A75989-20A7-4493-9A5D-29C9C6561A55}"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ED118F2-0EF5-4703-8232-D29362613F6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159FB59B-AC3D-4D41-A600-D5B2F9ABB5B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9D12844-8D07-41FF-990F-C14EFD01D43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9E10853-A5C5-49AA-B87A-163C870EEE1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10.jpeg" /><Relationship Id="rId5"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14.jpeg" /><Relationship Id="rId4" Type="http://schemas.openxmlformats.org/officeDocument/2006/relationships/image" Target="../media/image15.jpeg" /><Relationship Id="rId5"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74806410204200603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01821" y="1505581"/>
            <a:ext cx="10593957" cy="209207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5175" b="1">
                <a:solidFill>
                  <a:srgbClr val="00AF57">
                    <a:alpha val="100000"/>
                  </a:srgbClr>
                </a:solidFill>
                <a:latin typeface="Microsoft Yahei"/>
                <a:ea typeface="Microsoft Yahei"/>
                <a:cs typeface="Microsoft Yahei"/>
              </a:rPr>
              <a:t>《药品生产量管理规范(GMP)》物料和产品</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97491" y="810388"/>
            <a:ext cx="5298183" cy="5298183"/>
          </a:xfrm>
          <a:prstGeom prst="ellipse">
            <a:avLst/>
          </a:prstGeom>
          <a:solidFill>
            <a:schemeClr val="accent1">
              <a:alpha val="14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938400" y="1451298"/>
            <a:ext cx="4016365" cy="401636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231235" y="2407957"/>
            <a:ext cx="3626990" cy="252374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7650" b="1">
                <a:solidFill>
                  <a:srgbClr val="FFFFFF">
                    <a:alpha val="100000"/>
                  </a:srgbClr>
                </a:solidFill>
                <a:latin typeface="Microsoft Yahei"/>
                <a:ea typeface="Microsoft Yahei"/>
                <a:cs typeface="Microsoft Yahei"/>
              </a:rPr>
              <a:t>目录</a:t>
            </a:r>
          </a:p>
        </p:txBody>
      </p:sp>
      <p:sp>
        <p:nvSpPr>
          <p:cNvPr id="5" name="TextBox 5"/>
          <p:cNvSpPr txBox="1"/>
          <p:nvPr/>
        </p:nvSpPr>
        <p:spPr>
          <a:xfrm>
            <a:off x="1401923" y="2066581"/>
            <a:ext cx="3089320" cy="104165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700">
                <a:solidFill>
                  <a:srgbClr val="FFFFFF">
                    <a:alpha val="100000"/>
                  </a:srgbClr>
                </a:solidFill>
                <a:latin typeface="Microsoft Yahei"/>
                <a:ea typeface="Microsoft Yahei"/>
                <a:cs typeface="Microsoft Yahei"/>
              </a:rPr>
              <a:t>contents</a:t>
            </a:r>
          </a:p>
        </p:txBody>
      </p:sp>
      <p:sp>
        <p:nvSpPr>
          <p:cNvPr id="6" name="TextBox 6"/>
          <p:cNvSpPr txBox="1"/>
          <p:nvPr/>
        </p:nvSpPr>
        <p:spPr>
          <a:xfrm>
            <a:off x="5922569" y="1019175"/>
            <a:ext cx="5810250" cy="481965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GMP概述与重要性</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物料管理规范</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产品生产过程中的GMP要求</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质量检验与监控体系建立</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人员培训与考核评价机制</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持续改进策略及未来发展趋势</a:t>
            </a:r>
          </a:p>
        </p:txBody>
      </p:sp>
      <p:sp>
        <p:nvSpPr>
          <p:cNvPr id="7" name="AutoShape 7"/>
          <p:cNvSpPr/>
          <p:nvPr/>
        </p:nvSpPr>
        <p:spPr>
          <a:xfrm>
            <a:off x="11307391"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1736478"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1346376" y="332232"/>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1307391"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1736478"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1346376" y="508550"/>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1307391"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1736478"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1346376" y="684869"/>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01317" y="1367784"/>
            <a:ext cx="7680985"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7650" b="1">
                <a:solidFill>
                  <a:srgbClr val="00AF57">
                    <a:alpha val="100000"/>
                  </a:srgbClr>
                </a:solidFill>
                <a:latin typeface="Microsoft Yahei"/>
                <a:ea typeface="Microsoft Yahei"/>
                <a:cs typeface="Microsoft Yahei"/>
              </a:rPr>
              <a:t>01</a:t>
            </a:r>
          </a:p>
        </p:txBody>
      </p:sp>
      <p:sp>
        <p:nvSpPr>
          <p:cNvPr id="3" name="TextBox 3"/>
          <p:cNvSpPr txBox="1"/>
          <p:nvPr/>
        </p:nvSpPr>
        <p:spPr>
          <a:xfrm>
            <a:off x="501317" y="3039024"/>
            <a:ext cx="9429750" cy="2085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rgbClr val="00AF57">
                    <a:alpha val="100000"/>
                  </a:srgbClr>
                </a:solidFill>
                <a:latin typeface="Microsoft Yahei"/>
                <a:ea typeface="Microsoft Yahei"/>
                <a:cs typeface="Microsoft Yahei"/>
              </a:rPr>
              <a:t>GMP概述与重要性</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647422" y="1416260"/>
            <a:ext cx="10787368" cy="4757506"/>
          </a:xfrm>
          <a:custGeom>
            <a:rect l="l" t="t" r="r" b="b"/>
            <a:pathLst>
              <a:path w="8427632" h="3716802">
                <a:moveTo>
                  <a:pt x="0" y="0"/>
                </a:moveTo>
                <a:lnTo>
                  <a:pt x="7963031" y="0"/>
                </a:lnTo>
                <a:quadBezTo>
                  <a:pt x="8427632" y="0"/>
                  <a:pt x="8427632" y="464600"/>
                </a:quadBezTo>
                <a:lnTo>
                  <a:pt x="8427632" y="3716802"/>
                </a:lnTo>
                <a:lnTo>
                  <a:pt x="464600" y="3716802"/>
                </a:lnTo>
                <a:quadBezTo>
                  <a:pt x="0" y="3716802"/>
                  <a:pt x="0" y="3252201"/>
                </a:quadBezTo>
                <a:lnTo>
                  <a:pt x="0" y="0"/>
                </a:lnTo>
                <a:close/>
              </a:path>
            </a:pathLst>
          </a:cu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flipH="1">
            <a:off x="6069242" y="1732467"/>
            <a:ext cx="0" cy="4116499"/>
          </a:xfrm>
          <a:prstGeom prst="line">
            <a:avLst/>
          </a:prstGeom>
          <a:ln w="9525">
            <a:solidFill>
              <a:schemeClr val="accent2">
                <a:lumMod val="20000"/>
                <a:lumOff val="80000"/>
              </a:schemeClr>
            </a:solidFill>
            <a:prstDash val="solid"/>
            <a:headEnd type="oval"/>
            <a:tailEnd type="oval"/>
          </a:ln>
        </p:spPr>
        <p:style>
          <a:lnRef idx="0">
            <a:schemeClr val="accent2"/>
          </a:lnRef>
          <a:fillRef idx="1">
            <a:schemeClr val="accent2"/>
          </a:fillRef>
          <a:effectRef idx="0">
            <a:schemeClr val="accent2"/>
          </a:effectRef>
          <a:fontRef idx="minor">
            <a:schemeClr val="lt1"/>
          </a:fontRef>
        </p:style>
      </p:cxnSp>
      <p:sp>
        <p:nvSpPr>
          <p:cNvPr id="4" name="TextBox 4"/>
          <p:cNvSpPr txBox="1"/>
          <p:nvPr/>
        </p:nvSpPr>
        <p:spPr>
          <a:xfrm>
            <a:off x="1262336" y="2877196"/>
            <a:ext cx="4218426"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GMP是英文Good Manufacturing Practice的缩写，中文含义是“生产质量管理规范”或“良好作业规范”。GMP是一套适用于制药、食品等行业的强制性标准，要求企业从原料、人员、设施设备、生产过程、包装运输、质量控制等方面按国家有关法规达到卫生质量要求，形成一套可操作的作业规范帮助企业改善企业卫生环境，及时发现生产过程中存在的问题，加以改善。</a:t>
            </a:r>
          </a:p>
        </p:txBody>
      </p:sp>
      <p:sp>
        <p:nvSpPr>
          <p:cNvPr id="5" name="TextBox 5"/>
          <p:cNvSpPr txBox="1"/>
          <p:nvPr/>
        </p:nvSpPr>
        <p:spPr>
          <a:xfrm>
            <a:off x="1262336" y="1733458"/>
            <a:ext cx="4280121"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GMP定义</a:t>
            </a:r>
          </a:p>
        </p:txBody>
      </p:sp>
      <p:sp>
        <p:nvSpPr>
          <p:cNvPr id="6" name="TextBox 6"/>
          <p:cNvSpPr txBox="1"/>
          <p:nvPr/>
        </p:nvSpPr>
        <p:spPr>
          <a:xfrm>
            <a:off x="6708503" y="2877196"/>
            <a:ext cx="4218426"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GMP起源于美国，最初是由美国坦普尔大学6名教授编写制订，20世纪60-70年代的欧美发达国家以法令形式加以颁布，要求制药企业广泛采用。中国自1988年正式推广GMP标准以来，先后于1992年和1998年进行了两次修订。</a:t>
            </a:r>
          </a:p>
        </p:txBody>
      </p:sp>
      <p:sp>
        <p:nvSpPr>
          <p:cNvPr id="7" name="TextBox 7"/>
          <p:cNvSpPr txBox="1"/>
          <p:nvPr/>
        </p:nvSpPr>
        <p:spPr>
          <a:xfrm>
            <a:off x="6671927" y="1733458"/>
            <a:ext cx="4312633"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发展历程</a:t>
            </a:r>
          </a:p>
        </p:txBody>
      </p:sp>
      <p:grpSp>
        <p:nvGrpSpPr>
          <p:cNvPr id="8" name="Group 8"/>
          <p:cNvGrpSpPr/>
          <p:nvPr/>
        </p:nvGrpSpPr>
        <p:grpSpPr>
          <a:xfrm>
            <a:off x="454963" y="93878"/>
            <a:ext cx="10641129" cy="914400"/>
            <a:chOff x="454963" y="93878"/>
            <a:chExt cx="10641129" cy="914400"/>
          </a:xfrm>
        </p:grpSpPr>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GMP定义及发展历程</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1795" b="1795"/>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1548" b="1548"/>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5477" b="5477"/>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GMP在药品生产中的作用</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保证药品质量</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实施GMP可以确保药品在研发、生产、储存和运输等各个环节都得到有效的质量控制，从而保障药品的安全性和有效性。</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提高生产效率</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通过优化生产流程和管理体系，GMP有助于提高药品生产的效率，降低生产成本。</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增强企业竞争力</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实施GMP可以提升企业的质量管理水平，增强企业的市场竞争力，有利于企业拓展国内外市场。</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574882" y="1165346"/>
            <a:ext cx="5016408" cy="5733525"/>
          </a:xfrm>
          <a:prstGeom prst="parallelogram">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mt="70000"/>
          </a:blip>
          <a:srcRect l="30353" r="30353"/>
          <a:stretch>
            <a:fillRect/>
          </a:stretch>
        </p:blipFill>
        <p:spPr>
          <a:xfrm>
            <a:off x="161995" y="1165346"/>
            <a:ext cx="4300143" cy="5733525"/>
          </a:xfrm>
          <a:prstGeom prst="parallelogram">
            <a:avLst/>
          </a:prstGeom>
        </p:spPr>
      </p:pic>
      <p:sp>
        <p:nvSpPr>
          <p:cNvPr id="4" name="TextBox 4"/>
          <p:cNvSpPr txBox="1"/>
          <p:nvPr/>
        </p:nvSpPr>
        <p:spPr>
          <a:xfrm>
            <a:off x="5272221" y="1165346"/>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法规体系</a:t>
            </a:r>
          </a:p>
        </p:txBody>
      </p:sp>
      <p:sp>
        <p:nvSpPr>
          <p:cNvPr id="5" name="AutoShape 5"/>
          <p:cNvSpPr/>
          <p:nvPr/>
        </p:nvSpPr>
        <p:spPr>
          <a:xfrm>
            <a:off x="3908867" y="1360418"/>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351619"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3633815"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3810637" y="1233134"/>
            <a:ext cx="799698"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01</a:t>
            </a:r>
          </a:p>
        </p:txBody>
      </p:sp>
      <p:sp>
        <p:nvSpPr>
          <p:cNvPr id="9" name="TextBox 9"/>
          <p:cNvSpPr txBox="1"/>
          <p:nvPr/>
        </p:nvSpPr>
        <p:spPr>
          <a:xfrm>
            <a:off x="5272221" y="1692114"/>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国外GMP法规体系相对完善，涵盖了药品生产的各个方面；而国内GMP法规体系尚在不断完善中。</a:t>
            </a:r>
          </a:p>
        </p:txBody>
      </p:sp>
      <p:sp>
        <p:nvSpPr>
          <p:cNvPr id="10" name="TextBox 10"/>
          <p:cNvSpPr txBox="1"/>
          <p:nvPr/>
        </p:nvSpPr>
        <p:spPr>
          <a:xfrm>
            <a:off x="4832636" y="2904135"/>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执行力度</a:t>
            </a:r>
          </a:p>
        </p:txBody>
      </p:sp>
      <p:sp>
        <p:nvSpPr>
          <p:cNvPr id="11" name="AutoShape 11"/>
          <p:cNvSpPr/>
          <p:nvPr/>
        </p:nvSpPr>
        <p:spPr>
          <a:xfrm>
            <a:off x="3469283" y="3099207"/>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912035"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194231"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3249042" y="2971923"/>
            <a:ext cx="1102577"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02</a:t>
            </a:r>
          </a:p>
        </p:txBody>
      </p:sp>
      <p:sp>
        <p:nvSpPr>
          <p:cNvPr id="15" name="TextBox 15"/>
          <p:cNvSpPr txBox="1"/>
          <p:nvPr/>
        </p:nvSpPr>
        <p:spPr>
          <a:xfrm>
            <a:off x="4832636" y="3430903"/>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国外GMP执行力度较强，监管部门对药品生产企业的监督检查较为严格；国内GMP执行力度相对较弱，监管部门对企业的监督检查频次和力度有待提高。</a:t>
            </a:r>
          </a:p>
        </p:txBody>
      </p:sp>
      <p:sp>
        <p:nvSpPr>
          <p:cNvPr id="16" name="TextBox 16"/>
          <p:cNvSpPr txBox="1"/>
          <p:nvPr/>
        </p:nvSpPr>
        <p:spPr>
          <a:xfrm>
            <a:off x="4431562" y="4642924"/>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技术水平</a:t>
            </a:r>
          </a:p>
        </p:txBody>
      </p:sp>
      <p:sp>
        <p:nvSpPr>
          <p:cNvPr id="17" name="AutoShape 17"/>
          <p:cNvSpPr/>
          <p:nvPr/>
        </p:nvSpPr>
        <p:spPr>
          <a:xfrm>
            <a:off x="3068208" y="4837996"/>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3510960"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2793156"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2878500" y="4710712"/>
            <a:ext cx="1115711"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03</a:t>
            </a:r>
          </a:p>
        </p:txBody>
      </p:sp>
      <p:sp>
        <p:nvSpPr>
          <p:cNvPr id="21" name="TextBox 21"/>
          <p:cNvSpPr txBox="1"/>
          <p:nvPr/>
        </p:nvSpPr>
        <p:spPr>
          <a:xfrm>
            <a:off x="4431562" y="5169692"/>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国外药品生产企业在实施GMP过程中，普遍采用先进的技术和设备；而国内企业在技术应用方面相对滞后，需要加大技术投入和研发力度。</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国内外GMP实施现状对比</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01317" y="1367784"/>
            <a:ext cx="7680985"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7650" b="1">
                <a:solidFill>
                  <a:srgbClr val="00AF57">
                    <a:alpha val="100000"/>
                  </a:srgbClr>
                </a:solidFill>
                <a:latin typeface="Microsoft Yahei"/>
                <a:ea typeface="Microsoft Yahei"/>
                <a:cs typeface="Microsoft Yahei"/>
              </a:rPr>
              <a:t>02</a:t>
            </a:r>
          </a:p>
        </p:txBody>
      </p:sp>
      <p:sp>
        <p:nvSpPr>
          <p:cNvPr id="3" name="TextBox 3"/>
          <p:cNvSpPr txBox="1"/>
          <p:nvPr/>
        </p:nvSpPr>
        <p:spPr>
          <a:xfrm>
            <a:off x="501317" y="3039024"/>
            <a:ext cx="9429750" cy="2085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rgbClr val="00AF57">
                    <a:alpha val="100000"/>
                  </a:srgbClr>
                </a:solidFill>
                <a:latin typeface="Microsoft Yahei"/>
                <a:ea typeface="Microsoft Yahei"/>
                <a:cs typeface="Microsoft Yahei"/>
              </a:rPr>
              <a:t>物料管理规范</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2789747" y="1388509"/>
            <a:ext cx="8008040" cy="126796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3467252" y="1671934"/>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物料采购需遵循公开、公正、公平原则，确保采购过程透明化。</a:t>
            </a:r>
          </a:p>
        </p:txBody>
      </p:sp>
      <p:sp>
        <p:nvSpPr>
          <p:cNvPr id="4" name="AutoShape 4"/>
          <p:cNvSpPr/>
          <p:nvPr/>
        </p:nvSpPr>
        <p:spPr>
          <a:xfrm>
            <a:off x="1491031" y="3030193"/>
            <a:ext cx="8008040" cy="126796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643863" y="3325809"/>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供应商选择需进行严格的评估和审计，确保其具有良好的信誉和稳定的供货能力。</a:t>
            </a:r>
          </a:p>
        </p:txBody>
      </p:sp>
      <p:pic>
        <p:nvPicPr>
          <p:cNvPr id="6" name="Picture 6"/>
          <p:cNvPicPr>
            <a:picLocks noChangeAspect="1"/>
          </p:cNvPicPr>
          <p:nvPr/>
        </p:nvPicPr>
        <p:blipFill>
          <a:blip r:embed="rId2"/>
          <a:srcRect t="16446" b="16446"/>
          <a:stretch>
            <a:fillRect/>
          </a:stretch>
        </p:blipFill>
        <p:spPr>
          <a:xfrm>
            <a:off x="539110" y="1388509"/>
            <a:ext cx="2256056" cy="1267968"/>
          </a:xfrm>
          <a:prstGeom prst="rect">
            <a:avLst/>
          </a:prstGeom>
        </p:spPr>
      </p:pic>
      <p:pic>
        <p:nvPicPr>
          <p:cNvPr id="7" name="Picture 7"/>
          <p:cNvPicPr>
            <a:picLocks noChangeAspect="1"/>
          </p:cNvPicPr>
          <p:nvPr/>
        </p:nvPicPr>
        <p:blipFill>
          <a:blip r:embed="rId3"/>
          <a:srcRect t="8005" b="8005"/>
          <a:stretch>
            <a:fillRect/>
          </a:stretch>
        </p:blipFill>
        <p:spPr>
          <a:xfrm>
            <a:off x="9486879" y="3030193"/>
            <a:ext cx="2256056" cy="1267968"/>
          </a:xfrm>
          <a:prstGeom prst="rect">
            <a:avLst/>
          </a:prstGeom>
        </p:spPr>
      </p:pic>
      <p:sp>
        <p:nvSpPr>
          <p:cNvPr id="8" name="AutoShape 8"/>
          <p:cNvSpPr/>
          <p:nvPr/>
        </p:nvSpPr>
        <p:spPr>
          <a:xfrm>
            <a:off x="2795409" y="4664094"/>
            <a:ext cx="8008040" cy="126796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3472914" y="4947518"/>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采购合同应明确物料的质量标准、交货期、价格等关键条款，以保障采购物料的品质。</a:t>
            </a:r>
          </a:p>
        </p:txBody>
      </p:sp>
      <p:pic>
        <p:nvPicPr>
          <p:cNvPr id="10" name="Picture 10"/>
          <p:cNvPicPr>
            <a:picLocks noChangeAspect="1"/>
          </p:cNvPicPr>
          <p:nvPr/>
        </p:nvPicPr>
        <p:blipFill>
          <a:blip r:embed="rId4"/>
          <a:srcRect t="8005" b="8005"/>
          <a:stretch>
            <a:fillRect/>
          </a:stretch>
        </p:blipFill>
        <p:spPr>
          <a:xfrm>
            <a:off x="544772" y="4664094"/>
            <a:ext cx="2256056" cy="1267968"/>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物料采购与供应商选择</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mt="70000"/>
          </a:blip>
          <a:srcRect l="16667" r="16667"/>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899336" y="5251464"/>
            <a:ext cx="979144"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5019816"/>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存储区域应保持清洁、干燥，定期进行检查和记录，以确保物料在有效期内保持良好的品质。</a:t>
            </a:r>
          </a:p>
        </p:txBody>
      </p:sp>
      <p:sp>
        <p:nvSpPr>
          <p:cNvPr id="7" name="AutoShape 7"/>
          <p:cNvSpPr/>
          <p:nvPr/>
        </p:nvSpPr>
        <p:spPr>
          <a:xfrm>
            <a:off x="4935912" y="1819581"/>
            <a:ext cx="993758" cy="99375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4926142" y="1987276"/>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9" name="TextBox 9"/>
          <p:cNvSpPr txBox="1"/>
          <p:nvPr/>
        </p:nvSpPr>
        <p:spPr>
          <a:xfrm>
            <a:off x="6074571" y="181958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物料到达后，需按照合同规定的质量标准进行严格验收，确保物料合格。</a:t>
            </a:r>
          </a:p>
        </p:txBody>
      </p:sp>
      <p:sp>
        <p:nvSpPr>
          <p:cNvPr id="10" name="AutoShape 10"/>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4926142" y="3625466"/>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2" name="TextBox 12"/>
          <p:cNvSpPr txBox="1"/>
          <p:nvPr/>
        </p:nvSpPr>
        <p:spPr>
          <a:xfrm>
            <a:off x="6096000" y="3521834"/>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验收合格的物料应按照规定的存储条件进行分类存放，避免混淆和交叉污染。</a:t>
            </a:r>
          </a:p>
        </p:txBody>
      </p:sp>
      <p:grpSp>
        <p:nvGrpSpPr>
          <p:cNvPr id="13" name="Group 13"/>
          <p:cNvGrpSpPr/>
          <p:nvPr/>
        </p:nvGrpSpPr>
        <p:grpSpPr>
          <a:xfrm>
            <a:off x="454963" y="93878"/>
            <a:ext cx="10641129" cy="914400"/>
            <a:chOff x="454963" y="93878"/>
            <a:chExt cx="10641129" cy="914400"/>
          </a:xfrm>
        </p:grpSpPr>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物料验收与存储要求</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3444001" y="1600152"/>
            <a:ext cx="6918594" cy="1211501"/>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079755" y="1600151"/>
            <a:ext cx="1922776" cy="1612594"/>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2079755" y="3212750"/>
            <a:ext cx="6918594" cy="1211501"/>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8439820" y="3012201"/>
            <a:ext cx="1922776" cy="1612594"/>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3444001" y="4825344"/>
            <a:ext cx="6918594" cy="1211501"/>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2079755" y="4424248"/>
            <a:ext cx="1922776" cy="1612594"/>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8" name="Group 8"/>
          <p:cNvGrpSpPr/>
          <p:nvPr/>
        </p:nvGrpSpPr>
        <p:grpSpPr>
          <a:xfrm>
            <a:off x="454963" y="93878"/>
            <a:ext cx="10641129" cy="914400"/>
            <a:chOff x="454963" y="93878"/>
            <a:chExt cx="10641129" cy="914400"/>
          </a:xfrm>
        </p:grpSpPr>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物料发放及使用记录</a:t>
              </a:r>
            </a:p>
          </p:txBody>
        </p:sp>
      </p:grpSp>
      <p:sp>
        <p:nvSpPr>
          <p:cNvPr id="30" name="Freeform 30"/>
          <p:cNvSpPr/>
          <p:nvPr/>
        </p:nvSpPr>
        <p:spPr>
          <a:xfrm>
            <a:off x="2600086" y="1951546"/>
            <a:ext cx="843915" cy="860108"/>
          </a:xfrm>
          <a:custGeom>
            <a:rect l="l" t="t" r="r" b="b"/>
            <a:pathLst>
              <a:path w="68" h="69">
                <a:moveTo>
                  <a:pt x="65" y="29"/>
                </a:moveTo>
                <a:cubicBezTo>
                  <a:pt x="67" y="30"/>
                  <a:pt x="68" y="32"/>
                  <a:pt x="68" y="34"/>
                </a:cubicBezTo>
                <a:cubicBezTo>
                  <a:pt x="68" y="63"/>
                  <a:pt x="68" y="63"/>
                  <a:pt x="68" y="63"/>
                </a:cubicBezTo>
                <a:cubicBezTo>
                  <a:pt x="68" y="66"/>
                  <a:pt x="65" y="69"/>
                  <a:pt x="61" y="69"/>
                </a:cubicBezTo>
                <a:cubicBezTo>
                  <a:pt x="7" y="69"/>
                  <a:pt x="7" y="69"/>
                  <a:pt x="7" y="69"/>
                </a:cubicBezTo>
                <a:cubicBezTo>
                  <a:pt x="3" y="69"/>
                  <a:pt x="0" y="66"/>
                  <a:pt x="0" y="63"/>
                </a:cubicBezTo>
                <a:cubicBezTo>
                  <a:pt x="0" y="34"/>
                  <a:pt x="0" y="34"/>
                  <a:pt x="0" y="34"/>
                </a:cubicBezTo>
                <a:cubicBezTo>
                  <a:pt x="0" y="33"/>
                  <a:pt x="1" y="31"/>
                  <a:pt x="2" y="30"/>
                </a:cubicBezTo>
                <a:cubicBezTo>
                  <a:pt x="2" y="30"/>
                  <a:pt x="2" y="30"/>
                  <a:pt x="2" y="30"/>
                </a:cubicBezTo>
                <a:cubicBezTo>
                  <a:pt x="2" y="30"/>
                  <a:pt x="2" y="30"/>
                  <a:pt x="2" y="30"/>
                </a:cubicBezTo>
                <a:cubicBezTo>
                  <a:pt x="2" y="29"/>
                  <a:pt x="2" y="29"/>
                  <a:pt x="2" y="29"/>
                </a:cubicBezTo>
                <a:cubicBezTo>
                  <a:pt x="30" y="2"/>
                  <a:pt x="30" y="2"/>
                  <a:pt x="30" y="2"/>
                </a:cubicBezTo>
                <a:cubicBezTo>
                  <a:pt x="33" y="0"/>
                  <a:pt x="35" y="0"/>
                  <a:pt x="38" y="2"/>
                </a:cubicBezTo>
                <a:cubicBezTo>
                  <a:pt x="65" y="29"/>
                  <a:pt x="65" y="29"/>
                  <a:pt x="65" y="29"/>
                </a:cubicBezTo>
                <a:close/>
                <a:moveTo>
                  <a:pt x="12" y="22"/>
                </a:moveTo>
                <a:cubicBezTo>
                  <a:pt x="12" y="39"/>
                  <a:pt x="12" y="39"/>
                  <a:pt x="12" y="39"/>
                </a:cubicBezTo>
                <a:cubicBezTo>
                  <a:pt x="34" y="56"/>
                  <a:pt x="34" y="56"/>
                  <a:pt x="34" y="56"/>
                </a:cubicBezTo>
                <a:cubicBezTo>
                  <a:pt x="55" y="40"/>
                  <a:pt x="55" y="40"/>
                  <a:pt x="55" y="40"/>
                </a:cubicBezTo>
                <a:cubicBezTo>
                  <a:pt x="55" y="22"/>
                  <a:pt x="55" y="22"/>
                  <a:pt x="55" y="22"/>
                </a:cubicBezTo>
                <a:cubicBezTo>
                  <a:pt x="12" y="22"/>
                  <a:pt x="12" y="22"/>
                  <a:pt x="12" y="22"/>
                </a:cubicBezTo>
                <a:close/>
                <a:moveTo>
                  <a:pt x="19" y="26"/>
                </a:moveTo>
                <a:cubicBezTo>
                  <a:pt x="19" y="29"/>
                  <a:pt x="19" y="29"/>
                  <a:pt x="19" y="29"/>
                </a:cubicBezTo>
                <a:cubicBezTo>
                  <a:pt x="48" y="29"/>
                  <a:pt x="48" y="29"/>
                  <a:pt x="48" y="29"/>
                </a:cubicBezTo>
                <a:cubicBezTo>
                  <a:pt x="48" y="26"/>
                  <a:pt x="48" y="26"/>
                  <a:pt x="48" y="26"/>
                </a:cubicBezTo>
                <a:cubicBezTo>
                  <a:pt x="19" y="26"/>
                  <a:pt x="19" y="26"/>
                  <a:pt x="19" y="26"/>
                </a:cubicBezTo>
                <a:close/>
                <a:moveTo>
                  <a:pt x="19" y="38"/>
                </a:moveTo>
                <a:cubicBezTo>
                  <a:pt x="19" y="41"/>
                  <a:pt x="19" y="41"/>
                  <a:pt x="19" y="41"/>
                </a:cubicBezTo>
                <a:cubicBezTo>
                  <a:pt x="48" y="41"/>
                  <a:pt x="48" y="41"/>
                  <a:pt x="48" y="41"/>
                </a:cubicBezTo>
                <a:cubicBezTo>
                  <a:pt x="48" y="38"/>
                  <a:pt x="48" y="38"/>
                  <a:pt x="48" y="38"/>
                </a:cubicBezTo>
                <a:cubicBezTo>
                  <a:pt x="19" y="38"/>
                  <a:pt x="19" y="38"/>
                  <a:pt x="19" y="38"/>
                </a:cubicBezTo>
                <a:close/>
                <a:moveTo>
                  <a:pt x="19" y="32"/>
                </a:moveTo>
                <a:cubicBezTo>
                  <a:pt x="19" y="35"/>
                  <a:pt x="19" y="35"/>
                  <a:pt x="19" y="35"/>
                </a:cubicBezTo>
                <a:cubicBezTo>
                  <a:pt x="48" y="35"/>
                  <a:pt x="48" y="35"/>
                  <a:pt x="48" y="35"/>
                </a:cubicBezTo>
                <a:cubicBezTo>
                  <a:pt x="48" y="32"/>
                  <a:pt x="48" y="32"/>
                  <a:pt x="48" y="32"/>
                </a:cubicBezTo>
                <a:cubicBezTo>
                  <a:pt x="19" y="32"/>
                  <a:pt x="19" y="32"/>
                  <a:pt x="19" y="32"/>
                </a:cubicBezTo>
                <a:close/>
                <a:moveTo>
                  <a:pt x="8" y="65"/>
                </a:moveTo>
                <a:cubicBezTo>
                  <a:pt x="21" y="52"/>
                  <a:pt x="21" y="52"/>
                  <a:pt x="21" y="52"/>
                </a:cubicBezTo>
                <a:cubicBezTo>
                  <a:pt x="22" y="52"/>
                  <a:pt x="22" y="51"/>
                  <a:pt x="21" y="50"/>
                </a:cubicBezTo>
                <a:cubicBezTo>
                  <a:pt x="21" y="49"/>
                  <a:pt x="20" y="49"/>
                  <a:pt x="19" y="50"/>
                </a:cubicBezTo>
                <a:cubicBezTo>
                  <a:pt x="6" y="63"/>
                  <a:pt x="6" y="63"/>
                  <a:pt x="6" y="63"/>
                </a:cubicBezTo>
                <a:cubicBezTo>
                  <a:pt x="5" y="64"/>
                  <a:pt x="5" y="64"/>
                  <a:pt x="6" y="65"/>
                </a:cubicBezTo>
                <a:cubicBezTo>
                  <a:pt x="6" y="66"/>
                  <a:pt x="7" y="66"/>
                  <a:pt x="8" y="65"/>
                </a:cubicBezTo>
                <a:close/>
                <a:moveTo>
                  <a:pt x="63" y="63"/>
                </a:moveTo>
                <a:cubicBezTo>
                  <a:pt x="50" y="50"/>
                  <a:pt x="50" y="50"/>
                  <a:pt x="50" y="50"/>
                </a:cubicBezTo>
                <a:cubicBezTo>
                  <a:pt x="49" y="49"/>
                  <a:pt x="48" y="49"/>
                  <a:pt x="48" y="50"/>
                </a:cubicBezTo>
                <a:cubicBezTo>
                  <a:pt x="47" y="51"/>
                  <a:pt x="47" y="52"/>
                  <a:pt x="48" y="52"/>
                </a:cubicBezTo>
                <a:cubicBezTo>
                  <a:pt x="61" y="65"/>
                  <a:pt x="61" y="65"/>
                  <a:pt x="61" y="65"/>
                </a:cubicBezTo>
                <a:cubicBezTo>
                  <a:pt x="62" y="66"/>
                  <a:pt x="63" y="66"/>
                  <a:pt x="64" y="65"/>
                </a:cubicBezTo>
                <a:cubicBezTo>
                  <a:pt x="64" y="64"/>
                  <a:pt x="64" y="64"/>
                  <a:pt x="63" y="63"/>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Freeform 31"/>
          <p:cNvSpPr/>
          <p:nvPr/>
        </p:nvSpPr>
        <p:spPr>
          <a:xfrm>
            <a:off x="8998349" y="3304525"/>
            <a:ext cx="857250" cy="857250"/>
          </a:xfrm>
          <a:custGeom>
            <a:rect l="l" t="t" r="r" b="b"/>
            <a:pathLst>
              <a:path w="304800" h="304800">
                <a:moveTo>
                  <a:pt x="152400" y="190500"/>
                </a:moveTo>
                <a:cubicBezTo>
                  <a:pt x="152400" y="169459"/>
                  <a:pt x="169459" y="152400"/>
                  <a:pt x="190500" y="152400"/>
                </a:cubicBezTo>
                <a:cubicBezTo>
                  <a:pt x="211541" y="152400"/>
                  <a:pt x="228600" y="169459"/>
                  <a:pt x="228600" y="190500"/>
                </a:cubicBezTo>
                <a:cubicBezTo>
                  <a:pt x="228600" y="211541"/>
                  <a:pt x="211541" y="228600"/>
                  <a:pt x="190500" y="228600"/>
                </a:cubicBezTo>
                <a:cubicBezTo>
                  <a:pt x="169459" y="228600"/>
                  <a:pt x="152400" y="211541"/>
                  <a:pt x="152400" y="190500"/>
                </a:cubicBezTo>
                <a:close/>
                <a:moveTo>
                  <a:pt x="266700" y="76200"/>
                </a:moveTo>
                <a:lnTo>
                  <a:pt x="235372" y="12925"/>
                </a:lnTo>
                <a:cubicBezTo>
                  <a:pt x="232801" y="5410"/>
                  <a:pt x="225695" y="0"/>
                  <a:pt x="217284" y="0"/>
                </a:cubicBezTo>
                <a:lnTo>
                  <a:pt x="164973" y="0"/>
                </a:lnTo>
                <a:cubicBezTo>
                  <a:pt x="156467" y="0"/>
                  <a:pt x="149295" y="5544"/>
                  <a:pt x="146837" y="13192"/>
                </a:cubicBezTo>
                <a:lnTo>
                  <a:pt x="114338" y="76200"/>
                </a:lnTo>
                <a:lnTo>
                  <a:pt x="38100" y="76200"/>
                </a:lnTo>
                <a:cubicBezTo>
                  <a:pt x="17059" y="76200"/>
                  <a:pt x="0" y="93259"/>
                  <a:pt x="0" y="114300"/>
                </a:cubicBezTo>
                <a:lnTo>
                  <a:pt x="0" y="304800"/>
                </a:lnTo>
                <a:lnTo>
                  <a:pt x="304800" y="304800"/>
                </a:lnTo>
                <a:lnTo>
                  <a:pt x="304800" y="114300"/>
                </a:lnTo>
                <a:cubicBezTo>
                  <a:pt x="304800" y="93259"/>
                  <a:pt x="287760" y="76200"/>
                  <a:pt x="266700" y="76200"/>
                </a:cubicBezTo>
                <a:close/>
                <a:moveTo>
                  <a:pt x="57150" y="152400"/>
                </a:moveTo>
                <a:cubicBezTo>
                  <a:pt x="46625" y="152400"/>
                  <a:pt x="38100" y="143875"/>
                  <a:pt x="38100" y="133350"/>
                </a:cubicBezTo>
                <a:cubicBezTo>
                  <a:pt x="38100" y="122825"/>
                  <a:pt x="46625" y="114300"/>
                  <a:pt x="57150" y="114300"/>
                </a:cubicBezTo>
                <a:cubicBezTo>
                  <a:pt x="67675" y="114300"/>
                  <a:pt x="76200" y="122825"/>
                  <a:pt x="76200" y="133350"/>
                </a:cubicBezTo>
                <a:cubicBezTo>
                  <a:pt x="76200" y="143875"/>
                  <a:pt x="67675" y="152400"/>
                  <a:pt x="57150" y="152400"/>
                </a:cubicBezTo>
                <a:close/>
                <a:moveTo>
                  <a:pt x="190500" y="266700"/>
                </a:moveTo>
                <a:cubicBezTo>
                  <a:pt x="148419" y="266700"/>
                  <a:pt x="114300" y="232581"/>
                  <a:pt x="114300" y="190500"/>
                </a:cubicBezTo>
                <a:cubicBezTo>
                  <a:pt x="114300" y="148419"/>
                  <a:pt x="148419" y="114300"/>
                  <a:pt x="190500" y="114300"/>
                </a:cubicBezTo>
                <a:cubicBezTo>
                  <a:pt x="232581" y="114300"/>
                  <a:pt x="266700" y="148419"/>
                  <a:pt x="266700" y="190500"/>
                </a:cubicBezTo>
                <a:cubicBezTo>
                  <a:pt x="266700" y="232581"/>
                  <a:pt x="232581" y="266700"/>
                  <a:pt x="190500" y="26670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Freeform 32"/>
          <p:cNvSpPr/>
          <p:nvPr/>
        </p:nvSpPr>
        <p:spPr>
          <a:xfrm>
            <a:off x="2648637" y="4816650"/>
            <a:ext cx="857250" cy="857250"/>
          </a:xfrm>
          <a:custGeom>
            <a:rect l="l" t="t" r="r" b="b"/>
            <a:pathLst>
              <a:path w="304800" h="304800">
                <a:moveTo>
                  <a:pt x="81229" y="194615"/>
                </a:moveTo>
                <a:cubicBezTo>
                  <a:pt x="74981" y="196987"/>
                  <a:pt x="67751" y="198358"/>
                  <a:pt x="60208" y="198358"/>
                </a:cubicBezTo>
                <a:cubicBezTo>
                  <a:pt x="26537" y="198358"/>
                  <a:pt x="-752" y="171069"/>
                  <a:pt x="-752" y="137398"/>
                </a:cubicBezTo>
                <a:cubicBezTo>
                  <a:pt x="-752" y="108871"/>
                  <a:pt x="18840" y="84925"/>
                  <a:pt x="45301" y="78276"/>
                </a:cubicBezTo>
                <a:lnTo>
                  <a:pt x="45720" y="78191"/>
                </a:lnTo>
                <a:lnTo>
                  <a:pt x="45720" y="76210"/>
                </a:lnTo>
                <a:cubicBezTo>
                  <a:pt x="45720" y="76190"/>
                  <a:pt x="45720" y="76171"/>
                  <a:pt x="45720" y="76152"/>
                </a:cubicBezTo>
                <a:cubicBezTo>
                  <a:pt x="45720" y="42481"/>
                  <a:pt x="73009" y="15192"/>
                  <a:pt x="106680" y="15192"/>
                </a:cubicBezTo>
                <a:cubicBezTo>
                  <a:pt x="116148" y="15192"/>
                  <a:pt x="125111" y="17355"/>
                  <a:pt x="133102" y="21203"/>
                </a:cubicBezTo>
                <a:lnTo>
                  <a:pt x="132740" y="21041"/>
                </a:lnTo>
                <a:cubicBezTo>
                  <a:pt x="142580" y="8153"/>
                  <a:pt x="157953" y="-86"/>
                  <a:pt x="175250" y="-86"/>
                </a:cubicBezTo>
                <a:cubicBezTo>
                  <a:pt x="202273" y="-86"/>
                  <a:pt x="224600" y="20002"/>
                  <a:pt x="228114" y="46063"/>
                </a:cubicBezTo>
                <a:lnTo>
                  <a:pt x="228143" y="46339"/>
                </a:lnTo>
                <a:cubicBezTo>
                  <a:pt x="243964" y="49454"/>
                  <a:pt x="256127" y="62036"/>
                  <a:pt x="258594" y="77819"/>
                </a:cubicBezTo>
                <a:lnTo>
                  <a:pt x="258623" y="78038"/>
                </a:lnTo>
                <a:cubicBezTo>
                  <a:pt x="285255" y="84953"/>
                  <a:pt x="304610" y="108785"/>
                  <a:pt x="304610" y="137131"/>
                </a:cubicBezTo>
                <a:cubicBezTo>
                  <a:pt x="304610" y="170802"/>
                  <a:pt x="277320" y="198091"/>
                  <a:pt x="243649" y="198091"/>
                </a:cubicBezTo>
                <a:cubicBezTo>
                  <a:pt x="234134" y="198091"/>
                  <a:pt x="225133" y="195910"/>
                  <a:pt x="217113" y="192024"/>
                </a:cubicBezTo>
                <a:lnTo>
                  <a:pt x="217475" y="192186"/>
                </a:lnTo>
                <a:cubicBezTo>
                  <a:pt x="209226" y="205435"/>
                  <a:pt x="197406" y="215779"/>
                  <a:pt x="183366" y="222018"/>
                </a:cubicBezTo>
                <a:lnTo>
                  <a:pt x="182880" y="222209"/>
                </a:lnTo>
                <a:lnTo>
                  <a:pt x="182880" y="274330"/>
                </a:lnTo>
                <a:lnTo>
                  <a:pt x="213360" y="289570"/>
                </a:lnTo>
                <a:lnTo>
                  <a:pt x="213360" y="304810"/>
                </a:lnTo>
                <a:lnTo>
                  <a:pt x="91440" y="304810"/>
                </a:lnTo>
                <a:lnTo>
                  <a:pt x="91440" y="289570"/>
                </a:lnTo>
                <a:lnTo>
                  <a:pt x="121920" y="274330"/>
                </a:lnTo>
                <a:lnTo>
                  <a:pt x="121920" y="228610"/>
                </a:lnTo>
                <a:lnTo>
                  <a:pt x="81229" y="194624"/>
                </a:lnTo>
                <a:close/>
                <a:moveTo>
                  <a:pt x="76200" y="152400"/>
                </a:moveTo>
                <a:lnTo>
                  <a:pt x="121920" y="198120"/>
                </a:lnTo>
                <a:lnTo>
                  <a:pt x="121920" y="152400"/>
                </a:lnTo>
                <a:lnTo>
                  <a:pt x="76200" y="1524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33" name="Group 33"/>
          <p:cNvGrpSpPr/>
          <p:nvPr/>
        </p:nvGrpSpPr>
        <p:grpSpPr>
          <a:xfrm>
            <a:off x="4068198" y="1804533"/>
            <a:ext cx="6294397" cy="802744"/>
            <a:chOff x="4068198" y="1804533"/>
            <a:chExt cx="6294397" cy="802744"/>
          </a:xfrm>
        </p:grpSpPr>
        <p:sp>
          <p:nvSpPr>
            <p:cNvPr id="34" name="TextBox 34"/>
            <p:cNvSpPr txBox="1"/>
            <p:nvPr/>
          </p:nvSpPr>
          <p:spPr>
            <a:xfrm>
              <a:off x="4068198" y="1804533"/>
              <a:ext cx="6294397"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物料的发放应遵循先进先出的原则，确保物料在有效期内得到合理利用。</a:t>
              </a:r>
            </a:p>
          </p:txBody>
        </p:sp>
      </p:grpSp>
      <p:grpSp>
        <p:nvGrpSpPr>
          <p:cNvPr id="35" name="Group 35"/>
          <p:cNvGrpSpPr/>
          <p:nvPr/>
        </p:nvGrpSpPr>
        <p:grpSpPr>
          <a:xfrm>
            <a:off x="2102790" y="3417125"/>
            <a:ext cx="6294397" cy="802744"/>
            <a:chOff x="2102790" y="3417125"/>
            <a:chExt cx="6294397" cy="802744"/>
          </a:xfrm>
        </p:grpSpPr>
        <p:sp>
          <p:nvSpPr>
            <p:cNvPr id="36" name="TextBox 36"/>
            <p:cNvSpPr txBox="1"/>
            <p:nvPr/>
          </p:nvSpPr>
          <p:spPr>
            <a:xfrm>
              <a:off x="2102790" y="3417125"/>
              <a:ext cx="6294397"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发放物料时，应核对领料单与实物是否相符，并记录发放的数量、批次等信息。</a:t>
              </a:r>
            </a:p>
          </p:txBody>
        </p:sp>
      </p:grpSp>
      <p:grpSp>
        <p:nvGrpSpPr>
          <p:cNvPr id="37" name="Group 37"/>
          <p:cNvGrpSpPr/>
          <p:nvPr/>
        </p:nvGrpSpPr>
        <p:grpSpPr>
          <a:xfrm>
            <a:off x="4025566" y="5029724"/>
            <a:ext cx="6294397" cy="802744"/>
            <a:chOff x="4025566" y="5029724"/>
            <a:chExt cx="6294397" cy="802744"/>
          </a:xfrm>
        </p:grpSpPr>
        <p:sp>
          <p:nvSpPr>
            <p:cNvPr id="38" name="TextBox 38"/>
            <p:cNvSpPr txBox="1"/>
            <p:nvPr/>
          </p:nvSpPr>
          <p:spPr>
            <a:xfrm>
              <a:off x="4025566" y="5029724"/>
              <a:ext cx="6294397"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使用物料时，应详细记录使用情况，包括使用数量、剩余数量、使用人员等信息，以便于追溯和管理。</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01317" y="1367784"/>
            <a:ext cx="7680985"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7650" b="1">
                <a:solidFill>
                  <a:srgbClr val="00AF57">
                    <a:alpha val="100000"/>
                  </a:srgbClr>
                </a:solidFill>
                <a:latin typeface="Microsoft Yahei"/>
                <a:ea typeface="Microsoft Yahei"/>
                <a:cs typeface="Microsoft Yahei"/>
              </a:rPr>
              <a:t>03</a:t>
            </a:r>
          </a:p>
        </p:txBody>
      </p:sp>
      <p:sp>
        <p:nvSpPr>
          <p:cNvPr id="3" name="TextBox 3"/>
          <p:cNvSpPr txBox="1"/>
          <p:nvPr/>
        </p:nvSpPr>
        <p:spPr>
          <a:xfrm>
            <a:off x="501317" y="3039024"/>
            <a:ext cx="9429750" cy="2085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rgbClr val="00AF57">
                    <a:alpha val="100000"/>
                  </a:srgbClr>
                </a:solidFill>
                <a:latin typeface="Microsoft Yahei"/>
                <a:ea typeface="Microsoft Yahei"/>
                <a:cs typeface="Microsoft Yahei"/>
              </a:rPr>
              <a:t>产品生产过程中的GMP要求</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629637" y="143487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764381" y="156961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 name="Connector 4"/>
          <p:cNvCxnSpPr/>
          <p:nvPr/>
        </p:nvCxnSpPr>
        <p:spPr>
          <a:xfrm flipH="1">
            <a:off x="3948703" y="2073002"/>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5" name="TextBox 5"/>
          <p:cNvSpPr txBox="1"/>
          <p:nvPr/>
        </p:nvSpPr>
        <p:spPr>
          <a:xfrm>
            <a:off x="4406789" y="122051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设备设施</a:t>
            </a:r>
          </a:p>
        </p:txBody>
      </p:sp>
      <p:sp>
        <p:nvSpPr>
          <p:cNvPr id="6" name="TextBox 6"/>
          <p:cNvSpPr txBox="1"/>
          <p:nvPr/>
        </p:nvSpPr>
        <p:spPr>
          <a:xfrm>
            <a:off x="4406789" y="176915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生产设备应满足工艺要求，易于清洗、消毒或灭菌，便于生产操作和维修、保养，并能防止差错和减少污染。</a:t>
            </a:r>
          </a:p>
        </p:txBody>
      </p:sp>
      <p:sp>
        <p:nvSpPr>
          <p:cNvPr id="7" name="AutoShape 7"/>
          <p:cNvSpPr/>
          <p:nvPr/>
        </p:nvSpPr>
        <p:spPr>
          <a:xfrm>
            <a:off x="-545608" y="2453663"/>
            <a:ext cx="3870955" cy="387095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2">
            <a:alphaModFix/>
          </a:blip>
          <a:srcRect l="16626" r="16626"/>
          <a:stretch>
            <a:fillRect/>
          </a:stretch>
        </p:blipFill>
        <p:spPr>
          <a:xfrm>
            <a:off x="-344549" y="2654723"/>
            <a:ext cx="3468836" cy="3468836"/>
          </a:xfrm>
          <a:prstGeom prst="ellipse">
            <a:avLst/>
          </a:prstGeom>
        </p:spPr>
      </p:pic>
      <p:sp>
        <p:nvSpPr>
          <p:cNvPr id="9" name="AutoShape 9"/>
          <p:cNvSpPr/>
          <p:nvPr/>
        </p:nvSpPr>
        <p:spPr>
          <a:xfrm>
            <a:off x="3629637" y="3155196"/>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3764381" y="3289940"/>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flipH="1">
            <a:off x="3948703" y="3793327"/>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2" name="TextBox 12"/>
          <p:cNvSpPr txBox="1"/>
          <p:nvPr/>
        </p:nvSpPr>
        <p:spPr>
          <a:xfrm>
            <a:off x="4406789" y="2940841"/>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洁净环境</a:t>
            </a:r>
          </a:p>
        </p:txBody>
      </p:sp>
      <p:sp>
        <p:nvSpPr>
          <p:cNvPr id="13" name="TextBox 13"/>
          <p:cNvSpPr txBox="1"/>
          <p:nvPr/>
        </p:nvSpPr>
        <p:spPr>
          <a:xfrm>
            <a:off x="4406789" y="3489481"/>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药品生产区域应合理布局，洁净区与非洁净区之间、不同级别洁净区之间的压差应不低于10帕斯卡，相同洁净度级别的不同功能区域（操作间）之间应保持适当的压差梯度，以防止污染和交叉污染。</a:t>
            </a:r>
          </a:p>
        </p:txBody>
      </p:sp>
      <p:sp>
        <p:nvSpPr>
          <p:cNvPr id="14" name="AutoShape 14"/>
          <p:cNvSpPr/>
          <p:nvPr/>
        </p:nvSpPr>
        <p:spPr>
          <a:xfrm>
            <a:off x="3629637" y="487552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3764381" y="501026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flipH="1">
            <a:off x="3948703" y="5513651"/>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7" name="TextBox 17"/>
          <p:cNvSpPr txBox="1"/>
          <p:nvPr/>
        </p:nvSpPr>
        <p:spPr>
          <a:xfrm>
            <a:off x="4406789" y="466116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验证与确认</a:t>
            </a:r>
          </a:p>
        </p:txBody>
      </p:sp>
      <p:sp>
        <p:nvSpPr>
          <p:cNvPr id="18" name="TextBox 18"/>
          <p:cNvSpPr txBox="1"/>
          <p:nvPr/>
        </p:nvSpPr>
        <p:spPr>
          <a:xfrm>
            <a:off x="4406789" y="520980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新的或改造的厂房、设施、设备需进行验证或确认，确保其符合预期的设计标准和要求。</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生产设备设施及环境要求</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生产工艺流程应设计合理，避免任何对药品质量产生不利影响的风险。</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工艺流程设计</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21997" r="21997"/>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工艺验证</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21436" r="21436"/>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持续改进</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13647" r="13647"/>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通过工艺验证证明工艺在规定的参数范围内能够持续稳定地生产出符合预定用途和注册要求的产品。</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企业应不断评估和优化生产工艺流程，以提高生产效率、降低成本并确保产品质量。</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生产工艺流程设计与优化</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https://d.book118.com/748064102042006034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6FFF4"/>
      </a:lt1>
      <a:dk2>
        <a:srgbClr val="083800"/>
      </a:dk2>
      <a:lt2>
        <a:srgbClr val="FFFFFF"/>
      </a:lt2>
      <a:accent1>
        <a:srgbClr val="59AE93"/>
      </a:accent1>
      <a:accent2>
        <a:srgbClr val="83BB7A"/>
      </a:accent2>
      <a:accent3>
        <a:srgbClr val="2D7A61"/>
      </a:accent3>
      <a:accent4>
        <a:srgbClr val="87D295"/>
      </a:accent4>
      <a:accent5>
        <a:srgbClr val="BEEA8F"/>
      </a:accent5>
      <a:accent6>
        <a:srgbClr val="90DECB"/>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71</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2024-09-12T15:41:03.162</cp:lastPrinted>
  <dcterms:created xsi:type="dcterms:W3CDTF">2024-09-12T07:41:03Z</dcterms:created>
  <dcterms:modified xsi:type="dcterms:W3CDTF">2024-09-12T07:41:05Z</dcterms:modified>
</cp:coreProperties>
</file>