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2979F6-77B1-4632-8694-3A2406D482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12472B-090A-408B-A494-CBC7E14385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316300-C57C-4DCA-B941-2DFF542DF8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FDE52C-8996-4051-AF60-C21893D5E5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333B32-BE9D-408B-AD04-B1645D72A0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6F8691-E03E-43A1-BAB0-4E0D3FFF64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E40BA2-5896-468D-9D61-2D0DB3868EB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BE4A7C-375F-4F30-A567-915F5E99F1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DCB617-09A9-4D90-823D-60F70BC49F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EC37BF-AE97-411E-B081-7CA63E7DA7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508F30-FBF9-4D4D-9C52-7434B1D09F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806412111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中国电影市场竞争格局分析与国际比较研究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中国电影市场竞争格局概述
 国际电影市场竞争格局比较
 中国电影市场与国际电影市场的差异
 中国电影市场竞争格局演变趋势
 国际电影市场竞争格局演变趋势
 中国电影市场竞争格局与国际映画市场的相互影响
 中国电影市场竞争格局对中国电影产业的影响
 国际电影市场竞争格局对中国电影产业的影响</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中国电影市场竞争格局概述</a:t>
            </a:r>
          </a:p>
        </p:txBody>
      </p:sp>
      <p:sp>
        <p:nvSpPr>
          <p:cNvPr id="3" name="Subtitle 2"/>
          <p:cNvSpPr>
            <a:spLocks noGrp="1"/>
          </p:cNvSpPr>
          <p:nvPr>
            <p:ph type="subTitle" idx="1"/>
          </p:nvPr>
        </p:nvSpPr>
        <p:spPr/>
        <p:txBody>
          <a:bodyPr/>
          <a:lstStyle/>
          <a:p>
            <a:r>
              <a:t>中国电影市场竞争格局分析与国际比较研究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中国电影市场竞争格局概述</a:t>
            </a:r>
          </a:p>
        </p:txBody>
      </p:sp>
      <p:sp>
        <p:nvSpPr>
          <p:cNvPr id="3" name="Text Placeholder 2"/>
          <p:cNvSpPr>
            <a:spLocks noGrp="1"/>
          </p:cNvSpPr>
          <p:nvPr>
            <p:ph type="body" idx="1"/>
          </p:nvPr>
        </p:nvSpPr>
        <p:spPr/>
        <p:txBody>
          <a:bodyPr/>
          <a:lstStyle/>
          <a:p>
            <a:r>
              <a:t>主题名称：电影市场规模及其变化</a:t>
            </a:r>
          </a:p>
        </p:txBody>
      </p:sp>
      <p:sp>
        <p:nvSpPr>
          <p:cNvPr id="4" name="Content Placeholder 3"/>
          <p:cNvSpPr>
            <a:spLocks noGrp="1"/>
          </p:cNvSpPr>
          <p:nvPr>
            <p:ph sz="half" idx="2"/>
          </p:nvPr>
        </p:nvSpPr>
        <p:spPr/>
        <p:txBody>
          <a:bodyPr/>
          <a:lstStyle/>
          <a:p>
            <a:r>
              <a:t>1. 中国电影市场规模稳步增长，2022年总票房达到493.59亿元，较2021年增长11.87%。</a:t>
            </a:r>
          </a:p>
          <a:p>
            <a:r>
              <a:t>2. 得益于经济增长、观影需求提升、国产电影质量提高等因素，中国电影市场已连续多年保持增长态势。</a:t>
            </a:r>
          </a:p>
          <a:p>
            <a:r>
              <a:t>3. 2023年中国电影市场预计将继续保持增长势头，总票房有望突破500亿元大关。</a:t>
            </a:r>
          </a:p>
        </p:txBody>
      </p:sp>
      <p:sp>
        <p:nvSpPr>
          <p:cNvPr id="5" name="Text Placeholder 4"/>
          <p:cNvSpPr>
            <a:spLocks noGrp="1"/>
          </p:cNvSpPr>
          <p:nvPr>
            <p:ph type="body" idx="3"/>
          </p:nvPr>
        </p:nvSpPr>
        <p:spPr/>
        <p:txBody>
          <a:bodyPr/>
          <a:lstStyle/>
          <a:p>
            <a:r>
              <a:t>主题名称：电影市场票房结构及变化</a:t>
            </a:r>
          </a:p>
        </p:txBody>
      </p:sp>
      <p:sp>
        <p:nvSpPr>
          <p:cNvPr id="6" name="Content Placeholder 5"/>
          <p:cNvSpPr>
            <a:spLocks noGrp="1"/>
          </p:cNvSpPr>
          <p:nvPr>
            <p:ph sz="half" idx="4"/>
          </p:nvPr>
        </p:nvSpPr>
        <p:spPr/>
        <p:txBody>
          <a:bodyPr/>
          <a:lstStyle/>
          <a:p>
            <a:r>
              <a:t>1.国产电影票房占比逐年提高，2022年达到83.4%，高于2021年的78.8%。</a:t>
            </a:r>
          </a:p>
          <a:p>
            <a:r>
              <a:t>2. 好莱坞电影票房占比逐年下降，2022年仅占比16.6%，远低于2017年的40.4%。</a:t>
            </a:r>
          </a:p>
          <a:p>
            <a:r>
              <a:t>3. 国产电影票房表现强劲，主要得益于题材更加丰富、质量不断提升、制作水平不断提高等因素。</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中国电影市场竞争格局概述</a:t>
            </a:r>
          </a:p>
        </p:txBody>
      </p:sp>
      <p:sp>
        <p:nvSpPr>
          <p:cNvPr id="3" name="Text Placeholder 2"/>
          <p:cNvSpPr>
            <a:spLocks noGrp="1"/>
          </p:cNvSpPr>
          <p:nvPr>
            <p:ph type="body" idx="1"/>
          </p:nvPr>
        </p:nvSpPr>
        <p:spPr/>
        <p:txBody>
          <a:bodyPr/>
          <a:lstStyle/>
          <a:p>
            <a:r>
              <a:t>主题名称：电影市场竞争格局</a:t>
            </a:r>
          </a:p>
        </p:txBody>
      </p:sp>
      <p:sp>
        <p:nvSpPr>
          <p:cNvPr id="4" name="Content Placeholder 3"/>
          <p:cNvSpPr>
            <a:spLocks noGrp="1"/>
          </p:cNvSpPr>
          <p:nvPr>
            <p:ph sz="half" idx="2"/>
          </p:nvPr>
        </p:nvSpPr>
        <p:spPr/>
        <p:txBody>
          <a:bodyPr/>
          <a:lstStyle/>
          <a:p>
            <a:r>
              <a:t>1. 中国电影市场竞争格局较为集中，头部影视公司占据市场主导地位，2022年排名前五的影视公司票房占比达到59.7%。</a:t>
            </a:r>
          </a:p>
          <a:p>
            <a:r>
              <a:t>2. 头部影视公司主要通过投资、制作、发行等方式参与电影市场竞争，拥有较强的市场影响力。</a:t>
            </a:r>
          </a:p>
          <a:p>
            <a:r>
              <a:t>3. 中小影视公司通过差异化定位、创新模式等方式参与电影市场竞争，在市场上占据一定份额。</a:t>
            </a:r>
          </a:p>
        </p:txBody>
      </p:sp>
      <p:sp>
        <p:nvSpPr>
          <p:cNvPr id="5" name="Text Placeholder 4"/>
          <p:cNvSpPr>
            <a:spLocks noGrp="1"/>
          </p:cNvSpPr>
          <p:nvPr>
            <p:ph type="body" idx="3"/>
          </p:nvPr>
        </p:nvSpPr>
        <p:spPr/>
        <p:txBody>
          <a:bodyPr/>
          <a:lstStyle/>
          <a:p>
            <a:r>
              <a:t>主题名称：电影市场观众特征及变化</a:t>
            </a:r>
          </a:p>
        </p:txBody>
      </p:sp>
      <p:sp>
        <p:nvSpPr>
          <p:cNvPr id="6" name="Content Placeholder 5"/>
          <p:cNvSpPr>
            <a:spLocks noGrp="1"/>
          </p:cNvSpPr>
          <p:nvPr>
            <p:ph sz="half" idx="4"/>
          </p:nvPr>
        </p:nvSpPr>
        <p:spPr/>
        <p:txBody>
          <a:bodyPr/>
          <a:lstStyle/>
          <a:p>
            <a:r>
              <a:t>1. 中国电影市场观众群体庞大，2022年观影人次达到10.1亿，较2021年增长15.3%。</a:t>
            </a:r>
          </a:p>
          <a:p>
            <a:r>
              <a:t>2. 中国电影市场观众结构正在发生变化，年轻观众群体占比不断提高，女性观众群体占比逐渐上升。</a:t>
            </a:r>
          </a:p>
          <a:p>
            <a:r>
              <a:t>3. 观众口味日益多元化，对电影类型、题材、制作水平等方面都有更高的要求。</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中国电影市场竞争格局概述</a:t>
            </a:r>
          </a:p>
        </p:txBody>
      </p:sp>
      <p:sp>
        <p:nvSpPr>
          <p:cNvPr id="3" name="Text Placeholder 2"/>
          <p:cNvSpPr>
            <a:spLocks noGrp="1"/>
          </p:cNvSpPr>
          <p:nvPr>
            <p:ph type="body" idx="1"/>
          </p:nvPr>
        </p:nvSpPr>
        <p:spPr/>
        <p:txBody>
          <a:bodyPr/>
          <a:lstStyle/>
          <a:p>
            <a:r>
              <a:t>主题名称：电影市场营销及变化</a:t>
            </a:r>
          </a:p>
        </p:txBody>
      </p:sp>
      <p:sp>
        <p:nvSpPr>
          <p:cNvPr id="4" name="Content Placeholder 3"/>
          <p:cNvSpPr>
            <a:spLocks noGrp="1"/>
          </p:cNvSpPr>
          <p:nvPr>
            <p:ph sz="half" idx="2"/>
          </p:nvPr>
        </p:nvSpPr>
        <p:spPr/>
        <p:txBody>
          <a:bodyPr/>
          <a:lstStyle/>
          <a:p>
            <a:r>
              <a:t>1. 电影市场营销方式不断创新，线上营销、社交营销、跨界营销等方式广泛应用。</a:t>
            </a:r>
          </a:p>
          <a:p>
            <a:r>
              <a:t>2. 电影市场营销成本不断增加，2022年平均每部电影的营销成本达到1500万元。</a:t>
            </a:r>
          </a:p>
          <a:p>
            <a:r>
              <a:t>3. 电影市场营销效果日益重要，直接影响电影的票房表现。</a:t>
            </a:r>
          </a:p>
        </p:txBody>
      </p:sp>
      <p:sp>
        <p:nvSpPr>
          <p:cNvPr id="5" name="Text Placeholder 4"/>
          <p:cNvSpPr>
            <a:spLocks noGrp="1"/>
          </p:cNvSpPr>
          <p:nvPr>
            <p:ph type="body" idx="3"/>
          </p:nvPr>
        </p:nvSpPr>
        <p:spPr/>
        <p:txBody>
          <a:bodyPr/>
          <a:lstStyle/>
          <a:p>
            <a:r>
              <a:t>主题名称：电影市场政策及变化</a:t>
            </a:r>
          </a:p>
        </p:txBody>
      </p:sp>
      <p:sp>
        <p:nvSpPr>
          <p:cNvPr id="6" name="Content Placeholder 5"/>
          <p:cNvSpPr>
            <a:spLocks noGrp="1"/>
          </p:cNvSpPr>
          <p:nvPr>
            <p:ph sz="half" idx="4"/>
          </p:nvPr>
        </p:nvSpPr>
        <p:spPr/>
        <p:txBody>
          <a:bodyPr/>
          <a:lstStyle/>
          <a:p>
            <a:r>
              <a:t>1. 中国政府对电影市场实行扶持政策，制定一系列鼓励电影制作、发行、放映的政策措施。</a:t>
            </a:r>
          </a:p>
          <a:p>
            <a:r>
              <a:t>2. 中国政府加强对电影市场监管，打击盗版、非法发行等行为，保证电影市场的健康发展。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国际电影市场竞争格局比较</a:t>
            </a:r>
          </a:p>
        </p:txBody>
      </p:sp>
      <p:sp>
        <p:nvSpPr>
          <p:cNvPr id="3" name="Subtitle 2"/>
          <p:cNvSpPr>
            <a:spLocks noGrp="1"/>
          </p:cNvSpPr>
          <p:nvPr>
            <p:ph type="subTitle" idx="1"/>
          </p:nvPr>
        </p:nvSpPr>
        <p:spPr/>
        <p:txBody>
          <a:bodyPr/>
          <a:lstStyle/>
          <a:p>
            <a:r>
              <a:t>中国电影市场竞争格局分析与国际比较研究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国际电影市场竞争格局比较</a:t>
            </a:r>
          </a:p>
        </p:txBody>
      </p:sp>
      <p:sp>
        <p:nvSpPr>
          <p:cNvPr id="3" name="Text Placeholder 2"/>
          <p:cNvSpPr>
            <a:spLocks noGrp="1"/>
          </p:cNvSpPr>
          <p:nvPr>
            <p:ph type="body" idx="1"/>
          </p:nvPr>
        </p:nvSpPr>
        <p:spPr/>
        <p:txBody>
          <a:bodyPr/>
          <a:lstStyle/>
          <a:p>
            <a:r>
              <a:t>不同国家的电影产业政策</a:t>
            </a:r>
          </a:p>
        </p:txBody>
      </p:sp>
      <p:sp>
        <p:nvSpPr>
          <p:cNvPr id="4" name="Content Placeholder 3"/>
          <p:cNvSpPr>
            <a:spLocks noGrp="1"/>
          </p:cNvSpPr>
          <p:nvPr>
            <p:ph sz="half" idx="2"/>
          </p:nvPr>
        </p:nvSpPr>
        <p:spPr/>
        <p:txBody>
          <a:bodyPr/>
          <a:lstStyle/>
          <a:p>
            <a:r>
              <a:t>1. 美国：电影产业高度市场化，政府很少干预，鼓励创新。</a:t>
            </a:r>
          </a:p>
          <a:p>
            <a:r>
              <a:t>2. 中国：电影产业受政府严格监管，政府对电影内容、发行和放映都有严格规定。</a:t>
            </a:r>
          </a:p>
          <a:p>
            <a:r>
              <a:t>3. 欧洲：电影产业介于美国和中国之间，政府对电影产业有一定程度的干预，但不及中国严格。</a:t>
            </a:r>
          </a:p>
        </p:txBody>
      </p:sp>
      <p:sp>
        <p:nvSpPr>
          <p:cNvPr id="5" name="Text Placeholder 4"/>
          <p:cNvSpPr>
            <a:spLocks noGrp="1"/>
          </p:cNvSpPr>
          <p:nvPr>
            <p:ph type="body" idx="3"/>
          </p:nvPr>
        </p:nvSpPr>
        <p:spPr/>
        <p:txBody>
          <a:bodyPr/>
          <a:lstStyle/>
          <a:p>
            <a:r>
              <a:t>不同国家的电影市场规模</a:t>
            </a:r>
          </a:p>
        </p:txBody>
      </p:sp>
      <p:sp>
        <p:nvSpPr>
          <p:cNvPr id="6" name="Content Placeholder 5"/>
          <p:cNvSpPr>
            <a:spLocks noGrp="1"/>
          </p:cNvSpPr>
          <p:nvPr>
            <p:ph sz="half" idx="4"/>
          </p:nvPr>
        </p:nvSpPr>
        <p:spPr/>
        <p:txBody>
          <a:bodyPr/>
          <a:lstStyle/>
          <a:p>
            <a:r>
              <a:t>1. 中国：中国是全球最大的电影市场，票房收入遥遥领先其他国家。</a:t>
            </a:r>
          </a:p>
          <a:p>
            <a:r>
              <a:t>2. 美国：美国是全球第二大电影市场，票房收入仅次于中国。</a:t>
            </a:r>
          </a:p>
          <a:p>
            <a:r>
              <a:t>3. 印度：印度是全球第三大电影市场，票房收入增长迅速。</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国际电影市场竞争格局比较</a:t>
            </a:r>
          </a:p>
        </p:txBody>
      </p:sp>
      <p:sp>
        <p:nvSpPr>
          <p:cNvPr id="3" name="Text Placeholder 2"/>
          <p:cNvSpPr>
            <a:spLocks noGrp="1"/>
          </p:cNvSpPr>
          <p:nvPr>
            <p:ph type="body" idx="1"/>
          </p:nvPr>
        </p:nvSpPr>
        <p:spPr/>
        <p:txBody>
          <a:bodyPr/>
          <a:lstStyle/>
          <a:p>
            <a:r>
              <a:t>不同国家的电影类型</a:t>
            </a:r>
          </a:p>
        </p:txBody>
      </p:sp>
      <p:sp>
        <p:nvSpPr>
          <p:cNvPr id="4" name="Content Placeholder 3"/>
          <p:cNvSpPr>
            <a:spLocks noGrp="1"/>
          </p:cNvSpPr>
          <p:nvPr>
            <p:ph sz="half" idx="2"/>
          </p:nvPr>
        </p:nvSpPr>
        <p:spPr/>
        <p:txBody>
          <a:bodyPr/>
          <a:lstStyle/>
          <a:p>
            <a:r>
              <a:t>1. 美国：美国电影类型多样，商业大片、独立电影、动画电影等都有很强的竞争力。</a:t>
            </a:r>
          </a:p>
          <a:p>
            <a:r>
              <a:t>2. 中国：中国电影以动作片、喜剧片、爱情片为主，近年来科幻片、悬疑片等类型电影也有所发展。</a:t>
            </a:r>
          </a:p>
          <a:p>
            <a:r>
              <a:t>3. 欧洲：欧洲电影类型多样，艺术片、商业片、纪录片等都有很强的竞争力。</a:t>
            </a:r>
          </a:p>
        </p:txBody>
      </p:sp>
      <p:sp>
        <p:nvSpPr>
          <p:cNvPr id="5" name="Text Placeholder 4"/>
          <p:cNvSpPr>
            <a:spLocks noGrp="1"/>
          </p:cNvSpPr>
          <p:nvPr>
            <p:ph type="body" idx="3"/>
          </p:nvPr>
        </p:nvSpPr>
        <p:spPr/>
        <p:txBody>
          <a:bodyPr/>
          <a:lstStyle/>
          <a:p>
            <a:r>
              <a:t>不同国家电影市场竞争态势</a:t>
            </a:r>
          </a:p>
        </p:txBody>
      </p:sp>
      <p:sp>
        <p:nvSpPr>
          <p:cNvPr id="6" name="Content Placeholder 5"/>
          <p:cNvSpPr>
            <a:spLocks noGrp="1"/>
          </p:cNvSpPr>
          <p:nvPr>
            <p:ph sz="half" idx="4"/>
          </p:nvPr>
        </p:nvSpPr>
        <p:spPr/>
        <p:txBody>
          <a:bodyPr/>
          <a:lstStyle/>
          <a:p>
            <a:r>
              <a:t>1. 中国：中国电影市场竞争激烈，国产电影与进口电影争夺市场份额。</a:t>
            </a:r>
          </a:p>
          <a:p>
            <a:r>
              <a:t>2. 美国：美国电影市场竞争激烈，好莱坞大片与独立电影争夺市场份额。</a:t>
            </a:r>
          </a:p>
          <a:p>
            <a:r>
              <a:t>3. 欧洲：欧洲电影市场竞争激烈，欧洲电影与美国电影、中国电影争夺市场份额。</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国际电影市场竞争格局比较</a:t>
            </a:r>
          </a:p>
        </p:txBody>
      </p:sp>
      <p:sp>
        <p:nvSpPr>
          <p:cNvPr id="3" name="Text Placeholder 2"/>
          <p:cNvSpPr>
            <a:spLocks noGrp="1"/>
          </p:cNvSpPr>
          <p:nvPr>
            <p:ph type="body" idx="1"/>
          </p:nvPr>
        </p:nvSpPr>
        <p:spPr/>
        <p:txBody>
          <a:bodyPr/>
          <a:lstStyle/>
          <a:p>
            <a:r>
              <a:t>不同国家电影市场发展趋势</a:t>
            </a:r>
          </a:p>
        </p:txBody>
      </p:sp>
      <p:sp>
        <p:nvSpPr>
          <p:cNvPr id="4" name="Content Placeholder 3"/>
          <p:cNvSpPr>
            <a:spLocks noGrp="1"/>
          </p:cNvSpPr>
          <p:nvPr>
            <p:ph sz="half" idx="2"/>
          </p:nvPr>
        </p:nvSpPr>
        <p:spPr/>
        <p:txBody>
          <a:bodyPr/>
          <a:lstStyle/>
          <a:p>
            <a:r>
              <a:t>1. 中国：中国电影市场将继续增长，国产电影的市场份额将进一步提高。</a:t>
            </a:r>
          </a:p>
          <a:p>
            <a:r>
              <a:t>2. 美国：美国电影市场将继续稳定发展，好莱坞大片仍将是市场的主导力量。</a:t>
            </a:r>
          </a:p>
          <a:p>
            <a:r>
              <a:t>3. 欧洲：欧洲电影市场将继续发展，欧洲电影的国际影响力将进一步提升。</a:t>
            </a:r>
          </a:p>
        </p:txBody>
      </p:sp>
      <p:sp>
        <p:nvSpPr>
          <p:cNvPr id="5" name="Text Placeholder 4"/>
          <p:cNvSpPr>
            <a:spLocks noGrp="1"/>
          </p:cNvSpPr>
          <p:nvPr>
            <p:ph type="body" idx="3"/>
          </p:nvPr>
        </p:nvSpPr>
        <p:spPr/>
        <p:txBody>
          <a:bodyPr/>
          <a:lstStyle/>
          <a:p>
            <a:r>
              <a:t>不同国家电影市场国际合作</a:t>
            </a:r>
          </a:p>
        </p:txBody>
      </p:sp>
      <p:sp>
        <p:nvSpPr>
          <p:cNvPr id="6" name="Content Placeholder 5"/>
          <p:cNvSpPr>
            <a:spLocks noGrp="1"/>
          </p:cNvSpPr>
          <p:nvPr>
            <p:ph sz="half" idx="4"/>
          </p:nvPr>
        </p:nvSpPr>
        <p:spPr/>
        <p:txBody>
          <a:bodyPr/>
          <a:lstStyle/>
          <a:p>
            <a:r>
              <a:t>1. 中国：中国与美国、欧洲等国家开展电影合作，共同制作电影、联合发行电影。</a:t>
            </a:r>
          </a:p>
          <a:p>
            <a:r>
              <a:t>2. 美国：美国与中国、欧洲等国家开展电影合作，共同制作电影、联合发行电影。</a:t>
            </a:r>
          </a:p>
          <a:p>
            <a:r>
              <a:t>3. 欧洲：欧洲与中国、美国等国家开展电影合作，共同制作电影、联合发行电影。</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中国电影市场与国际电影市场的差异</a:t>
            </a:r>
          </a:p>
        </p:txBody>
      </p:sp>
      <p:sp>
        <p:nvSpPr>
          <p:cNvPr id="3" name="Subtitle 2"/>
          <p:cNvSpPr>
            <a:spLocks noGrp="1"/>
          </p:cNvSpPr>
          <p:nvPr>
            <p:ph type="subTitle" idx="1"/>
          </p:nvPr>
        </p:nvSpPr>
        <p:spPr/>
        <p:txBody>
          <a:bodyPr/>
          <a:lstStyle/>
          <a:p>
            <a:r>
              <a:t>中国电影市场竞争格局分析与国际比较研究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中国电影市场与国际电影市场的差异</a:t>
            </a:r>
          </a:p>
        </p:txBody>
      </p:sp>
      <p:sp>
        <p:nvSpPr>
          <p:cNvPr id="3" name="Text Placeholder 2"/>
          <p:cNvSpPr>
            <a:spLocks noGrp="1"/>
          </p:cNvSpPr>
          <p:nvPr>
            <p:ph type="body" idx="1"/>
          </p:nvPr>
        </p:nvSpPr>
        <p:spPr/>
        <p:txBody>
          <a:bodyPr/>
          <a:lstStyle/>
          <a:p>
            <a:r>
              <a:t>本土电影的市场地位</a:t>
            </a:r>
          </a:p>
        </p:txBody>
      </p:sp>
      <p:sp>
        <p:nvSpPr>
          <p:cNvPr id="4" name="Content Placeholder 3"/>
          <p:cNvSpPr>
            <a:spLocks noGrp="1"/>
          </p:cNvSpPr>
          <p:nvPr>
            <p:ph sz="half" idx="2"/>
          </p:nvPr>
        </p:nvSpPr>
        <p:spPr/>
        <p:txBody>
          <a:bodyPr/>
          <a:lstStyle/>
          <a:p>
            <a:r>
              <a:t>1. 中国本土电影在国内市场份额较高，近年来处于增长趋势。2022年，中国本土电影票房占比超过60%，高于美国电影的票房占比。</a:t>
            </a:r>
          </a:p>
          <a:p>
            <a:r>
              <a:t>2. 中国本土电影的市场地位与中国电影市场规模和本土观众的偏好密切相关。中国电影市场是全球第二大电影市场，中国观众对于本土文化和本土题材的电影有较强的偏好。</a:t>
            </a:r>
          </a:p>
          <a:p>
            <a:r>
              <a:t>3. 中国本土电影的市场地位也在不断变化。近年来，随着中国经济的发展和文化自信的增强，中国本土电影的质量和制作水平不断提高，中国观众对于本土电影的认可度和接受度也在不断提升。</a:t>
            </a:r>
          </a:p>
        </p:txBody>
      </p:sp>
      <p:sp>
        <p:nvSpPr>
          <p:cNvPr id="5" name="Text Placeholder 4"/>
          <p:cNvSpPr>
            <a:spLocks noGrp="1"/>
          </p:cNvSpPr>
          <p:nvPr>
            <p:ph type="body" idx="3"/>
          </p:nvPr>
        </p:nvSpPr>
        <p:spPr/>
        <p:txBody>
          <a:bodyPr/>
          <a:lstStyle/>
          <a:p>
            <a:r>
              <a:t>电影制作的成本和利润</a:t>
            </a:r>
          </a:p>
        </p:txBody>
      </p:sp>
      <p:sp>
        <p:nvSpPr>
          <p:cNvPr id="6" name="Content Placeholder 5"/>
          <p:cNvSpPr>
            <a:spLocks noGrp="1"/>
          </p:cNvSpPr>
          <p:nvPr>
            <p:ph sz="half" idx="4"/>
          </p:nvPr>
        </p:nvSpPr>
        <p:spPr/>
        <p:txBody>
          <a:bodyPr/>
          <a:lstStyle/>
          <a:p>
            <a:r>
              <a:t>1. 中国电影制作成本普遍低于美国电影制作成本。2022年，中国电影制作成本的中位数约为1000万美元，而美国电影制作成本的中位数约为3500万美元。</a:t>
            </a:r>
          </a:p>
          <a:p>
            <a:r>
              <a:t>2. 中国电影的利润率普遍高于美国电影的利润率。2022年，中国电影的平均利润率约为20%，而美国电影的平均利润率约为10%。</a:t>
            </a:r>
          </a:p>
          <a:p>
            <a:r>
              <a:t>3. 中国电影制作成本和利润率较低的原因主要在于中国电影的制作规模较小，演员片酬较低，以及中国电影市场对本土电影的支持力度较大。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中国电影市场与国际电影市场的差异</a:t>
            </a:r>
          </a:p>
        </p:txBody>
      </p:sp>
      <p:sp>
        <p:nvSpPr>
          <p:cNvPr id="3" name="Text Placeholder 2"/>
          <p:cNvSpPr>
            <a:spLocks noGrp="1"/>
          </p:cNvSpPr>
          <p:nvPr>
            <p:ph type="body" idx="1"/>
          </p:nvPr>
        </p:nvSpPr>
        <p:spPr/>
        <p:txBody>
          <a:bodyPr/>
          <a:lstStyle/>
          <a:p>
            <a:r>
              <a:t>电影发行渠道的竞争</a:t>
            </a:r>
          </a:p>
        </p:txBody>
      </p:sp>
      <p:sp>
        <p:nvSpPr>
          <p:cNvPr id="4" name="Content Placeholder 3"/>
          <p:cNvSpPr>
            <a:spLocks noGrp="1"/>
          </p:cNvSpPr>
          <p:nvPr>
            <p:ph sz="half" idx="2"/>
          </p:nvPr>
        </p:nvSpPr>
        <p:spPr/>
        <p:txBody>
          <a:bodyPr/>
          <a:lstStyle/>
          <a:p>
            <a:r>
              <a:t>1. 中国电影发行渠道主要包括院线发行、网络发行和家庭视频发行。院线发行是当前中国电影发行渠道的主流，网络发行和家庭视频发行近年来的发展速度较快。</a:t>
            </a:r>
          </a:p>
          <a:p>
            <a:r>
              <a:t>2. 中国电影发行渠道的竞争格局较为分散。院线发行市场的主要参与者包括中国电影发行放映协会、中国电影集团、华谊兄弟、光线传媒等，网络发行市场的主要参与者包括爱奇艺、腾讯视频、优酷视频等，家庭视频发行市场的主要参与者包括光碟发行商、视频点播平台等。</a:t>
            </a:r>
          </a:p>
          <a:p>
            <a:r>
              <a:t>3. 中国电影发行渠道的竞争格局也在不断变化。近年来，随着网络发行和家庭视频发行的发展，院线发行市场的份额有所下降，网络发行和家庭视频发行的份额有所增长。</a:t>
            </a:r>
          </a:p>
        </p:txBody>
      </p:sp>
      <p:sp>
        <p:nvSpPr>
          <p:cNvPr id="5" name="Text Placeholder 4"/>
          <p:cNvSpPr>
            <a:spLocks noGrp="1"/>
          </p:cNvSpPr>
          <p:nvPr>
            <p:ph type="body" idx="3"/>
          </p:nvPr>
        </p:nvSpPr>
        <p:spPr/>
        <p:txBody>
          <a:bodyPr/>
          <a:lstStyle/>
          <a:p>
            <a:r>
              <a:t>电影市场监管环境的差异</a:t>
            </a:r>
          </a:p>
        </p:txBody>
      </p:sp>
      <p:sp>
        <p:nvSpPr>
          <p:cNvPr id="6" name="Content Placeholder 5"/>
          <p:cNvSpPr>
            <a:spLocks noGrp="1"/>
          </p:cNvSpPr>
          <p:nvPr>
            <p:ph sz="half" idx="4"/>
          </p:nvPr>
        </p:nvSpPr>
        <p:spPr/>
        <p:txBody>
          <a:bodyPr/>
          <a:lstStyle/>
          <a:p>
            <a:r>
              <a:t>1. 中国电影市场监管环境与美国电影市场监管环境存在较大差异。中国电影市场监管环境较为严格，对电影内容的审查较为严格，电影发行也需要经过审批。</a:t>
            </a:r>
          </a:p>
          <a:p>
            <a:r>
              <a:t>2. 美国电影市场监管环境较为宽松，对电影内容的审查较为宽松，电影发行也无需经过审批。</a:t>
            </a:r>
          </a:p>
          <a:p>
            <a:r>
              <a:t>3. 中国电影市场监管环境的差异对电影制作和发行产生了较大影响。中国电影的制作往往需要考虑审查因素，电影的发行也需要经过审批，这使得中国电影的制作和发行面临较大的风险。</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中国电影市场与国际电影市场的差异</a:t>
            </a:r>
          </a:p>
        </p:txBody>
      </p:sp>
      <p:sp>
        <p:nvSpPr>
          <p:cNvPr id="3" name="Text Placeholder 2"/>
          <p:cNvSpPr>
            <a:spLocks noGrp="1"/>
          </p:cNvSpPr>
          <p:nvPr>
            <p:ph type="body" idx="1"/>
          </p:nvPr>
        </p:nvSpPr>
        <p:spPr/>
        <p:txBody>
          <a:bodyPr/>
          <a:lstStyle/>
          <a:p>
            <a:r>
              <a:t>电影观众的消费习惯</a:t>
            </a:r>
          </a:p>
        </p:txBody>
      </p:sp>
      <p:sp>
        <p:nvSpPr>
          <p:cNvPr id="4" name="Content Placeholder 3"/>
          <p:cNvSpPr>
            <a:spLocks noGrp="1"/>
          </p:cNvSpPr>
          <p:nvPr>
            <p:ph sz="half" idx="2"/>
          </p:nvPr>
        </p:nvSpPr>
        <p:spPr/>
        <p:txBody>
          <a:bodyPr/>
          <a:lstStyle/>
          <a:p>
            <a:r>
              <a:t>1. 中国电影观众的消费习惯与美国电影观众的消费习惯存在一定差异。中国电影观众对于本土电影的偏好较强，对国产电影的接受度较高，对好莱坞大片的接受度较低。</a:t>
            </a:r>
          </a:p>
          <a:p>
            <a:r>
              <a:t>2. 美国电影观众对于好莱坞大片的偏好较强，对国产电影的接受度较低，对本土电影的接受度较高。</a:t>
            </a:r>
          </a:p>
          <a:p>
            <a:r>
              <a:t>3. 中国电影观众的消费习惯也在不断变化。近年来，随着中国经济的发展和文化自信的增强，中国观众对于本土电影的认可度和接受度也在不断提升。</a:t>
            </a:r>
          </a:p>
        </p:txBody>
      </p:sp>
      <p:sp>
        <p:nvSpPr>
          <p:cNvPr id="5" name="Text Placeholder 4"/>
          <p:cNvSpPr>
            <a:spLocks noGrp="1"/>
          </p:cNvSpPr>
          <p:nvPr>
            <p:ph type="body" idx="3"/>
          </p:nvPr>
        </p:nvSpPr>
        <p:spPr/>
        <p:txBody>
          <a:bodyPr/>
          <a:lstStyle/>
          <a:p>
            <a:r>
              <a:t>电影市场的未来发展趋势</a:t>
            </a:r>
          </a:p>
        </p:txBody>
      </p:sp>
      <p:sp>
        <p:nvSpPr>
          <p:cNvPr id="6" name="Content Placeholder 5"/>
          <p:cNvSpPr>
            <a:spLocks noGrp="1"/>
          </p:cNvSpPr>
          <p:nvPr>
            <p:ph sz="half" idx="4"/>
          </p:nvPr>
        </p:nvSpPr>
        <p:spPr/>
        <p:txBody>
          <a:bodyPr/>
          <a:lstStyle/>
          <a:p>
            <a:r>
              <a:t>1. 中国电影市场将继续保持增长势头。预计到2025年，中国电影市场的总票房将达到1000亿美元，成为全球第一大电影市场。</a:t>
            </a:r>
          </a:p>
          <a:p>
            <a:r>
              <a:t>2. 中国电影的制作水平将不断提高，中国电影的国际竞争力将不断增强。未来，中国电影有望成为世界电影市场的重要力量。</a:t>
            </a:r>
          </a:p>
          <a:p>
            <a:r>
              <a:t>3. 中国电影市场将进一步开放，外国电影将有更大的市场准入机会。未来，中国电影市场将成为全球电影市场的重要组成部分。</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中国电影市场竞争格局演变趋势</a:t>
            </a:r>
          </a:p>
        </p:txBody>
      </p:sp>
      <p:sp>
        <p:nvSpPr>
          <p:cNvPr id="3" name="Subtitle 2"/>
          <p:cNvSpPr>
            <a:spLocks noGrp="1"/>
          </p:cNvSpPr>
          <p:nvPr>
            <p:ph type="subTitle" idx="1"/>
          </p:nvPr>
        </p:nvSpPr>
        <p:spPr/>
        <p:txBody>
          <a:bodyPr/>
          <a:lstStyle/>
          <a:p>
            <a:r>
              <a:t>中国电影市场竞争格局分析与国际比较研究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中国电影市场竞争格局演变趋势</a:t>
            </a:r>
          </a:p>
        </p:txBody>
      </p:sp>
      <p:sp>
        <p:nvSpPr>
          <p:cNvPr id="3" name="Text Placeholder 2"/>
          <p:cNvSpPr>
            <a:spLocks noGrp="1"/>
          </p:cNvSpPr>
          <p:nvPr>
            <p:ph type="body" idx="1"/>
          </p:nvPr>
        </p:nvSpPr>
        <p:spPr/>
        <p:txBody>
          <a:bodyPr/>
          <a:lstStyle/>
          <a:p>
            <a:r>
              <a:t>电影市场集中度持续提升</a:t>
            </a:r>
          </a:p>
        </p:txBody>
      </p:sp>
      <p:sp>
        <p:nvSpPr>
          <p:cNvPr id="4" name="Content Placeholder 3"/>
          <p:cNvSpPr>
            <a:spLocks noGrp="1"/>
          </p:cNvSpPr>
          <p:nvPr>
            <p:ph sz="half" idx="2"/>
          </p:nvPr>
        </p:nvSpPr>
        <p:spPr/>
        <p:txBody>
          <a:bodyPr/>
          <a:lstStyle/>
          <a:p>
            <a:r>
              <a:t>1. 头部电影公司市场份额不断扩大，行业集中度进一步提升。</a:t>
            </a:r>
          </a:p>
          <a:p>
            <a:r>
              <a:t>2. 头部电影公司拥有较强的资金实力、内容生产能力和发行渠道优势。</a:t>
            </a:r>
          </a:p>
          <a:p>
            <a:r>
              <a:t>3. 中小电影公司生存空间进一步压缩，面临被边缘化的风险。</a:t>
            </a:r>
          </a:p>
        </p:txBody>
      </p:sp>
      <p:sp>
        <p:nvSpPr>
          <p:cNvPr id="5" name="Text Placeholder 4"/>
          <p:cNvSpPr>
            <a:spLocks noGrp="1"/>
          </p:cNvSpPr>
          <p:nvPr>
            <p:ph type="body" idx="3"/>
          </p:nvPr>
        </p:nvSpPr>
        <p:spPr/>
        <p:txBody>
          <a:bodyPr/>
          <a:lstStyle/>
          <a:p>
            <a:r>
              <a:t>电影市场竞争格局日趋国际化</a:t>
            </a:r>
          </a:p>
        </p:txBody>
      </p:sp>
      <p:sp>
        <p:nvSpPr>
          <p:cNvPr id="6" name="Content Placeholder 5"/>
          <p:cNvSpPr>
            <a:spLocks noGrp="1"/>
          </p:cNvSpPr>
          <p:nvPr>
            <p:ph sz="half" idx="4"/>
          </p:nvPr>
        </p:nvSpPr>
        <p:spPr/>
        <p:txBody>
          <a:bodyPr/>
          <a:lstStyle/>
          <a:p>
            <a:r>
              <a:t>1. 国际电影公司在中国市场份额不断提升，中国电影市场与国际电影市场的竞争日趋激烈。</a:t>
            </a:r>
          </a:p>
          <a:p>
            <a:r>
              <a:t>2. 中美电影市场合作日益紧密，两国电影在对方市场均取得了不错的票房成绩。</a:t>
            </a:r>
          </a:p>
          <a:p>
            <a:r>
              <a:t>3. 中国电影公司积极拓展国际市场，中国电影在国际市场上的影响力不断提升。</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中国电影市场竞争格局演变趋势</a:t>
            </a:r>
          </a:p>
        </p:txBody>
      </p:sp>
      <p:sp>
        <p:nvSpPr>
          <p:cNvPr id="3" name="Text Placeholder 2"/>
          <p:cNvSpPr>
            <a:spLocks noGrp="1"/>
          </p:cNvSpPr>
          <p:nvPr>
            <p:ph type="body" idx="1"/>
          </p:nvPr>
        </p:nvSpPr>
        <p:spPr/>
        <p:txBody>
          <a:bodyPr/>
          <a:lstStyle/>
          <a:p>
            <a:r>
              <a:t>电影市场细分化趋势日益明显</a:t>
            </a:r>
          </a:p>
        </p:txBody>
      </p:sp>
      <p:sp>
        <p:nvSpPr>
          <p:cNvPr id="4" name="Content Placeholder 3"/>
          <p:cNvSpPr>
            <a:spLocks noGrp="1"/>
          </p:cNvSpPr>
          <p:nvPr>
            <p:ph sz="half" idx="2"/>
          </p:nvPr>
        </p:nvSpPr>
        <p:spPr/>
        <p:txBody>
          <a:bodyPr/>
          <a:lstStyle/>
          <a:p>
            <a:r>
              <a:t>1. 随着观众需求的多元化，电影市场细分化趋势日益明显。</a:t>
            </a:r>
          </a:p>
          <a:p>
            <a:r>
              <a:t>2. 各类电影类型百花齐放，满足不同观众群体的观影需求。</a:t>
            </a:r>
          </a:p>
          <a:p>
            <a:r>
              <a:t>3. 电影市场细分化趋势有利于电影产业的健康发展。</a:t>
            </a:r>
          </a:p>
        </p:txBody>
      </p:sp>
      <p:sp>
        <p:nvSpPr>
          <p:cNvPr id="5" name="Text Placeholder 4"/>
          <p:cNvSpPr>
            <a:spLocks noGrp="1"/>
          </p:cNvSpPr>
          <p:nvPr>
            <p:ph type="body" idx="3"/>
          </p:nvPr>
        </p:nvSpPr>
        <p:spPr/>
        <p:txBody>
          <a:bodyPr/>
          <a:lstStyle/>
          <a:p>
            <a:r>
              <a:t>电影市场营销方式不断创新</a:t>
            </a:r>
          </a:p>
        </p:txBody>
      </p:sp>
      <p:sp>
        <p:nvSpPr>
          <p:cNvPr id="6" name="Content Placeholder 5"/>
          <p:cNvSpPr>
            <a:spLocks noGrp="1"/>
          </p:cNvSpPr>
          <p:nvPr>
            <p:ph sz="half" idx="4"/>
          </p:nvPr>
        </p:nvSpPr>
        <p:spPr/>
        <p:txBody>
          <a:bodyPr/>
          <a:lstStyle/>
          <a:p>
            <a:r>
              <a:t>1. 新媒体技术的发展为电影营销提供了新的渠道和方式。</a:t>
            </a:r>
          </a:p>
          <a:p>
            <a:r>
              <a:t>2. 电影营销方式不断创新，电影营销效果不断提升。</a:t>
            </a:r>
          </a:p>
          <a:p>
            <a:r>
              <a:t>3. 电影营销手段更加注重与观众的互动和口碑宣传。</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https://d.book118.com/748064121111006034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中国电影市场竞争格局概述</vt:lpstr>
      <vt:lpstr>#. 中国电影市场竞争格局概述</vt:lpstr>
      <vt:lpstr>#. 中国电影市场竞争格局概述</vt:lpstr>
      <vt:lpstr>#. 中国电影市场竞争格局概述</vt:lpstr>
      <vt:lpstr> 国际电影市场竞争格局比较</vt:lpstr>
      <vt:lpstr> 国际电影市场竞争格局比较</vt:lpstr>
      <vt:lpstr> 国际电影市场竞争格局比较</vt:lpstr>
      <vt:lpstr> 国际电影市场竞争格局比较</vt:lpstr>
      <vt:lpstr> 中国电影市场与国际电影市场的差异</vt:lpstr>
      <vt:lpstr> 中国电影市场与国际电影市场的差异</vt:lpstr>
      <vt:lpstr> 中国电影市场与国际电影市场的差异</vt:lpstr>
      <vt:lpstr> 中国电影市场与国际电影市场的差异</vt:lpstr>
      <vt:lpstr> 中国电影市场竞争格局演变趋势</vt:lpstr>
      <vt:lpstr> 中国电影市场竞争格局演变趋势</vt:lpstr>
      <vt:lpstr> 中国电影市场竞争格局演变趋势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2024-09-13T05:05:22.666</cp:lastPrinted>
  <dcterms:created xsi:type="dcterms:W3CDTF">2024-09-12T21:05:22Z</dcterms:created>
  <dcterms:modified xsi:type="dcterms:W3CDTF">2024-09-12T21:05:24Z</dcterms:modified>
</cp:coreProperties>
</file>