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.xml" /><Relationship Id="rId3" Type="http://schemas.openxmlformats.org/officeDocument/2006/relationships/image" Target="../media/image4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6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F7FE8-DCFE-46D9-B0CF-E079976F8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90AF4-101A-48C6-B19A-AE3CEBFBC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71A8F-910C-4EB6-AFE3-3D6A4C821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A6C1A-7FD5-4BC1-B472-E3B869017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E8F44-9E6B-4469-8164-74895FCE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0656F-4EC1-4D19-B296-745269522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F2FED4-E142-4F86-A8C3-DDE94DD0E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4A42F-46E3-4612-8FD9-BACCD211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3A0C0-BB9B-4F90-BBAC-2C9390B47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342C2-2B6D-4E21-8DEF-99D264193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27678-3F98-4E8F-B1C7-D540A94D5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64" name="标题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6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2097159" name="图片 44" descr="图片包含 徽标  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6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2097163" name="图片 12" descr="图片包含 徽标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2097165" name="图片 13" descr="图片包含 徽标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9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758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31" r:id="rId2"/>
    <p:sldLayoutId id="2147489132" r:id="rId3"/>
    <p:sldLayoutId id="2147489133" r:id="rId4"/>
    <p:sldLayoutId id="2147489134" r:id="rId5"/>
    <p:sldLayoutId id="2147489135" r:id="rId6"/>
    <p:sldLayoutId id="2147489136" r:id="rId7"/>
    <p:sldLayoutId id="2147489137" r:id="rId8"/>
    <p:sldLayoutId id="2147489138" r:id="rId9"/>
    <p:sldLayoutId id="2147489139" r:id="rId10"/>
    <p:sldLayoutId id="2147489140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31" Type="http://schemas.openxmlformats.org/officeDocument/2006/relationships/tags" Target="../tags/tag184.xml" /><Relationship Id="rId32" Type="http://schemas.openxmlformats.org/officeDocument/2006/relationships/tags" Target="../tags/tag185.xml" /><Relationship Id="rId33" Type="http://schemas.openxmlformats.org/officeDocument/2006/relationships/tags" Target="../tags/tag186.xml" /><Relationship Id="rId34" Type="http://schemas.openxmlformats.org/officeDocument/2006/relationships/tags" Target="../tags/tag187.xml" /><Relationship Id="rId35" Type="http://schemas.openxmlformats.org/officeDocument/2006/relationships/tags" Target="../tags/tag188.xml" /><Relationship Id="rId36" Type="http://schemas.openxmlformats.org/officeDocument/2006/relationships/tags" Target="../tags/tag189.xml" /><Relationship Id="rId37" Type="http://schemas.openxmlformats.org/officeDocument/2006/relationships/tags" Target="../tags/tag190.xml" /><Relationship Id="rId38" Type="http://schemas.openxmlformats.org/officeDocument/2006/relationships/tags" Target="../tags/tag191.xml" /><Relationship Id="rId39" Type="http://schemas.openxmlformats.org/officeDocument/2006/relationships/tags" Target="../tags/tag192.xml" /><Relationship Id="rId4" Type="http://schemas.openxmlformats.org/officeDocument/2006/relationships/tags" Target="../tags/tag157.xml" /><Relationship Id="rId40" Type="http://schemas.openxmlformats.org/officeDocument/2006/relationships/tags" Target="../tags/tag193.xml" /><Relationship Id="rId41" Type="http://schemas.openxmlformats.org/officeDocument/2006/relationships/tags" Target="../tags/tag194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100304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免疫生理学教学设计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2172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2" name="标题"/>
          <p:cNvSpPr txBox="1"/>
          <p:nvPr>
            <p:custDataLst>
              <p:tags r:id="rId5"/>
            </p:custDataLst>
          </p:nvPr>
        </p:nvSpPr>
        <p:spPr>
          <a:xfrm>
            <a:off x="2158365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50304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6" name="标题"/>
          <p:cNvSpPr txBox="1"/>
          <p:nvPr>
            <p:custDataLst>
              <p:tags r:id="rId7"/>
            </p:custDataLst>
          </p:nvPr>
        </p:nvSpPr>
        <p:spPr>
          <a:xfrm>
            <a:off x="50304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免疫生理学的教学目标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7887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0" name="标题"/>
          <p:cNvSpPr txBox="1"/>
          <p:nvPr>
            <p:custDataLst>
              <p:tags r:id="rId9"/>
            </p:custDataLst>
          </p:nvPr>
        </p:nvSpPr>
        <p:spPr>
          <a:xfrm>
            <a:off x="78879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教学内容和方法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78879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78879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教学评估和反思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158365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8" name="标题"/>
          <p:cNvSpPr txBox="1"/>
          <p:nvPr>
            <p:custDataLst>
              <p:tags r:id="rId13"/>
            </p:custDataLst>
          </p:nvPr>
        </p:nvSpPr>
        <p:spPr>
          <a:xfrm>
            <a:off x="214376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教学资源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4"/>
            </p:custDataLst>
          </p:nvPr>
        </p:nvSpPr>
        <p:spPr>
          <a:xfrm>
            <a:off x="50304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2" name="标题"/>
          <p:cNvSpPr txBox="1"/>
          <p:nvPr>
            <p:custDataLst>
              <p:tags r:id="rId15"/>
            </p:custDataLst>
          </p:nvPr>
        </p:nvSpPr>
        <p:spPr>
          <a:xfrm>
            <a:off x="50304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教学实施过程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  </a:t>
            </a:r>
            <a:endParaRPr lang="zh-CN" altLang="en-US"/>
          </a:p>
        </p:txBody>
      </p:sp>
      <p:sp>
        <p:nvSpPr>
          <p:cNvPr id="104883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  </a:t>
            </a:r>
            <a:endParaRPr lang="zh-CN" altLang="en-US"/>
          </a:p>
        </p:txBody>
      </p:sp>
      <p:sp>
        <p:nvSpPr>
          <p:cNvPr id="104887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167"/>
          </a:bodyPr>
          <a:lstStyle/>
          <a:p>
            <a:r>
              <a:rPr lang="zh-CN" altLang="en-US"/>
              <a:t>免疫生理学的教学目标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掌握免疫系统的基本功能</a:t>
            </a:r>
            <a:endParaRPr lang="zh-CN" altLang="en-US"/>
          </a:p>
        </p:txBody>
      </p:sp>
      <p:sp>
        <p:nvSpPr>
          <p:cNvPr id="1048906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理解免疫系统的组成和功能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掌握免疫系统的防御机制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理解免疫系统的调节机制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掌握免疫系统的疾病防治方法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理解免疫应答的机制和过程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1054658" y="1648429"/>
            <a:ext cx="4842267" cy="12224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695960" y="1648429"/>
            <a:ext cx="174928" cy="12224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1239690" y="1753891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掌握免疫应答的基本概念和原理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1054658" y="3099638"/>
            <a:ext cx="4842267" cy="12224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695960" y="3099638"/>
            <a:ext cx="174928" cy="12224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1239690" y="3205101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理解免疫应答的启动、发展和终止过程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1054658" y="4550848"/>
            <a:ext cx="4842267" cy="12224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695960" y="4550848"/>
            <a:ext cx="174928" cy="12224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1239690" y="4656310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掌握免疫应答的细胞和分子机制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6653623" y="1648429"/>
            <a:ext cx="4842267" cy="12224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6294926" y="1648429"/>
            <a:ext cx="174928" cy="12224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6838656" y="1753891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理解免疫应答的调节机制和免疫耐受性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64"/>
          <p:cNvSpPr/>
          <p:nvPr>
            <p:custDataLst>
              <p:tags r:id="rId14"/>
            </p:custDataLst>
          </p:nvPr>
        </p:nvSpPr>
        <p:spPr>
          <a:xfrm>
            <a:off x="6653623" y="3099638"/>
            <a:ext cx="4842267" cy="12224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65"/>
          <p:cNvSpPr/>
          <p:nvPr>
            <p:custDataLst>
              <p:tags r:id="rId15"/>
            </p:custDataLst>
          </p:nvPr>
        </p:nvSpPr>
        <p:spPr>
          <a:xfrm>
            <a:off x="6294926" y="3099638"/>
            <a:ext cx="174928" cy="12224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66"/>
          <p:cNvSpPr txBox="1"/>
          <p:nvPr>
            <p:custDataLst>
              <p:tags r:id="rId16"/>
            </p:custDataLst>
          </p:nvPr>
        </p:nvSpPr>
        <p:spPr>
          <a:xfrm>
            <a:off x="6838656" y="3205101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掌握免疫应答的临床应用和免疫治疗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了解免疫系统与疾病的关系</a:t>
            </a:r>
            <a:endParaRPr lang="zh-CN" altLang="en-US"/>
          </a:p>
        </p:txBody>
      </p:sp>
      <p:sp>
        <p:nvSpPr>
          <p:cNvPr id="1049028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学会运用免疫学知识进行疾病预防和治疗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8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掌握免疫系统在疾病预防和治疗中的作用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理解免疫系统与疾病的关系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0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掌握免疫系统的基本组成和功能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掌握免疫学在医学中的应用</a:t>
            </a:r>
            <a:endParaRPr lang="zh-CN" altLang="en-US"/>
          </a:p>
        </p:txBody>
      </p:sp>
      <p:sp>
        <p:nvSpPr>
          <p:cNvPr id="1049090" name="椭圆 28"/>
          <p:cNvSpPr/>
          <p:nvPr>
            <p:custDataLst>
              <p:tags r:id="rId2"/>
            </p:custDataLst>
          </p:nvPr>
        </p:nvSpPr>
        <p:spPr>
          <a:xfrm>
            <a:off x="9363309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椭圆 29"/>
          <p:cNvSpPr/>
          <p:nvPr>
            <p:custDataLst>
              <p:tags r:id="rId3"/>
            </p:custDataLst>
          </p:nvPr>
        </p:nvSpPr>
        <p:spPr>
          <a:xfrm>
            <a:off x="958108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4"/>
            </p:custDataLst>
          </p:nvPr>
        </p:nvSpPr>
        <p:spPr>
          <a:xfrm>
            <a:off x="9625520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掌握免疫学在免疫治疗中的应用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6" name="弧形 58"/>
          <p:cNvSpPr/>
          <p:nvPr>
            <p:custDataLst>
              <p:tags r:id="rId5"/>
            </p:custDataLst>
          </p:nvPr>
        </p:nvSpPr>
        <p:spPr>
          <a:xfrm>
            <a:off x="9179324" y="2552582"/>
            <a:ext cx="2317253" cy="2317253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30"/>
          <p:cNvSpPr/>
          <p:nvPr>
            <p:custDataLst>
              <p:tags r:id="rId6"/>
            </p:custDataLst>
          </p:nvPr>
        </p:nvSpPr>
        <p:spPr>
          <a:xfrm>
            <a:off x="7554743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31"/>
          <p:cNvSpPr/>
          <p:nvPr>
            <p:custDataLst>
              <p:tags r:id="rId7"/>
            </p:custDataLst>
          </p:nvPr>
        </p:nvSpPr>
        <p:spPr>
          <a:xfrm>
            <a:off x="7812573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8"/>
            </p:custDataLst>
          </p:nvPr>
        </p:nvSpPr>
        <p:spPr>
          <a:xfrm>
            <a:off x="7857005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理解免疫学在免疫调节中的应用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弧形 57"/>
          <p:cNvSpPr/>
          <p:nvPr>
            <p:custDataLst>
              <p:tags r:id="rId9"/>
            </p:custDataLst>
          </p:nvPr>
        </p:nvSpPr>
        <p:spPr>
          <a:xfrm>
            <a:off x="695960" y="2552582"/>
            <a:ext cx="2317253" cy="2317253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2"/>
          <p:cNvSpPr/>
          <p:nvPr>
            <p:custDataLst>
              <p:tags r:id="rId10"/>
            </p:custDataLst>
          </p:nvPr>
        </p:nvSpPr>
        <p:spPr>
          <a:xfrm>
            <a:off x="5930789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3"/>
          <p:cNvSpPr/>
          <p:nvPr>
            <p:custDataLst>
              <p:tags r:id="rId11"/>
            </p:custDataLst>
          </p:nvPr>
        </p:nvSpPr>
        <p:spPr>
          <a:xfrm>
            <a:off x="6187993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12"/>
            </p:custDataLst>
          </p:nvPr>
        </p:nvSpPr>
        <p:spPr>
          <a:xfrm>
            <a:off x="6233051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掌握免疫学在疫苗研发中的应用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2" name="椭圆 24"/>
          <p:cNvSpPr/>
          <p:nvPr>
            <p:custDataLst>
              <p:tags r:id="rId13"/>
            </p:custDataLst>
          </p:nvPr>
        </p:nvSpPr>
        <p:spPr>
          <a:xfrm>
            <a:off x="4306834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25"/>
          <p:cNvSpPr/>
          <p:nvPr>
            <p:custDataLst>
              <p:tags r:id="rId14"/>
            </p:custDataLst>
          </p:nvPr>
        </p:nvSpPr>
        <p:spPr>
          <a:xfrm>
            <a:off x="456403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15"/>
            </p:custDataLst>
          </p:nvPr>
        </p:nvSpPr>
        <p:spPr>
          <a:xfrm>
            <a:off x="4609096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理解免疫学在疾病诊断和治疗中的应用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椭圆 7"/>
          <p:cNvSpPr/>
          <p:nvPr>
            <p:custDataLst>
              <p:tags r:id="rId16"/>
            </p:custDataLst>
          </p:nvPr>
        </p:nvSpPr>
        <p:spPr>
          <a:xfrm>
            <a:off x="2682254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9"/>
          <p:cNvSpPr/>
          <p:nvPr>
            <p:custDataLst>
              <p:tags r:id="rId17"/>
            </p:custDataLst>
          </p:nvPr>
        </p:nvSpPr>
        <p:spPr>
          <a:xfrm>
            <a:off x="2940084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18"/>
            </p:custDataLst>
          </p:nvPr>
        </p:nvSpPr>
        <p:spPr>
          <a:xfrm>
            <a:off x="2984516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掌握免疫应答的基本原理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4" name="椭圆 5"/>
          <p:cNvSpPr/>
          <p:nvPr>
            <p:custDataLst>
              <p:tags r:id="rId19"/>
            </p:custDataLst>
          </p:nvPr>
        </p:nvSpPr>
        <p:spPr>
          <a:xfrm>
            <a:off x="874313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4"/>
          <p:cNvSpPr/>
          <p:nvPr>
            <p:custDataLst>
              <p:tags r:id="rId20"/>
            </p:custDataLst>
          </p:nvPr>
        </p:nvSpPr>
        <p:spPr>
          <a:xfrm>
            <a:off x="113151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21"/>
            </p:custDataLst>
          </p:nvPr>
        </p:nvSpPr>
        <p:spPr>
          <a:xfrm>
            <a:off x="1176575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理解免疫系统的组成和功能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  </a:t>
            </a:r>
            <a:endParaRPr lang="zh-CN" altLang="en-US"/>
          </a:p>
        </p:txBody>
      </p:sp>
      <p:sp>
        <p:nvSpPr>
          <p:cNvPr id="104916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教学内容和方法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教学内容安排</a:t>
            </a:r>
            <a:endParaRPr lang="zh-CN" altLang="en-US"/>
          </a:p>
        </p:txBody>
      </p:sp>
      <p:sp>
        <p:nvSpPr>
          <p:cNvPr id="1049200" name="矩形: 圆角"/>
          <p:cNvSpPr/>
          <p:nvPr>
            <p:custDataLst>
              <p:tags r:id="rId2"/>
            </p:custDataLst>
          </p:nvPr>
        </p:nvSpPr>
        <p:spPr>
          <a:xfrm>
            <a:off x="695960" y="1489607"/>
            <a:ext cx="5118395" cy="1208786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直角三角形"/>
          <p:cNvSpPr/>
          <p:nvPr>
            <p:custDataLst>
              <p:tags r:id="rId3"/>
            </p:custDataLst>
          </p:nvPr>
        </p:nvSpPr>
        <p:spPr>
          <a:xfrm>
            <a:off x="1666500" y="1374872"/>
            <a:ext cx="118491" cy="117240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: 圆角"/>
          <p:cNvSpPr/>
          <p:nvPr>
            <p:custDataLst>
              <p:tags r:id="rId4"/>
            </p:custDataLst>
          </p:nvPr>
        </p:nvSpPr>
        <p:spPr>
          <a:xfrm>
            <a:off x="1030759" y="1366722"/>
            <a:ext cx="653745" cy="796244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装饰3"/>
          <p:cNvSpPr/>
          <p:nvPr>
            <p:custDataLst>
              <p:tags r:id="rId5"/>
            </p:custDataLst>
          </p:nvPr>
        </p:nvSpPr>
        <p:spPr>
          <a:xfrm>
            <a:off x="5326088" y="2518455"/>
            <a:ext cx="501571" cy="188089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装饰2"/>
          <p:cNvSpPr/>
          <p:nvPr>
            <p:custDataLst>
              <p:tags r:id="rId6"/>
            </p:custDataLst>
          </p:nvPr>
        </p:nvSpPr>
        <p:spPr>
          <a:xfrm>
            <a:off x="5639570" y="2204973"/>
            <a:ext cx="188089" cy="501571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装饰1"/>
          <p:cNvSpPr/>
          <p:nvPr>
            <p:custDataLst>
              <p:tags r:id="rId7"/>
            </p:custDataLst>
          </p:nvPr>
        </p:nvSpPr>
        <p:spPr>
          <a:xfrm>
            <a:off x="5280947" y="2167982"/>
            <a:ext cx="542324" cy="542324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18"/>
          <p:cNvSpPr txBox="1"/>
          <p:nvPr>
            <p:custDataLst>
              <p:tags r:id="rId8"/>
            </p:custDataLst>
          </p:nvPr>
        </p:nvSpPr>
        <p:spPr>
          <a:xfrm>
            <a:off x="1089693" y="1639451"/>
            <a:ext cx="536054" cy="4716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9214" name="文本框 22"/>
          <p:cNvSpPr txBox="1"/>
          <p:nvPr>
            <p:custDataLst>
              <p:tags r:id="rId9"/>
            </p:custDataLst>
          </p:nvPr>
        </p:nvSpPr>
        <p:spPr>
          <a:xfrm>
            <a:off x="1941737" y="1639451"/>
            <a:ext cx="3240776" cy="9943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免疫生理学基础知识：免疫系统的组成、功能、免疫应答等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6" name="矩形: 圆角"/>
          <p:cNvSpPr/>
          <p:nvPr>
            <p:custDataLst>
              <p:tags r:id="rId10"/>
            </p:custDataLst>
          </p:nvPr>
        </p:nvSpPr>
        <p:spPr>
          <a:xfrm>
            <a:off x="6377507" y="3221281"/>
            <a:ext cx="5118395" cy="1208510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直角三角形"/>
          <p:cNvSpPr/>
          <p:nvPr>
            <p:custDataLst>
              <p:tags r:id="rId11"/>
            </p:custDataLst>
          </p:nvPr>
        </p:nvSpPr>
        <p:spPr>
          <a:xfrm>
            <a:off x="10364997" y="3104666"/>
            <a:ext cx="118492" cy="11724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: 圆角"/>
          <p:cNvSpPr/>
          <p:nvPr>
            <p:custDataLst>
              <p:tags r:id="rId12"/>
            </p:custDataLst>
          </p:nvPr>
        </p:nvSpPr>
        <p:spPr>
          <a:xfrm>
            <a:off x="10465312" y="3096515"/>
            <a:ext cx="653746" cy="796244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装饰12"/>
          <p:cNvSpPr/>
          <p:nvPr>
            <p:custDataLst>
              <p:tags r:id="rId13"/>
            </p:custDataLst>
          </p:nvPr>
        </p:nvSpPr>
        <p:spPr>
          <a:xfrm>
            <a:off x="6374999" y="3207488"/>
            <a:ext cx="188089" cy="501571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装饰11"/>
          <p:cNvSpPr/>
          <p:nvPr>
            <p:custDataLst>
              <p:tags r:id="rId14"/>
            </p:custDataLst>
          </p:nvPr>
        </p:nvSpPr>
        <p:spPr>
          <a:xfrm>
            <a:off x="6374999" y="3207488"/>
            <a:ext cx="501571" cy="188089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装饰10"/>
          <p:cNvSpPr/>
          <p:nvPr>
            <p:custDataLst>
              <p:tags r:id="rId15"/>
            </p:custDataLst>
          </p:nvPr>
        </p:nvSpPr>
        <p:spPr>
          <a:xfrm>
            <a:off x="6371237" y="3211877"/>
            <a:ext cx="542324" cy="542324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12"/>
          <p:cNvSpPr txBox="1"/>
          <p:nvPr>
            <p:custDataLst>
              <p:tags r:id="rId16"/>
            </p:custDataLst>
          </p:nvPr>
        </p:nvSpPr>
        <p:spPr>
          <a:xfrm>
            <a:off x="10524246" y="3371752"/>
            <a:ext cx="536054" cy="4716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9230" name="矩形: 圆角"/>
          <p:cNvSpPr/>
          <p:nvPr>
            <p:custDataLst>
              <p:tags r:id="rId17"/>
            </p:custDataLst>
          </p:nvPr>
        </p:nvSpPr>
        <p:spPr>
          <a:xfrm>
            <a:off x="6377507" y="1512804"/>
            <a:ext cx="5118395" cy="1208786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直角三角形"/>
          <p:cNvSpPr/>
          <p:nvPr>
            <p:custDataLst>
              <p:tags r:id="rId18"/>
            </p:custDataLst>
          </p:nvPr>
        </p:nvSpPr>
        <p:spPr>
          <a:xfrm>
            <a:off x="10365624" y="1398070"/>
            <a:ext cx="118492" cy="11724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: 圆角"/>
          <p:cNvSpPr/>
          <p:nvPr>
            <p:custDataLst>
              <p:tags r:id="rId19"/>
            </p:custDataLst>
          </p:nvPr>
        </p:nvSpPr>
        <p:spPr>
          <a:xfrm>
            <a:off x="10465939" y="1389920"/>
            <a:ext cx="653746" cy="796244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装饰6"/>
          <p:cNvSpPr/>
          <p:nvPr>
            <p:custDataLst>
              <p:tags r:id="rId20"/>
            </p:custDataLst>
          </p:nvPr>
        </p:nvSpPr>
        <p:spPr>
          <a:xfrm>
            <a:off x="6371237" y="2539771"/>
            <a:ext cx="501571" cy="188089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装饰5"/>
          <p:cNvSpPr/>
          <p:nvPr>
            <p:custDataLst>
              <p:tags r:id="rId21"/>
            </p:custDataLst>
          </p:nvPr>
        </p:nvSpPr>
        <p:spPr>
          <a:xfrm>
            <a:off x="6371237" y="2226289"/>
            <a:ext cx="188089" cy="501571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装饰4"/>
          <p:cNvSpPr/>
          <p:nvPr>
            <p:custDataLst>
              <p:tags r:id="rId22"/>
            </p:custDataLst>
          </p:nvPr>
        </p:nvSpPr>
        <p:spPr>
          <a:xfrm>
            <a:off x="6375626" y="2189299"/>
            <a:ext cx="542324" cy="542324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12"/>
          <p:cNvSpPr txBox="1"/>
          <p:nvPr>
            <p:custDataLst>
              <p:tags r:id="rId23"/>
            </p:custDataLst>
          </p:nvPr>
        </p:nvSpPr>
        <p:spPr>
          <a:xfrm>
            <a:off x="10524873" y="1667665"/>
            <a:ext cx="536054" cy="4716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9244" name="矩形: 圆角"/>
          <p:cNvSpPr/>
          <p:nvPr>
            <p:custDataLst>
              <p:tags r:id="rId24"/>
            </p:custDataLst>
          </p:nvPr>
        </p:nvSpPr>
        <p:spPr>
          <a:xfrm>
            <a:off x="695960" y="3220654"/>
            <a:ext cx="5118395" cy="1208510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直角三角形"/>
          <p:cNvSpPr/>
          <p:nvPr>
            <p:custDataLst>
              <p:tags r:id="rId25"/>
            </p:custDataLst>
          </p:nvPr>
        </p:nvSpPr>
        <p:spPr>
          <a:xfrm>
            <a:off x="1666500" y="3104666"/>
            <a:ext cx="118491" cy="117240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: 圆角"/>
          <p:cNvSpPr/>
          <p:nvPr>
            <p:custDataLst>
              <p:tags r:id="rId26"/>
            </p:custDataLst>
          </p:nvPr>
        </p:nvSpPr>
        <p:spPr>
          <a:xfrm>
            <a:off x="1030759" y="3096515"/>
            <a:ext cx="653745" cy="796244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9"/>
          <p:cNvSpPr txBox="1"/>
          <p:nvPr>
            <p:custDataLst>
              <p:tags r:id="rId27"/>
            </p:custDataLst>
          </p:nvPr>
        </p:nvSpPr>
        <p:spPr>
          <a:xfrm>
            <a:off x="1089693" y="3369245"/>
            <a:ext cx="536054" cy="4716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9252" name="装饰9"/>
          <p:cNvSpPr/>
          <p:nvPr>
            <p:custDataLst>
              <p:tags r:id="rId28"/>
            </p:custDataLst>
          </p:nvPr>
        </p:nvSpPr>
        <p:spPr>
          <a:xfrm>
            <a:off x="5634555" y="3207488"/>
            <a:ext cx="188089" cy="501571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装饰8"/>
          <p:cNvSpPr/>
          <p:nvPr>
            <p:custDataLst>
              <p:tags r:id="rId29"/>
            </p:custDataLst>
          </p:nvPr>
        </p:nvSpPr>
        <p:spPr>
          <a:xfrm>
            <a:off x="5284082" y="3211877"/>
            <a:ext cx="542324" cy="542324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装饰7"/>
          <p:cNvSpPr/>
          <p:nvPr>
            <p:custDataLst>
              <p:tags r:id="rId30"/>
            </p:custDataLst>
          </p:nvPr>
        </p:nvSpPr>
        <p:spPr>
          <a:xfrm>
            <a:off x="5321073" y="3207488"/>
            <a:ext cx="501571" cy="188089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2"/>
          <p:cNvSpPr txBox="1"/>
          <p:nvPr>
            <p:custDataLst>
              <p:tags r:id="rId31"/>
            </p:custDataLst>
          </p:nvPr>
        </p:nvSpPr>
        <p:spPr>
          <a:xfrm>
            <a:off x="7070929" y="1639451"/>
            <a:ext cx="3240776" cy="9943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免疫生理学实验：实验目的、实验方法、实验结果分析等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0" name="文本框 43"/>
          <p:cNvSpPr txBox="1"/>
          <p:nvPr>
            <p:custDataLst>
              <p:tags r:id="rId32"/>
            </p:custDataLst>
          </p:nvPr>
        </p:nvSpPr>
        <p:spPr>
          <a:xfrm>
            <a:off x="1939856" y="3327238"/>
            <a:ext cx="3240776" cy="9943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免疫生理学案例分析：典型病例、病因、诊断、治疗等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2" name="文本框 44"/>
          <p:cNvSpPr txBox="1"/>
          <p:nvPr>
            <p:custDataLst>
              <p:tags r:id="rId33"/>
            </p:custDataLst>
          </p:nvPr>
        </p:nvSpPr>
        <p:spPr>
          <a:xfrm>
            <a:off x="7069048" y="3327238"/>
            <a:ext cx="3240776" cy="9943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免疫生理学前沿进展：最新研究成果、发展趋势等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4" name="矩形: 圆角"/>
          <p:cNvSpPr/>
          <p:nvPr>
            <p:custDataLst>
              <p:tags r:id="rId34"/>
            </p:custDataLst>
          </p:nvPr>
        </p:nvSpPr>
        <p:spPr>
          <a:xfrm>
            <a:off x="3526075" y="4835086"/>
            <a:ext cx="5118533" cy="1208786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直角三角形"/>
          <p:cNvSpPr/>
          <p:nvPr>
            <p:custDataLst>
              <p:tags r:id="rId35"/>
            </p:custDataLst>
          </p:nvPr>
        </p:nvSpPr>
        <p:spPr>
          <a:xfrm>
            <a:off x="4496615" y="4720352"/>
            <a:ext cx="118496" cy="117242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: 圆角"/>
          <p:cNvSpPr/>
          <p:nvPr>
            <p:custDataLst>
              <p:tags r:id="rId36"/>
            </p:custDataLst>
          </p:nvPr>
        </p:nvSpPr>
        <p:spPr>
          <a:xfrm>
            <a:off x="3860874" y="4712201"/>
            <a:ext cx="653923" cy="796244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装饰3"/>
          <p:cNvSpPr/>
          <p:nvPr>
            <p:custDataLst>
              <p:tags r:id="rId37"/>
            </p:custDataLst>
          </p:nvPr>
        </p:nvSpPr>
        <p:spPr>
          <a:xfrm>
            <a:off x="8156204" y="5863934"/>
            <a:ext cx="501571" cy="188089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装饰2"/>
          <p:cNvSpPr/>
          <p:nvPr>
            <p:custDataLst>
              <p:tags r:id="rId38"/>
            </p:custDataLst>
          </p:nvPr>
        </p:nvSpPr>
        <p:spPr>
          <a:xfrm>
            <a:off x="8469686" y="5550452"/>
            <a:ext cx="188089" cy="501571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装饰1"/>
          <p:cNvSpPr/>
          <p:nvPr>
            <p:custDataLst>
              <p:tags r:id="rId39"/>
            </p:custDataLst>
          </p:nvPr>
        </p:nvSpPr>
        <p:spPr>
          <a:xfrm>
            <a:off x="8111062" y="5513461"/>
            <a:ext cx="542324" cy="542324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62"/>
          <p:cNvSpPr txBox="1"/>
          <p:nvPr>
            <p:custDataLst>
              <p:tags r:id="rId40"/>
            </p:custDataLst>
          </p:nvPr>
        </p:nvSpPr>
        <p:spPr>
          <a:xfrm>
            <a:off x="3919808" y="4984931"/>
            <a:ext cx="536054" cy="47147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9278" name="文本框 63"/>
          <p:cNvSpPr txBox="1"/>
          <p:nvPr>
            <p:custDataLst>
              <p:tags r:id="rId41"/>
            </p:custDataLst>
          </p:nvPr>
        </p:nvSpPr>
        <p:spPr>
          <a:xfrm>
            <a:off x="4771852" y="4984931"/>
            <a:ext cx="3240776" cy="9943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免疫生理学教学设计：教学目标、教学内容、教学方法、教学评价等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教学方法选择</a:t>
            </a:r>
            <a:endParaRPr lang="zh-CN" altLang="en-US"/>
          </a:p>
        </p:txBody>
      </p:sp>
      <p:sp>
        <p:nvSpPr>
          <p:cNvPr id="1049314" name="弧形 58"/>
          <p:cNvSpPr/>
          <p:nvPr>
            <p:custDataLst>
              <p:tags r:id="rId2"/>
            </p:custDataLst>
          </p:nvPr>
        </p:nvSpPr>
        <p:spPr>
          <a:xfrm>
            <a:off x="8718555" y="2322197"/>
            <a:ext cx="2778128" cy="2778128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30"/>
          <p:cNvSpPr/>
          <p:nvPr>
            <p:custDataLst>
              <p:tags r:id="rId3"/>
            </p:custDataLst>
          </p:nvPr>
        </p:nvSpPr>
        <p:spPr>
          <a:xfrm>
            <a:off x="8939884" y="2542776"/>
            <a:ext cx="2336329" cy="233632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椭圆 31"/>
          <p:cNvSpPr/>
          <p:nvPr>
            <p:custDataLst>
              <p:tags r:id="rId4"/>
            </p:custDataLst>
          </p:nvPr>
        </p:nvSpPr>
        <p:spPr>
          <a:xfrm>
            <a:off x="9248243" y="2589292"/>
            <a:ext cx="315399" cy="31539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5"/>
            </p:custDataLst>
          </p:nvPr>
        </p:nvSpPr>
        <p:spPr>
          <a:xfrm>
            <a:off x="9302262" y="3217265"/>
            <a:ext cx="1611431" cy="1108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角色扮演法：让学生扮演不同的角色，模拟免疫生理学的实际场景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弧形 57"/>
          <p:cNvSpPr/>
          <p:nvPr>
            <p:custDataLst>
              <p:tags r:id="rId6"/>
            </p:custDataLst>
          </p:nvPr>
        </p:nvSpPr>
        <p:spPr>
          <a:xfrm>
            <a:off x="695960" y="2322197"/>
            <a:ext cx="2778128" cy="2778128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椭圆 22"/>
          <p:cNvSpPr/>
          <p:nvPr>
            <p:custDataLst>
              <p:tags r:id="rId7"/>
            </p:custDataLst>
          </p:nvPr>
        </p:nvSpPr>
        <p:spPr>
          <a:xfrm>
            <a:off x="6971936" y="2542776"/>
            <a:ext cx="2336329" cy="233632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椭圆 23"/>
          <p:cNvSpPr/>
          <p:nvPr>
            <p:custDataLst>
              <p:tags r:id="rId8"/>
            </p:custDataLst>
          </p:nvPr>
        </p:nvSpPr>
        <p:spPr>
          <a:xfrm>
            <a:off x="7280295" y="2589292"/>
            <a:ext cx="315399" cy="31539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9"/>
            </p:custDataLst>
          </p:nvPr>
        </p:nvSpPr>
        <p:spPr>
          <a:xfrm>
            <a:off x="7334314" y="3217265"/>
            <a:ext cx="1611431" cy="1108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实验法：让学生亲自动手操作，体验免疫生理学的实验过程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0" name="椭圆 24"/>
          <p:cNvSpPr/>
          <p:nvPr>
            <p:custDataLst>
              <p:tags r:id="rId10"/>
            </p:custDataLst>
          </p:nvPr>
        </p:nvSpPr>
        <p:spPr>
          <a:xfrm>
            <a:off x="5024245" y="2542776"/>
            <a:ext cx="2336329" cy="233632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25"/>
          <p:cNvSpPr/>
          <p:nvPr>
            <p:custDataLst>
              <p:tags r:id="rId11"/>
            </p:custDataLst>
          </p:nvPr>
        </p:nvSpPr>
        <p:spPr>
          <a:xfrm>
            <a:off x="5333355" y="2589292"/>
            <a:ext cx="315399" cy="31539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12"/>
            </p:custDataLst>
          </p:nvPr>
        </p:nvSpPr>
        <p:spPr>
          <a:xfrm>
            <a:off x="5386624" y="3217265"/>
            <a:ext cx="1611431" cy="1108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案例分析法：通过案例分析，加深学生对免疫生理学的理解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椭圆 7"/>
          <p:cNvSpPr/>
          <p:nvPr>
            <p:custDataLst>
              <p:tags r:id="rId13"/>
            </p:custDataLst>
          </p:nvPr>
        </p:nvSpPr>
        <p:spPr>
          <a:xfrm>
            <a:off x="3077305" y="2542776"/>
            <a:ext cx="2336329" cy="233632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9"/>
          <p:cNvSpPr/>
          <p:nvPr>
            <p:custDataLst>
              <p:tags r:id="rId14"/>
            </p:custDataLst>
          </p:nvPr>
        </p:nvSpPr>
        <p:spPr>
          <a:xfrm>
            <a:off x="3385664" y="2589292"/>
            <a:ext cx="315399" cy="31539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15"/>
            </p:custDataLst>
          </p:nvPr>
        </p:nvSpPr>
        <p:spPr>
          <a:xfrm>
            <a:off x="3439683" y="3217265"/>
            <a:ext cx="1611431" cy="1108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讨论法：引导学生讨论免疫生理学的相关问题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2" name="椭圆 5"/>
          <p:cNvSpPr/>
          <p:nvPr>
            <p:custDataLst>
              <p:tags r:id="rId16"/>
            </p:custDataLst>
          </p:nvPr>
        </p:nvSpPr>
        <p:spPr>
          <a:xfrm>
            <a:off x="909036" y="2542776"/>
            <a:ext cx="2336329" cy="233632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4"/>
          <p:cNvSpPr/>
          <p:nvPr>
            <p:custDataLst>
              <p:tags r:id="rId17"/>
            </p:custDataLst>
          </p:nvPr>
        </p:nvSpPr>
        <p:spPr>
          <a:xfrm>
            <a:off x="1218145" y="2589292"/>
            <a:ext cx="315399" cy="31539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正文"/>
          <p:cNvSpPr txBox="1"/>
          <p:nvPr>
            <p:custDataLst>
              <p:tags r:id="rId18"/>
            </p:custDataLst>
          </p:nvPr>
        </p:nvSpPr>
        <p:spPr>
          <a:xfrm>
            <a:off x="1271414" y="3217265"/>
            <a:ext cx="1611431" cy="1108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讲授法：讲解免疫生理学的基本概念和原理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实验和实践活动安排</a:t>
            </a:r>
            <a:endParaRPr lang="zh-CN" altLang="en-US"/>
          </a:p>
        </p:txBody>
      </p:sp>
      <p:sp>
        <p:nvSpPr>
          <p:cNvPr id="1049382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实验方法：使用免疫学实验设备进行实验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实验内容：免疫反应的观察和测量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实验目的：理解免疫反应的原理和过程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实践活动：参观免疫学实验室，了解免疫学实验流程和设备使用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教学评价和反馈机制</a:t>
            </a:r>
            <a:endParaRPr lang="zh-CN" altLang="en-US"/>
          </a:p>
        </p:txBody>
      </p:sp>
      <p:sp>
        <p:nvSpPr>
          <p:cNvPr id="1049448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0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2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4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6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0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2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8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70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0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评价标准：根据学生的学习态度、课堂表现、作业完成情况等综合评价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激励机制：设立奖励制度，鼓励学生积极参与课堂讨论和作业完成，提高学习积极性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改进措施：根据反馈结果，及时调整教学计划和方法，提高教学质量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反馈方式：通过课堂提问、作业批改、课后辅导等方式及时反馈学生的学习情况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04  </a:t>
            </a:r>
            <a:endParaRPr lang="zh-CN" altLang="en-US"/>
          </a:p>
        </p:txBody>
      </p:sp>
      <p:sp>
        <p:nvSpPr>
          <p:cNvPr id="104952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教学资源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https://d.book118.com/748071003044006036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2  "/>
  <p:tag name="KSO_WM_UNIT_TYPE" val="e"/>
  <p:tag name="KSO_WM_UNIT_VALUE" val="6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3  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5"/>
  <p:tag name="KSO_WM_UNIT_INDEX" val="1_1_5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7"/>
  <p:tag name="KSO_WM_UNIT_INDEX" val="1_1_7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6"/>
  <p:tag name="KSO_WM_UNIT_INDEX" val="1_1_6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1"/>
  <p:tag name="KSO_WM_UNIT_INDEX" val="1_1_1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5"/>
  <p:tag name="KSO_WM_UNIT_INDEX" val="1_4_5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7"/>
  <p:tag name="KSO_WM_UNIT_INDEX" val="1_4_7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6"/>
  <p:tag name="KSO_WM_UNIT_INDEX" val="1_4_6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1"/>
  <p:tag name="KSO_WM_UNIT_INDEX" val="1_4_1"/>
  <p:tag name="KSO_WM_UNIT_LAYERLEVEL" val="1_1_1"/>
  <p:tag name="KSO_WM_UNIT_SUBTYPE" val="d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5"/>
  <p:tag name="KSO_WM_UNIT_INDEX" val="1_2_5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6"/>
  <p:tag name="KSO_WM_UNIT_INDEX" val="1_2_6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7"/>
  <p:tag name="KSO_WM_UNIT_INDEX" val="1_2_7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4"/>
  <p:tag name="KSO_WM_UNIT_INDEX" val="1_2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1"/>
  <p:tag name="KSO_WM_UNIT_INDEX" val="1_2_1"/>
  <p:tag name="KSO_WM_UNIT_LAYERLEVEL" val="1_1_1"/>
  <p:tag name="KSO_WM_UNIT_SUBTYPE" val="d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5"/>
  <p:tag name="KSO_WM_UNIT_INDEX" val="1_3_5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1"/>
  <p:tag name="KSO_WM_UNIT_INDEX" val="1_3_1"/>
  <p:tag name="KSO_WM_UNIT_LAYERLEVEL" val="1_1_1"/>
  <p:tag name="KSO_WM_UNIT_SUBTYPE" val="d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7"/>
  <p:tag name="KSO_WM_UNIT_INDEX" val="1_3_7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4"/>
  <p:tag name="KSO_WM_UNIT_INDEX" val="1_3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6"/>
  <p:tag name="KSO_WM_UNIT_INDEX" val="1_3_6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5"/>
  <p:tag name="KSO_WM_UNIT_INDEX" val="1_5_5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3"/>
  <p:tag name="KSO_WM_UNIT_INDEX" val="1_5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7"/>
  <p:tag name="KSO_WM_UNIT_INDEX" val="1_5_7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6"/>
  <p:tag name="KSO_WM_UNIT_INDEX" val="1_5_6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4"/>
  <p:tag name="KSO_WM_UNIT_INDEX" val="1_5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1"/>
  <p:tag name="KSO_WM_UNIT_INDEX" val="1_5_1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4  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Office Theme</vt:lpstr>
      <vt:lpstr>免疫生理学教学设计</vt:lpstr>
      <vt:lpstr>目录</vt:lpstr>
      <vt:lpstr>添加章节标题</vt:lpstr>
      <vt:lpstr>免疫生理学的教学目标</vt:lpstr>
      <vt:lpstr>掌握免疫系统的基本功能</vt:lpstr>
      <vt:lpstr>理解免疫应答的机制和过程</vt:lpstr>
      <vt:lpstr>了解免疫系统与疾病的关系</vt:lpstr>
      <vt:lpstr>掌握免疫学在医学中的应用</vt:lpstr>
      <vt:lpstr>教学内容和方法</vt:lpstr>
      <vt:lpstr>教学内容安排</vt:lpstr>
      <vt:lpstr>教学方法选择</vt:lpstr>
      <vt:lpstr>实验和实践活动安排</vt:lpstr>
      <vt:lpstr>教学评价和反馈机制</vt:lpstr>
      <vt:lpstr>教学资源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2024-09-15T13:40:57.685</cp:lastPrinted>
  <dcterms:created xsi:type="dcterms:W3CDTF">2024-09-15T05:40:57Z</dcterms:created>
  <dcterms:modified xsi:type="dcterms:W3CDTF">2024-09-15T05:41:00Z</dcterms:modified>
</cp:coreProperties>
</file>