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82BE4-39A1-4605-8C2C-8691A6B2C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45229-AF5E-451D-9F2B-9BB102A4F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5BEA8-CEBA-4D38-B669-B521B5F95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A3246-F502-40F8-AD55-0915ABF15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B53A00-1E35-43CF-9975-911159A23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0A712F-BD49-4A09-8BF7-5E32E25F1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A0861D-89D2-4734-95BA-92C2F2D06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1E1E0-8C16-41A3-8611-F83201A64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1EAE3-50C5-4458-A1FD-F1546FA5E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6D0AD-5CB8-43D4-A7CE-73C6930EC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F34A9-91F9-4A96-A339-AB1BD316C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73143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植树的牧羊人》课后题答案解析\n## 1.作品背景与作者介绍\n### 1.1《植树的牧羊人》创作背景分析\n### 1.2作者让-保罗·萨特生平与成就\n### 1.3让-保罗·萨特的其他代表作品\n## 2.主人公形象分析\n### 2.1主人公克里斯蒂安·布洛克的性格特点\n### 2.2克里斯蒂安·布洛克的人生经历\n### 2.3克里斯蒂安·布洛克与其他角色的关系\n## 3.主题与象征意义\n### 3.1《植树的牧羊人》的主题探讨\n### 3.2作品中的象征元素分析\n### 3.3作品传达的深层哲理\n## 4.课后题答案解析\n### 4.1课后题一答案解析\n### 4.2课后题二答案解析\n### 4.3课后题三答案解析\n## 5.作品影响与地位\n### 5.1《植树的牧羊人》在世界范围内的影响\n### 5.2作品在文学史上的地位\n### 5.3对后世文学作品的影响与启示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200"/>
              <a:t>《植树的牧羊人》课后题答案解析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1}"/>
        <p:cNvGrpSpPr/>
        <p:nvPr/>
      </p:nvGrpSpPr>
      <p:grpSpPr>
        <a:xfrm>
          <a:off x="0" y="0"/>
          <a:ext cx="0" cy="0"/>
        </a:xfrm>
      </p:grpSpPr>
      <p:sp>
        <p:nvSpPr>
          <p:cNvPr id="133" name="Tencent" descr="{&quot;isTemplate&quot;:false,&quot;type&quot;:&quot;content&quot;,&quot;canOmit&quot;:true,&quot;range&quot;:0}"/>
          <p:cNvSpPr/>
          <p:nvPr/>
        </p:nvSpPr>
        <p:spPr>
          <a:xfrm>
            <a:off x="571500" y="1040007"/>
            <a:ext cx="3903441" cy="923330"/>
          </a:xfrm>
          <a:prstGeom prst="rect">
            <a:avLst/>
          </a:prstGeom>
        </p:spPr>
        <p:txBody>
          <a:bodyPr wrap="none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zh-CN" sz="5400">
                <a:solidFill>
                  <a:schemeClr val="accent1"/>
                </a:solidFill>
                <a:latin typeface="+mj-ea"/>
                <a:ea typeface="+mj-ea"/>
              </a:rPr>
              <a:t>CONTENTS</a:t>
            </a:r>
            <a:endParaRPr/>
          </a:p>
        </p:txBody>
      </p:sp>
      <p:cxnSp>
        <p:nvCxnSpPr>
          <p:cNvPr id="134" name="直线连接符 2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5" name="组合 134" descr="{&quot;isTemplate&quot;:true,&quot;type&quot;:&quot;list&quot;,&quot;alignment&quot;:&quot;left&quot;,&quot;alignmentVertical&quot;:&quot;top&quot;,&quot;canOmit&quot;:false,&quot;scalable&quot;:false,&quot;minItemsCount&quot;:0}"/>
          <p:cNvGrpSpPr/>
          <p:nvPr/>
        </p:nvGrpSpPr>
        <p:grpSpPr>
          <a:xfrm>
            <a:off x="660400" y="3429000"/>
            <a:ext cx="10942476" cy="2435982"/>
            <a:chOff x="660400" y="3429000"/>
            <a:chExt cx="10942476" cy="2435982"/>
          </a:xfrm>
        </p:grpSpPr>
        <p:grpSp>
          <p:nvGrpSpPr>
            <p:cNvPr id="136" name="组合 3"/>
            <p:cNvGrpSpPr/>
            <p:nvPr/>
          </p:nvGrpSpPr>
          <p:grpSpPr>
            <a:xfrm>
              <a:off x="660400" y="3429000"/>
              <a:ext cx="3395445" cy="830997"/>
              <a:chOff x="623911" y="4063666"/>
              <a:chExt cx="3395445" cy="830997"/>
            </a:xfrm>
          </p:grpSpPr>
          <p:sp>
            <p:nvSpPr>
              <p:cNvPr id="137" name="Tencent"/>
              <p:cNvSpPr txBox="1"/>
              <p:nvPr/>
            </p:nvSpPr>
            <p:spPr>
              <a:xfrm>
                <a:off x="623911" y="4063666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 lang="zh-CN" altLang="en-US" sz="4800">
                  <a:solidFill>
                    <a:schemeClr val="accent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425479" y="4276553"/>
                <a:ext cx="2593877" cy="393700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作品背景与作者介绍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9" name="组合 3"/>
            <p:cNvGrpSpPr/>
            <p:nvPr/>
          </p:nvGrpSpPr>
          <p:grpSpPr>
            <a:xfrm>
              <a:off x="4433916" y="3429000"/>
              <a:ext cx="3395445" cy="831850"/>
              <a:chOff x="623911" y="4063666"/>
              <a:chExt cx="3395445" cy="831850"/>
            </a:xfrm>
          </p:grpSpPr>
          <p:sp>
            <p:nvSpPr>
              <p:cNvPr id="140" name="Tencent"/>
              <p:cNvSpPr txBox="1"/>
              <p:nvPr/>
            </p:nvSpPr>
            <p:spPr>
              <a:xfrm>
                <a:off x="623911" y="4063666"/>
                <a:ext cx="914400" cy="831850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02</a:t>
                </a:r>
                <a:endParaRPr/>
              </a:p>
            </p:txBody>
          </p:sp>
          <p:sp>
            <p:nvSpPr>
              <p:cNvPr id="1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425479" y="4276553"/>
                <a:ext cx="2593877" cy="393700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主人公形象分析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42" name="组合 3"/>
            <p:cNvGrpSpPr/>
            <p:nvPr/>
          </p:nvGrpSpPr>
          <p:grpSpPr>
            <a:xfrm>
              <a:off x="8207431" y="3429000"/>
              <a:ext cx="3395445" cy="831850"/>
              <a:chOff x="623911" y="4063666"/>
              <a:chExt cx="3395445" cy="831850"/>
            </a:xfrm>
          </p:grpSpPr>
          <p:sp>
            <p:nvSpPr>
              <p:cNvPr id="143" name="Tencent"/>
              <p:cNvSpPr txBox="1"/>
              <p:nvPr/>
            </p:nvSpPr>
            <p:spPr>
              <a:xfrm>
                <a:off x="623911" y="4063666"/>
                <a:ext cx="914400" cy="831850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03</a:t>
                </a:r>
                <a:endParaRPr/>
              </a:p>
            </p:txBody>
          </p:sp>
          <p:sp>
            <p:nvSpPr>
              <p:cNvPr id="1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425479" y="4276553"/>
                <a:ext cx="2593877" cy="393700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主题与象征意义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45" name="组合 3"/>
            <p:cNvGrpSpPr/>
            <p:nvPr/>
          </p:nvGrpSpPr>
          <p:grpSpPr>
            <a:xfrm>
              <a:off x="660400" y="5033132"/>
              <a:ext cx="3395445" cy="831850"/>
              <a:chOff x="623911" y="4063666"/>
              <a:chExt cx="3395445" cy="831850"/>
            </a:xfrm>
          </p:grpSpPr>
          <p:sp>
            <p:nvSpPr>
              <p:cNvPr id="146" name="Tencent"/>
              <p:cNvSpPr txBox="1"/>
              <p:nvPr/>
            </p:nvSpPr>
            <p:spPr>
              <a:xfrm>
                <a:off x="623911" y="4063666"/>
                <a:ext cx="914400" cy="831850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04</a:t>
                </a:r>
                <a:endParaRPr/>
              </a:p>
            </p:txBody>
          </p:sp>
          <p:sp>
            <p:nvSpPr>
              <p:cNvPr id="1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425479" y="4276553"/>
                <a:ext cx="2593877" cy="393700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课后题答案解析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48" name="组合 3"/>
            <p:cNvGrpSpPr/>
            <p:nvPr/>
          </p:nvGrpSpPr>
          <p:grpSpPr>
            <a:xfrm>
              <a:off x="4433916" y="5033132"/>
              <a:ext cx="3395445" cy="831850"/>
              <a:chOff x="623911" y="4063666"/>
              <a:chExt cx="3395445" cy="831850"/>
            </a:xfrm>
          </p:grpSpPr>
          <p:sp>
            <p:nvSpPr>
              <p:cNvPr id="149" name="Tencent"/>
              <p:cNvSpPr txBox="1"/>
              <p:nvPr/>
            </p:nvSpPr>
            <p:spPr>
              <a:xfrm>
                <a:off x="623911" y="4063666"/>
                <a:ext cx="914400" cy="831850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05</a:t>
                </a:r>
                <a:endParaRPr/>
              </a:p>
            </p:txBody>
          </p:sp>
          <p:sp>
            <p:nvSpPr>
              <p:cNvPr id="1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425479" y="4276553"/>
                <a:ext cx="2593877" cy="393700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作品影响与地位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作品背景与作者介绍</a:t>
            </a:r>
            <a:endParaRPr/>
          </a:p>
        </p:txBody>
      </p:sp>
      <p:sp>
        <p:nvSpPr>
          <p:cNvPr id="2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组合 20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0" name="组合 20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20世纪50年代法国社会背景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二战后，法国社会面临重建与精神迷茫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文学作品反思战争与人性，探讨存在主义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5" name="组合 21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让-保罗·萨特的个人经历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曾参加抵抗运动，对战争深感痛惜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对人类生存困境进行思考，关注个人自由与责任</a:t>
                </a:r>
                <a:endParaRPr/>
              </a:p>
            </p:txBody>
          </p:sp>
          <p:pic>
            <p:nvPicPr>
              <p:cNvPr id="2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0" name="组合 21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牧羊人形象的象征意义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牧羊人代表普通人与英雄的结合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通过植树行为，传递环保理念与希望</a:t>
                </a:r>
                <a:endParaRPr/>
              </a:p>
            </p:txBody>
          </p:sp>
          <p:pic>
            <p:nvPicPr>
              <p:cNvPr id="22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《植树的牧羊人》创作背景分析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让-保罗·萨特生平</a:t>
                </a:r>
                <a:endParaRPr/>
              </a:p>
            </p:txBody>
          </p:sp>
          <p:sp>
            <p:nvSpPr>
              <p:cNvPr id="23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1905年出生于法国巴黎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曾参加抵抗运动，战后成为哲学家、作家和戏剧家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1980年去世，享年75岁</a:t>
                </a:r>
                <a:endParaRPr/>
              </a:p>
            </p:txBody>
          </p:sp>
        </p:grpSp>
        <p:grpSp>
          <p:nvGrpSpPr>
            <p:cNvPr id="23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哲学成就</a:t>
                </a:r>
                <a:endParaRPr/>
              </a:p>
            </p:txBody>
          </p:sp>
          <p:sp>
            <p:nvSpPr>
              <p:cNvPr id="2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提出存在主义哲学，强调个人自由与责任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著作《存在与虚无》，成为存在主义代表作</a:t>
                </a:r>
                <a:endParaRPr/>
              </a:p>
            </p:txBody>
          </p:sp>
        </p:grpSp>
        <p:grpSp>
          <p:nvGrpSpPr>
            <p:cNvPr id="23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文学成就</a:t>
                </a:r>
                <a:endParaRPr/>
              </a:p>
            </p:txBody>
          </p:sp>
          <p:sp>
            <p:nvSpPr>
              <p:cNvPr id="24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著作包括小说、戏剧、散文等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《恶心》、《墙》等作品反映二战后法国社会现实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1969年获得诺贝尔文学奖</a:t>
                </a:r>
                <a:endParaRPr/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作者让-保罗·萨特生平与成就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《恶心》</a:t>
                </a:r>
                <a:endParaRPr/>
              </a:p>
            </p:txBody>
          </p:sp>
          <p:sp>
            <p:nvSpPr>
              <p:cNvPr id="24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描述一位知识分子在战后法国的生活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探讨存在主义与自由选择的主题</a:t>
                </a:r>
                <a:endParaRPr/>
              </a:p>
            </p:txBody>
          </p:sp>
        </p:grpSp>
        <p:grpSp>
          <p:nvGrpSpPr>
            <p:cNvPr id="24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《墙》</a:t>
                </a:r>
                <a:endParaRPr/>
              </a:p>
            </p:txBody>
          </p:sp>
          <p:sp>
            <p:nvSpPr>
              <p:cNvPr id="2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以二战为背景，讲述一位被俘士兵的故事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强调个人抵抗与自由意志</a:t>
                </a:r>
                <a:endParaRPr/>
              </a:p>
            </p:txBody>
          </p:sp>
        </p:grpSp>
        <p:grpSp>
          <p:nvGrpSpPr>
            <p:cNvPr id="25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《辩证理性批判》</a:t>
                </a:r>
                <a:endParaRPr/>
              </a:p>
            </p:txBody>
          </p:sp>
          <p:sp>
            <p:nvSpPr>
              <p:cNvPr id="2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阐述萨特的哲学思想，强调存在主义与马克思主义的结合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对后世哲学与文学产生深远影响</a:t>
                </a:r>
                <a:endParaRPr/>
              </a:p>
            </p:txBody>
          </p:sp>
        </p:grpSp>
      </p:grpSp>
      <p:pic>
        <p:nvPicPr>
          <p:cNvPr id="25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让-保罗·萨特的其他代表作品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主人公形象分析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6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6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6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6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为保护羊群，不顾一切地与狼搏斗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对自己的承诺和行为负责，坚持植树造林</a:t>
                </a:r>
                <a:endParaRPr/>
              </a:p>
            </p:txBody>
          </p:sp>
          <p:sp>
            <p:nvSpPr>
              <p:cNvPr id="26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忠诚正直</a:t>
                </a:r>
                <a:endParaRPr/>
              </a:p>
            </p:txBody>
          </p:sp>
        </p:grpSp>
        <p:grpSp>
          <p:nvGrpSpPr>
            <p:cNvPr id="27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7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孤独坚定</a:t>
                </a:r>
                <a:endParaRPr/>
              </a:p>
            </p:txBody>
          </p:sp>
          <p:sp>
            <p:nvSpPr>
              <p:cNvPr id="27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在荒凉的山谷中独自生活，与自然和羊群为伴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面对外界的质疑与嘲笑，依然坚持自己的信念</a:t>
                </a:r>
                <a:endParaRPr/>
              </a:p>
            </p:txBody>
          </p:sp>
        </p:grpSp>
        <p:grpSp>
          <p:nvGrpSpPr>
            <p:cNvPr id="27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7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富有爱心与责任感</a:t>
                </a:r>
                <a:endParaRPr/>
              </a:p>
            </p:txBody>
          </p:sp>
          <p:sp>
            <p:nvSpPr>
              <p:cNvPr id="27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对羊群充满爱心，关心它们的生存与生活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对自己的行为负责，关心环境与社会的发展</a:t>
                </a:r>
                <a:endParaRPr/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主人公克里斯蒂安·布洛克的性格特点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童年时期</a:t>
                </a:r>
                <a:endParaRPr/>
              </a:p>
            </p:txBody>
          </p:sp>
          <p:sp>
            <p:nvSpPr>
              <p:cNvPr id="2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生活在一个牧羊人家庭，与羊群相依为命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对自然和生命产生敬畏与热爱</a:t>
                </a:r>
                <a:endParaRPr/>
              </a:p>
            </p:txBody>
          </p:sp>
        </p:grpSp>
        <p:grpSp>
          <p:nvGrpSpPr>
            <p:cNvPr id="28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青春时期</a:t>
                </a:r>
                <a:endParaRPr/>
              </a:p>
            </p:txBody>
          </p:sp>
          <p:sp>
            <p:nvSpPr>
              <p:cNvPr id="2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参加战争，目睹战争的残酷与罪恶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对人性与生存产生质疑与反思</a:t>
                </a:r>
                <a:endParaRPr/>
              </a:p>
            </p:txBody>
          </p:sp>
        </p:grpSp>
        <p:grpSp>
          <p:nvGrpSpPr>
            <p:cNvPr id="28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成年时期</a:t>
                </a:r>
                <a:endParaRPr/>
              </a:p>
            </p:txBody>
          </p:sp>
          <p:sp>
            <p:nvSpPr>
              <p:cNvPr id="29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回到家乡，开始植树造林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通过植树行为，寻求生活的意义与价值</a:t>
                </a:r>
                <a:endParaRPr/>
              </a:p>
            </p:txBody>
          </p: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克里斯蒂安·布洛克的人生经历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父亲是传统牧羊人的代表，对儿子充满期望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克里斯蒂安·布洛克在父亲的支持下，勇敢追求自己的理想</a:t>
                </a:r>
                <a:endParaRPr/>
              </a:p>
            </p:txBody>
          </p:sp>
          <p:sp>
            <p:nvSpPr>
              <p:cNvPr id="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与父亲的关系</a:t>
                </a:r>
                <a:endParaRPr/>
              </a:p>
            </p:txBody>
          </p:sp>
        </p:grpSp>
        <p:grpSp>
          <p:nvGrpSpPr>
            <p:cNvPr id="1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村民们对克里斯蒂安·布洛克的植树行为不理解，甚至嘲笑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克里斯蒂安·布洛克通过坚持与努力，最终赢得了村民的尊重</a:t>
                </a:r>
                <a:endParaRPr/>
              </a:p>
            </p:txBody>
          </p:sp>
          <p:sp>
            <p:nvSpPr>
              <p:cNvPr id="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与村民的关系</a:t>
                </a:r>
                <a:endParaRPr/>
              </a:p>
            </p:txBody>
          </p:sp>
        </p:grpSp>
        <p:grpSp>
          <p:nvGrpSpPr>
            <p:cNvPr id="1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羊群是克里斯蒂安·布洛克的生活伙伴，也是他关爱的对象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通过照顾羊群，克里斯蒂安·布洛克体会到生命的价值与意义</a:t>
                </a:r>
                <a:endParaRPr/>
              </a:p>
            </p:txBody>
          </p:sp>
          <p:sp>
            <p:nvSpPr>
              <p:cNvPr id="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与羊群的关系</a:t>
                </a:r>
                <a:endParaRPr/>
              </a:p>
            </p:txBody>
          </p:sp>
        </p:grpSp>
      </p:grpSp>
      <p:pic>
        <p:nvPicPr>
          <p:cNvPr id="1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克里斯蒂安·布洛克与其他角色的关系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主题与象征意义</a:t>
            </a:r>
            <a:endParaRPr/>
          </a:p>
        </p:txBody>
      </p:sp>
      <p:sp>
        <p:nvSpPr>
          <p:cNvPr id="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https://d.book118.com/748073143022006037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《植树的牧羊人》课后题答案解析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2024-09-16T20:44:36.540</cp:lastPrinted>
  <dcterms:created xsi:type="dcterms:W3CDTF">2024-09-16T12:44:36Z</dcterms:created>
  <dcterms:modified xsi:type="dcterms:W3CDTF">2024-09-16T12:44:38Z</dcterms:modified>
</cp:coreProperties>
</file>