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9425576-FEC2-4600-B05D-917ACB0BF76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3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3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4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4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5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5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BBE1B-1B4D-4BFE-8EFC-C6C94041E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C0DC8-20D2-458B-9126-2E197ECA1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60D56-F772-4415-A7A7-91D769589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769FE-AC9C-4683-BBD3-9C31F50A9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2F5B49-DA28-480C-ADDE-6F77257C8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548572-61A1-4C65-AAE5-8CE16B00C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57481-08ED-4740-9188-19BA486BC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AC5B5-81F7-407E-9629-9E6EAD517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4771D-D6B7-4D0C-8F4E-101CDD60B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1B382C-78D7-4BCF-89B0-AFCA648DD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1FDE0-8050-4171-90B4-953E40CF4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F5FE387-B05C-4CE6-B25A-FB9DF99F401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73D2F92-05A6-4E50-AF55-E0A0B3E0DA2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2.png" /><Relationship Id="rId5" Type="http://schemas.openxmlformats.org/officeDocument/2006/relationships/image" Target="../media/image3.png" /><Relationship Id="rId6" Type="http://schemas.openxmlformats.org/officeDocument/2006/relationships/image" Target="../media/image4.png" /><Relationship Id="rId7" Type="http://schemas.openxmlformats.org/officeDocument/2006/relationships/image" Target="../media/image5.png" /><Relationship Id="rId8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5.png" /><Relationship Id="rId5" Type="http://schemas.openxmlformats.org/officeDocument/2006/relationships/image" Target="../media/image1.png" /><Relationship Id="rId6" Type="http://schemas.openxmlformats.org/officeDocument/2006/relationships/image" Target="../media/image4.png" /><Relationship Id="rId7" Type="http://schemas.openxmlformats.org/officeDocument/2006/relationships/image" Target="../media/image7.png" /><Relationship Id="rId8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Relationship Id="rId5" Type="http://schemas.openxmlformats.org/officeDocument/2006/relationships/image" Target="../media/image4.png" /><Relationship Id="rId6" Type="http://schemas.openxmlformats.org/officeDocument/2006/relationships/image" Target="../media/image5.png" /><Relationship Id="rId7" Type="http://schemas.openxmlformats.org/officeDocument/2006/relationships/image" Target="../media/image6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0102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7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7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7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75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创意行业安全生产规章制度培训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7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7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8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1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99"/>
          <p:cNvPicPr/>
          <p:nvPr/>
        </p:nvPicPr>
        <p:blipFill>
          <a:blip r:embed="rId3"/>
          <a:srcRect l="19237" t="-13998" b="0"/>
          <a:stretch>
            <a:fillRect/>
          </a:stretch>
        </p:blipFill>
        <p:spPr>
          <a:xfrm>
            <a:off x="0" y="234000"/>
            <a:ext cx="866880" cy="1988280"/>
          </a:xfrm>
          <a:prstGeom prst="rect">
            <a:avLst/>
          </a:prstGeom>
          <a:ln w="0">
            <a:noFill/>
          </a:ln>
        </p:spPr>
      </p:pic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创意行业安全生产规章制度的重要性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创意行业安全生产规章制度建立流程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创意行业安全生产规章制度实施与执行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创意行业安全生产规章制度的改进与升级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创意行业安全生产规章制度的案例分享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00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1634400"/>
            <a:ext cx="439920" cy="1176120"/>
          </a:xfrm>
          <a:prstGeom prst="rect">
            <a:avLst/>
          </a:prstGeom>
          <a:ln w="0">
            <a:noFill/>
          </a:ln>
        </p:spPr>
      </p:pic>
      <p:pic>
        <p:nvPicPr>
          <p:cNvPr id="87" name="图片 9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88" name="图片 98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01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grpSp>
        <p:nvGrpSpPr>
          <p:cNvPr id="90" name="组合 109"/>
          <p:cNvGrpSpPr/>
          <p:nvPr/>
        </p:nvGrpSpPr>
        <p:grpSpPr>
          <a:xfrm>
            <a:off x="0" y="6624000"/>
            <a:ext cx="12191760" cy="0"/>
            <a:chOff x="0" y="6624000"/>
            <a:chExt cx="12191760" cy="0"/>
          </a:xfrm>
        </p:grpSpPr>
        <p:cxnSp>
          <p:nvCxnSpPr>
            <p:cNvPr id="91" name="直接连接符 103"/>
            <p:cNvCxnSpPr/>
            <p:nvPr/>
          </p:nvCxnSpPr>
          <p:spPr>
            <a:xfrm>
              <a:off x="0" y="6624000"/>
              <a:ext cx="12192120" cy="360"/>
            </a:xfrm>
            <a:prstGeom prst="straightConnector1">
              <a:avLst/>
            </a:prstGeom>
            <a:ln w="38100">
              <a:solidFill>
                <a:srgbClr val="4874CB"/>
              </a:solidFill>
            </a:ln>
          </p:spPr>
        </p:cxnSp>
        <p:cxnSp>
          <p:nvCxnSpPr>
            <p:cNvPr id="92" name="直接连接符 106"/>
            <p:cNvCxnSpPr/>
            <p:nvPr/>
          </p:nvCxnSpPr>
          <p:spPr>
            <a:xfrm>
              <a:off x="9756000" y="6624000"/>
              <a:ext cx="2139480" cy="360"/>
            </a:xfrm>
            <a:prstGeom prst="straightConnector1">
              <a:avLst/>
            </a:prstGeom>
            <a:ln w="76200">
              <a:solidFill>
                <a:srgbClr val="4874CB"/>
              </a:solidFill>
            </a:ln>
          </p:spPr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3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94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95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96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97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98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创意行业安全生产规章制度的重要性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什么是创意行业安全生产规章制度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创意行业由于创意作品的特殊性，事故率较高。制度的定义是为了规范和管理安全生产的各项措施和要求，确保员工安全，减少事故发生。制度的作用在于明确安全责任，规范操作流程，预防事故发生。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6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07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08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09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10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1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1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制度的意义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提供安全工作环境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保障员工安全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展现企业社会责任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提高公司形象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确保生产顺利进行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减少事故发生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确立规章制度的必要性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事故教训和警示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依法履行安全责任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法律法规要求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遵循行业最佳实践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3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3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3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13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138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13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4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4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4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4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制度的灵活性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适应性强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随时调整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保持更新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如何制定适用于创意行业的规章制度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调研需求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落实执行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创意行业特点和安全生产规章制度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创意行业的特点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创新性强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工作内容复杂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人员构成多元化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项目周期短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6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157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158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159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160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161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创意行业安全生产规章制度建立流程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65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66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67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规章制度建立流程概述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包括需求调研、目标设定、方案拟定等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制度建立的步骤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领导、管理人员、员工等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主要参与者及其任务分工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明确时间计划，控制进度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时间节点与进度控制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77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178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179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18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目标的明确性与可衡量性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具体明确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可度量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如何制定符合行业特点的目标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了解行业特点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结合实际情况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确定制度编制目标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制定目标的重要性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明确方向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调研分析与方案拟定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在规章制度建立流程中，调研分析和方案拟定是至关重要的环节。通过调研的渠道和数据收集分析，制定合适的方案，为制度建立奠定坚实基础。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198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199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00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01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02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方案讨论与制定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促进思想交流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讨论的重要性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持续改进，适应环境变化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制度的优化与完善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明确步骤，保证流程顺畅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制定制度的流程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13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135480" y="117540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14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15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16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17" name="图片 6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18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19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20" name="图片 4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21" name="图片 1"/>
            <p:cNvPicPr/>
            <p:nvPr/>
          </p:nvPicPr>
          <p:blipFill>
            <a:blip r:embed="rId3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22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规章制度的建立流程需要依次从调研分析、目标设定、方案拟定到讨论制定等环节，每个步骤都至关重要。只有严谨的流程和良好的执行，才能确保规章制度的有效性和可持续性。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223" name="图片 22"/>
          <p:cNvPicPr/>
          <p:nvPr/>
        </p:nvPicPr>
        <p:blipFill>
          <a:blip r:embed="rId4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24" name="图片 23"/>
          <p:cNvPicPr/>
          <p:nvPr/>
        </p:nvPicPr>
        <p:blipFill>
          <a:blip r:embed="rId5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25" name="图片 7"/>
          <p:cNvPicPr/>
          <p:nvPr/>
        </p:nvPicPr>
        <p:blipFill>
          <a:blip r:embed="rId6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26" name="图片 6"/>
          <p:cNvPicPr/>
          <p:nvPr/>
        </p:nvPicPr>
        <p:blipFill>
          <a:blip r:embed="rId7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27" name="图片 25"/>
          <p:cNvPicPr/>
          <p:nvPr/>
        </p:nvPicPr>
        <p:blipFill>
          <a:blip r:embed="rId8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12"/>
          <p:cNvPicPr/>
          <p:nvPr/>
        </p:nvPicPr>
        <p:blipFill>
          <a:blip r:embed="rId3"/>
          <a:stretch>
            <a:fillRect/>
          </a:stretch>
        </p:blipFill>
        <p:spPr>
          <a:xfrm rot="6156000">
            <a:off x="11461320" y="-1101240"/>
            <a:ext cx="1066320" cy="1733040"/>
          </a:xfrm>
          <a:prstGeom prst="rect">
            <a:avLst/>
          </a:prstGeom>
          <a:ln w="0">
            <a:noFill/>
          </a:ln>
        </p:spPr>
      </p:pic>
      <p:pic>
        <p:nvPicPr>
          <p:cNvPr id="230" name="图片 22"/>
          <p:cNvPicPr/>
          <p:nvPr/>
        </p:nvPicPr>
        <p:blipFill>
          <a:blip r:embed="rId4"/>
          <a:stretch>
            <a:fillRect/>
          </a:stretch>
        </p:blipFill>
        <p:spPr>
          <a:xfrm rot="3960600">
            <a:off x="11266560" y="-218880"/>
            <a:ext cx="961560" cy="2219040"/>
          </a:xfrm>
          <a:prstGeom prst="rect">
            <a:avLst/>
          </a:prstGeom>
          <a:ln w="0">
            <a:noFill/>
          </a:ln>
        </p:spPr>
      </p:pic>
      <p:pic>
        <p:nvPicPr>
          <p:cNvPr id="231" name="图片 4"/>
          <p:cNvPicPr/>
          <p:nvPr/>
        </p:nvPicPr>
        <p:blipFill>
          <a:blip r:embed="rId5"/>
          <a:srcRect t="5443" r="7326"/>
          <a:stretch>
            <a:fillRect/>
          </a:stretch>
        </p:blipFill>
        <p:spPr>
          <a:xfrm rot="10800000">
            <a:off x="360" y="780120"/>
            <a:ext cx="4939560" cy="6077880"/>
          </a:xfrm>
          <a:prstGeom prst="rect">
            <a:avLst/>
          </a:prstGeom>
          <a:ln w="0">
            <a:noFill/>
          </a:ln>
        </p:spPr>
      </p:pic>
      <p:pic>
        <p:nvPicPr>
          <p:cNvPr id="232" name="图片 14"/>
          <p:cNvPicPr/>
          <p:nvPr/>
        </p:nvPicPr>
        <p:blipFill>
          <a:blip r:embed="rId6"/>
          <a:stretch>
            <a:fillRect/>
          </a:stretch>
        </p:blipFill>
        <p:spPr>
          <a:xfrm>
            <a:off x="11670480" y="474840"/>
            <a:ext cx="1584000" cy="2206080"/>
          </a:xfrm>
          <a:prstGeom prst="rect">
            <a:avLst/>
          </a:prstGeom>
          <a:ln w="0">
            <a:noFill/>
          </a:ln>
        </p:spPr>
      </p:pic>
      <p:pic>
        <p:nvPicPr>
          <p:cNvPr id="233" name="图片 18"/>
          <p:cNvPicPr/>
          <p:nvPr/>
        </p:nvPicPr>
        <p:blipFill>
          <a:blip r:embed="rId7"/>
          <a:stretch>
            <a:fillRect/>
          </a:stretch>
        </p:blipFill>
        <p:spPr>
          <a:xfrm rot="19285800">
            <a:off x="11289600" y="968760"/>
            <a:ext cx="914400" cy="552960"/>
          </a:xfrm>
          <a:prstGeom prst="rect">
            <a:avLst/>
          </a:prstGeom>
          <a:ln w="0">
            <a:noFill/>
          </a:ln>
        </p:spPr>
      </p:pic>
      <p:pic>
        <p:nvPicPr>
          <p:cNvPr id="234" name="图片 20"/>
          <p:cNvPicPr/>
          <p:nvPr/>
        </p:nvPicPr>
        <p:blipFill>
          <a:blip r:embed="rId8"/>
          <a:stretch>
            <a:fillRect/>
          </a:stretch>
        </p:blipFill>
        <p:spPr>
          <a:xfrm>
            <a:off x="-135360" y="-385920"/>
            <a:ext cx="1076040" cy="1285560"/>
          </a:xfrm>
          <a:prstGeom prst="rect">
            <a:avLst/>
          </a:prstGeom>
          <a:ln w="0">
            <a:noFill/>
          </a:ln>
        </p:spPr>
      </p:pic>
      <p:sp>
        <p:nvSpPr>
          <p:cNvPr id="23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创意行业安全生产规章制度实施与执行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制度宣贯与培训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在创意行业安全生产规章制度的实施与执行过程中，制度宣贯与培训是至关重要的环节。形式多样，可以包括会议、培训课程等，内容主要涵盖相关法律法规、安全生产流程等，培训周期一般为每季度至少一次。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43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44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45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46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47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48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49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50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制度宣贯与培训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会议、培训课程等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制度宣贯的形式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相关法律法规、安全生产流程等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培训的主要内容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每季度至少一次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培训的周期与频次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6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制度执行监督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制度执行监督是保证规章制度有效执行的关键。监督方式多样，检查内容涵盖遵守规章制度情况等，频次一般每月进行。制度执行评估标准则是对执行效果的重要衡量标准。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6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  <p:pic>
        <p:nvPicPr>
          <p:cNvPr id="265" name="图片 22"/>
          <p:cNvPicPr/>
          <p:nvPr/>
        </p:nvPicPr>
        <p:blipFill>
          <a:blip r:embed="rId3"/>
          <a:srcRect l="19237" t="10197"/>
          <a:stretch>
            <a:fillRect/>
          </a:stretch>
        </p:blipFill>
        <p:spPr>
          <a:xfrm>
            <a:off x="0" y="0"/>
            <a:ext cx="514440" cy="929880"/>
          </a:xfrm>
          <a:prstGeom prst="rect">
            <a:avLst/>
          </a:prstGeom>
          <a:ln w="0">
            <a:noFill/>
          </a:ln>
        </p:spPr>
      </p:pic>
      <p:pic>
        <p:nvPicPr>
          <p:cNvPr id="266" name="图片 23"/>
          <p:cNvPicPr/>
          <p:nvPr/>
        </p:nvPicPr>
        <p:blipFill>
          <a:blip r:embed="rId4"/>
          <a:srcRect l="55284"/>
          <a:stretch>
            <a:fillRect/>
          </a:stretch>
        </p:blipFill>
        <p:spPr>
          <a:xfrm>
            <a:off x="0" y="625680"/>
            <a:ext cx="426600" cy="1140840"/>
          </a:xfrm>
          <a:prstGeom prst="rect">
            <a:avLst/>
          </a:prstGeom>
          <a:ln w="0">
            <a:noFill/>
          </a:ln>
        </p:spPr>
      </p:pic>
      <p:pic>
        <p:nvPicPr>
          <p:cNvPr id="267" name="图片 7"/>
          <p:cNvPicPr/>
          <p:nvPr/>
        </p:nvPicPr>
        <p:blipFill>
          <a:blip r:embed="rId5"/>
          <a:srcRect t="23379" r="-3045"/>
          <a:stretch>
            <a:fillRect/>
          </a:stretch>
        </p:blipFill>
        <p:spPr>
          <a:xfrm>
            <a:off x="8933040" y="0"/>
            <a:ext cx="1378440" cy="1427400"/>
          </a:xfrm>
          <a:prstGeom prst="rect">
            <a:avLst/>
          </a:prstGeom>
          <a:ln w="0">
            <a:noFill/>
          </a:ln>
        </p:spPr>
      </p:pic>
      <p:pic>
        <p:nvPicPr>
          <p:cNvPr id="268" name="图片 2"/>
          <p:cNvPicPr/>
          <p:nvPr/>
        </p:nvPicPr>
        <p:blipFill>
          <a:blip r:embed="rId6"/>
          <a:srcRect t="10754"/>
          <a:stretch>
            <a:fillRect/>
          </a:stretch>
        </p:blipFill>
        <p:spPr>
          <a:xfrm>
            <a:off x="8476200" y="0"/>
            <a:ext cx="589680" cy="1017000"/>
          </a:xfrm>
          <a:prstGeom prst="rect">
            <a:avLst/>
          </a:prstGeom>
          <a:ln w="0">
            <a:noFill/>
          </a:ln>
        </p:spPr>
      </p:pic>
      <p:pic>
        <p:nvPicPr>
          <p:cNvPr id="269" name="图片 25"/>
          <p:cNvPicPr/>
          <p:nvPr/>
        </p:nvPicPr>
        <p:blipFill>
          <a:blip r:embed="rId7"/>
          <a:srcRect l="-17859" t="39048" r="3094" b="4844"/>
          <a:stretch>
            <a:fillRect/>
          </a:stretch>
        </p:blipFill>
        <p:spPr>
          <a:xfrm>
            <a:off x="10496520" y="0"/>
            <a:ext cx="1695240" cy="1244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7" dur="500"/>
                                        <p:tgtEl>
                                          <p:spTgt spid="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0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3" dur="500"/>
                                        <p:tgtEl>
                                          <p:spTgt spid="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6" dur="500"/>
                                        <p:tgtEl>
                                          <p:spTgt spid="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 additive="repl">
                                        <p:cTn id="19" dur="500"/>
                                        <p:tgtEl>
                                          <p:spTgt spid="2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0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71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72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制度执行监督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多样化监督方式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监督执行的方式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每月进行检查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检查内容与频次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重要的衡量标准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制度执行评估标准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2" name="组合 26"/>
          <p:cNvGrpSpPr/>
          <p:nvPr/>
        </p:nvGrpSpPr>
        <p:grpSpPr>
          <a:xfrm>
            <a:off x="360" y="0"/>
            <a:ext cx="12191040" cy="6858000"/>
            <a:chOff x="360" y="0"/>
            <a:chExt cx="12191040" cy="6858000"/>
          </a:xfrm>
        </p:grpSpPr>
        <p:pic>
          <p:nvPicPr>
            <p:cNvPr id="283" name="图片 4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rot="10800000" flipH="1">
              <a:off x="9435960" y="3467520"/>
              <a:ext cx="2755440" cy="3390480"/>
            </a:xfrm>
            <a:prstGeom prst="rect">
              <a:avLst/>
            </a:prstGeom>
            <a:ln w="0">
              <a:noFill/>
            </a:ln>
          </p:spPr>
        </p:pic>
        <p:pic>
          <p:nvPicPr>
            <p:cNvPr id="284" name="图片 5"/>
            <p:cNvPicPr/>
            <p:nvPr/>
          </p:nvPicPr>
          <p:blipFill>
            <a:blip r:embed="rId2"/>
            <a:srcRect t="5443" r="7326"/>
            <a:stretch>
              <a:fillRect/>
            </a:stretch>
          </p:blipFill>
          <p:spPr>
            <a:xfrm flipH="1">
              <a:off x="360" y="0"/>
              <a:ext cx="2755440" cy="3390480"/>
            </a:xfrm>
            <a:prstGeom prst="rect">
              <a:avLst/>
            </a:prstGeom>
            <a:ln w="0">
              <a:noFill/>
            </a:ln>
          </p:spPr>
        </p:pic>
      </p:grpSp>
      <p:sp>
        <p:nvSpPr>
          <p:cNvPr id="2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解决方案探讨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完善规章制度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加强培训力度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防止问题再次发生的措施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定期检查执行情况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加强沟通协调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制度执行的问题与解决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常见问题分析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7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规章制度不完善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执行人员培训不到位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https://d.book118.com/748101022010006050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创意行业安全生产规章制度培训</vt:lpstr>
      <vt:lpstr>目录</vt:lpstr>
      <vt:lpstr>第一章 创意行业安全生产规章制度的重要性</vt:lpstr>
      <vt:lpstr> </vt:lpstr>
      <vt:lpstr>制度的意义</vt:lpstr>
      <vt:lpstr>确立规章制度的必要性</vt:lpstr>
      <vt:lpstr>创意行业特点和安全生产规章制度</vt:lpstr>
      <vt:lpstr>第2章 创意行业安全生产规章制度建立流程</vt:lpstr>
      <vt:lpstr>规章制度建立流程概述</vt:lpstr>
      <vt:lpstr>确定制度编制目标</vt:lpstr>
      <vt:lpstr> </vt:lpstr>
      <vt:lpstr>方案讨论与制定</vt:lpstr>
      <vt:lpstr>总结</vt:lpstr>
      <vt:lpstr>第3章 创意行业安全生产规章制度实施与执行</vt:lpstr>
      <vt:lpstr> </vt:lpstr>
      <vt:lpstr>制度宣贯与培训</vt:lpstr>
      <vt:lpstr> </vt:lpstr>
      <vt:lpstr>制度执行监督</vt:lpstr>
      <vt:lpstr>制度执行的问题与解决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2024-09-29T14:22:37.395</cp:lastPrinted>
  <dcterms:created xsi:type="dcterms:W3CDTF">2024-09-29T06:22:37Z</dcterms:created>
  <dcterms:modified xsi:type="dcterms:W3CDTF">2024-09-29T06:22:39Z</dcterms:modified>
</cp:coreProperties>
</file>