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CA0786-AB44-4E5A-A68F-539027AFBF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8A0E58-AAFA-42CB-8A2E-BF9FAE89AA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E7FFE6C-0CF3-4BFD-B0E5-5734BA5BD5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4CB90EF-61FA-4A7D-B133-8AE03CCB2E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A9CF447-1071-4450-B2A6-411289FC77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8EC549-F107-407E-A8FC-99DB5A475D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5C9571-E619-449C-A307-F335E549076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C8EDD1-5219-49AB-BAFF-3D93D946D5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A72626-8835-4C50-9047-15C86550EE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9B7021-44B9-4219-8D58-345991DD3A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39C4DE-9CCA-42E9-8DC3-A5A37F2695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4294967295" hasCustomPrompt="1"/>
          </p:nvPr>
        </p:nvSpPr>
        <p:spPr>
          <a:xfrm>
            <a:off x="571500" y="2606765"/>
            <a:ext cx="5506636" cy="1200329"/>
          </a:xfrm>
        </p:spPr>
        <p:txBody>
          <a:bodyPr wrap="none" anchor="t">
            <a:spAutoFit/>
          </a:bodyPr>
          <a:lstStyle>
            <a:lvl1pPr algn="l">
              <a:defRPr sz="8000" b="1" i="0" spc="300">
                <a:solidFill>
                  <a:schemeClr val="accent1">
                    <a:lumMod val="50000"/>
                  </a:schemeClr>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84896"/>
            <a:ext cx="3070071" cy="397032"/>
          </a:xfrm>
        </p:spPr>
        <p:txBody>
          <a:bodyPr wrap="none">
            <a:spAutoFit/>
          </a:bodyPr>
          <a:lstStyle>
            <a:lvl1pPr marL="0" indent="0" algn="l">
              <a:buNone/>
              <a:defRPr sz="2200" b="0" i="0" spc="300">
                <a:solidFill>
                  <a:schemeClr val="accent1">
                    <a:lumMod val="50000"/>
                  </a:schemeClr>
                </a:solidFill>
                <a:latin typeface="Microsoft YaHei" panose="020b0503020204020204" pitchFamily="34" charset="-122"/>
                <a:ea typeface="Microsoft YaHei"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71500" y="1406436"/>
            <a:ext cx="5506636" cy="1200329"/>
          </a:xfrm>
        </p:spPr>
        <p:txBody>
          <a:bodyPr wrap="none" anchor="b">
            <a:spAutoFit/>
          </a:bodyPr>
          <a:lstStyle>
            <a:lvl1pPr marL="0" indent="0">
              <a:buNone/>
              <a:defRPr sz="8000" b="0" i="0" spc="300">
                <a:solidFill>
                  <a:schemeClr val="accent1">
                    <a:lumMod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7"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 Id="rId3"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 Id="rId3" Type="http://schemas.openxmlformats.org/officeDocument/2006/relationships/image" Target="../media/image9.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 Id="rId3" Type="http://schemas.openxmlformats.org/officeDocument/2006/relationships/image" Target="../media/image1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810707402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2022贵州省专业技术人员继续教育公需科目考试题库解析\n## 1. 2022贵州省专业技术人员继续教育公需科目考试概述\n### 1.1 2022贵州省专业技术人员继续教育公需科目考试背景及意义\n### 1.2 2022贵州省专业技术人员继续教育公需科目考试对象及范围\n### 1.3 2022贵州省专业技术人员继续教育公需科目考试政策与规定\n## 2. 2022贵州省专业技术人员继续教育公需科目考试题库结构\n### 2.1 2022贵州省专业技术人员继续教育公需科目考试题库分类及题型\n### 2.2 2022贵州省专业技术人员继续教育公需科目考试题库题量及难度\n### 2.3 2022贵州省专业技术人员继续教育公需科目考试题库更新及维护\n## 3. 2022贵州省专业技术人员继续教育公需科目考试题库内容分析\n### 3.1 2022贵州省专业技术人员继续教育公需科目考试题库内容分布\n### 3.2 2022贵州省专业技术人员继续教育公需科目考试题库内容特点\n### 3.3 2022贵州省专业技术人员继续教育公需科目考试题库内容难度分析\n## 4. 2022贵州省专业技术人员继续教育公需科目考试题库备考策略\n### 4.1 2022贵州省专业技术人员继续教育公需科目考试题库备考时间安排\n### 4.2 2022贵州省专业技术人员继续教育公需科目考试题库备考资料选择\n### 4.3 2022贵州省专业技术人员继续教育公需科目考试题库备考技巧及方法\n## 5. 2022贵州省专业技术人员继续教育公需科目考试题库实际应用与拓展\n### 5.1 2022贵州省专业技术人员继续教育公需科目考试题库在培训中的应用\n### 5.2 2022贵州省专业技术人员继续教育公需科目考试题库在命题中的应用\n### 5.3 2022贵州省专业技术人员继续教育公需科目考试题库在其他领域的拓展应用\n&quot;,&quot;templateId&quot;:&quot;ujpcqsuz1ifzxno4qckwkhkbir&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571500" y="2606765"/>
            <a:ext cx="11055350" cy="1187450"/>
          </a:xfrm>
        </p:spPr>
        <p:txBody>
          <a:bodyPr vert="horz" wrap="square" lIns="91440" tIns="45720" rIns="91440" bIns="45720" anchor="b">
            <a:spAutoFit/>
          </a:bodyPr>
          <a:lstStyle/>
          <a:p>
            <a:pPr>
              <a:buNone/>
            </a:pPr>
            <a:r>
              <a:rPr lang="zh-CN" sz="4000"/>
              <a:t>2022贵州省专业技术人员继续教育公需科目考试题库解析</a:t>
            </a:r>
            <a:endParaRPr/>
          </a:p>
        </p:txBody>
      </p:sp>
      <p:sp>
        <p:nvSpPr>
          <p:cNvPr id="3" name="副标题 2"/>
          <p:cNvSpPr>
            <a:spLocks noGrp="1"/>
          </p:cNvSpPr>
          <p:nvPr>
            <p:ph type="subTitle" idx="1"/>
          </p:nvPr>
        </p:nvSpPr>
        <p:spPr>
          <a:xfrm>
            <a:off x="571500" y="3984896"/>
            <a:ext cx="306494" cy="397032"/>
          </a:xfrm>
        </p:spPr>
        <p:txBody>
          <a:bodyPr/>
          <a:lstStyle/>
          <a:p>
            <a:r>
              <a:rPr lang="en-US" smtClean="0"/>
              <a:t> </a:t>
            </a:r>
            <a:endParaRPr/>
          </a:p>
        </p:txBody>
      </p:sp>
      <p:cxnSp>
        <p:nvCxnSpPr>
          <p:cNvPr id="4" name="直线连接符 4"/>
          <p:cNvCxnSpPr/>
          <p:nvPr/>
        </p:nvCxnSpPr>
        <p:spPr>
          <a:xfrm>
            <a:off x="660400" y="6014027"/>
            <a:ext cx="825500" cy="0"/>
          </a:xfrm>
          <a:prstGeom prst="line">
            <a:avLst/>
          </a:prstGeom>
          <a:ln w="127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571499" y="6089575"/>
            <a:ext cx="184731" cy="415498"/>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z="1400" spc="80">
              <a:solidFill>
                <a:schemeClr val="accent1">
                  <a:lumMod val="50000"/>
                </a:schemeClr>
              </a:solidFill>
              <a:latin typeface="+mn-lt"/>
            </a:endParaRPr>
          </a:p>
        </p:txBody>
      </p:sp>
      <p:sp>
        <p:nvSpPr>
          <p:cNvPr id="6" name="文本占位符 20"/>
          <p:cNvSpPr txBox="1"/>
          <p:nvPr/>
        </p:nvSpPr>
        <p:spPr>
          <a:xfrm>
            <a:off x="11435770" y="6091434"/>
            <a:ext cx="184731" cy="415498"/>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z="1400" spc="80">
              <a:solidFill>
                <a:schemeClr val="accent1">
                  <a:lumMod val="50000"/>
                </a:schemeClr>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34"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 2022贵州省专业技术人员继续教育公需科目考试概述</a:t>
            </a:r>
            <a:endParaRPr/>
          </a:p>
        </p:txBody>
      </p:sp>
      <p:sp>
        <p:nvSpPr>
          <p:cNvPr id="135"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01</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36"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73"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174"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175" name="Group 2"/>
            <p:cNvGrpSpPr/>
            <p:nvPr/>
          </p:nvGrpSpPr>
          <p:grpSpPr>
            <a:xfrm>
              <a:off x="5982796" y="3116804"/>
              <a:ext cx="5783287" cy="1610798"/>
              <a:chOff x="5982796" y="3116804"/>
              <a:chExt cx="5783287" cy="1610798"/>
            </a:xfrm>
          </p:grpSpPr>
          <p:sp>
            <p:nvSpPr>
              <p:cNvPr id="176"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为提高专业技术人员综合素质</a:t>
                </a:r>
                <a:endParaRPr/>
              </a:p>
            </p:txBody>
          </p:sp>
          <p:sp>
            <p:nvSpPr>
              <p:cNvPr id="177"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适应经济社会发展和科技进步的需要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提高专业技术人员创新能力和服务水平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促进专业技术人员职业发展</a:t>
                </a:r>
                <a:endParaRPr/>
              </a:p>
            </p:txBody>
          </p:sp>
        </p:grpSp>
        <p:grpSp>
          <p:nvGrpSpPr>
            <p:cNvPr id="178" name="Group 5"/>
            <p:cNvGrpSpPr/>
            <p:nvPr/>
          </p:nvGrpSpPr>
          <p:grpSpPr>
            <a:xfrm>
              <a:off x="5982796" y="4769459"/>
              <a:ext cx="5783287" cy="1610798"/>
              <a:chOff x="5982796" y="4769459"/>
              <a:chExt cx="5783287" cy="1610798"/>
            </a:xfrm>
          </p:grpSpPr>
          <p:sp>
            <p:nvSpPr>
              <p:cNvPr id="179"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加强专业技术人员继续教育</a:t>
                </a:r>
                <a:endParaRPr/>
              </a:p>
            </p:txBody>
          </p:sp>
          <p:sp>
            <p:nvSpPr>
              <p:cNvPr id="180"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完善继续教育制度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提高继续教育质量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促进继续教育与人才培养相结合</a:t>
                </a:r>
                <a:endParaRPr/>
              </a:p>
            </p:txBody>
          </p:sp>
        </p:grpSp>
        <p:grpSp>
          <p:nvGrpSpPr>
            <p:cNvPr id="181" name="Group 407"/>
            <p:cNvGrpSpPr/>
            <p:nvPr/>
          </p:nvGrpSpPr>
          <p:grpSpPr>
            <a:xfrm>
              <a:off x="5982796" y="1468163"/>
              <a:ext cx="5700871" cy="1610798"/>
              <a:chOff x="5982796" y="1468163"/>
              <a:chExt cx="5700871" cy="1610798"/>
            </a:xfrm>
          </p:grpSpPr>
          <p:sp>
            <p:nvSpPr>
              <p:cNvPr id="182"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保障专业技术人员权益</a:t>
                </a:r>
                <a:endParaRPr/>
              </a:p>
            </p:txBody>
          </p:sp>
          <p:sp>
            <p:nvSpPr>
              <p:cNvPr id="183"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保障专业技术人员接受继续教育的权利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提高专业技术人员职业素质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促进专业技术人员职业发展</a:t>
                </a:r>
                <a:endParaRPr/>
              </a:p>
            </p:txBody>
          </p:sp>
        </p:grpSp>
      </p:grpSp>
      <p:sp>
        <p:nvSpPr>
          <p:cNvPr id="18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2022贵州省专业技术人员继续教育公需科目考试背景及意义</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8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8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88" name="Group 598"/>
            <p:cNvGrpSpPr/>
            <p:nvPr/>
          </p:nvGrpSpPr>
          <p:grpSpPr>
            <a:xfrm>
              <a:off x="763829" y="1414808"/>
              <a:ext cx="6972294" cy="2337649"/>
              <a:chOff x="763829" y="1414808"/>
              <a:chExt cx="6972294" cy="2337649"/>
            </a:xfrm>
          </p:grpSpPr>
          <p:sp>
            <p:nvSpPr>
              <p:cNvPr id="18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考试对象</a:t>
                </a:r>
                <a:endParaRPr/>
              </a:p>
            </p:txBody>
          </p:sp>
          <p:sp>
            <p:nvSpPr>
              <p:cNvPr id="19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在贵州省内从事专业技术工作的人员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企事业单位、社会团体等组织中的专业技术人员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以及其他需要参加公需科目考试的人员</a:t>
                </a:r>
                <a:endParaRPr/>
              </a:p>
            </p:txBody>
          </p:sp>
          <p:sp>
            <p:nvSpPr>
              <p:cNvPr id="19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95" name="Group 591"/>
            <p:cNvGrpSpPr/>
            <p:nvPr/>
          </p:nvGrpSpPr>
          <p:grpSpPr>
            <a:xfrm>
              <a:off x="689593" y="3949139"/>
              <a:ext cx="7078256" cy="2128975"/>
              <a:chOff x="689593" y="3949139"/>
              <a:chExt cx="7078256" cy="2128975"/>
            </a:xfrm>
          </p:grpSpPr>
          <p:sp>
            <p:nvSpPr>
              <p:cNvPr id="19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考试范围</a:t>
                </a:r>
                <a:endParaRPr/>
              </a:p>
            </p:txBody>
          </p:sp>
          <p:sp>
            <p:nvSpPr>
              <p:cNvPr id="19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公需科目考试内容包括</a:t>
                </a:r>
                <a:r>
                  <a:rPr lang="zh-CN" sz="1400" b="1">
                    <a:solidFill>
                      <a:schemeClr val="tx1">
                        <a:alpha val="100000"/>
                      </a:schemeClr>
                    </a:solidFill>
                    <a:latin typeface="Microsoft Yahei"/>
                    <a:ea typeface="Microsoft Yahei"/>
                  </a:rPr>
                  <a:t>法律法规</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职业道德</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专业技术知识</a:t>
                </a:r>
                <a:r>
                  <a:rPr lang="zh-CN" sz="1400">
                    <a:solidFill>
                      <a:schemeClr val="tx1">
                        <a:alpha val="100000"/>
                      </a:schemeClr>
                    </a:solidFill>
                    <a:latin typeface="Microsoft Yahei"/>
                    <a:ea typeface="Microsoft Yahei"/>
                  </a:rPr>
                  <a:t>等方面</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考试题目形式包括</a:t>
                </a:r>
                <a:r>
                  <a:rPr lang="zh-CN" sz="1400" b="1">
                    <a:solidFill>
                      <a:schemeClr val="tx1">
                        <a:alpha val="100000"/>
                      </a:schemeClr>
                    </a:solidFill>
                    <a:latin typeface="Microsoft Yahei"/>
                    <a:ea typeface="Microsoft Yahei"/>
                  </a:rPr>
                  <a:t>单选题</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多选题</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判断题</a:t>
                </a:r>
                <a:r>
                  <a:rPr lang="zh-CN" sz="1400">
                    <a:solidFill>
                      <a:schemeClr val="tx1">
                        <a:alpha val="100000"/>
                      </a:schemeClr>
                    </a:solidFill>
                    <a:latin typeface="Microsoft Yahei"/>
                    <a:ea typeface="Microsoft Yahei"/>
                  </a:rPr>
                  <a:t>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考试成绩作为专业技术人员继续教育的重要内容</a:t>
                </a:r>
                <a:endParaRPr/>
              </a:p>
            </p:txBody>
          </p:sp>
          <p:sp>
            <p:nvSpPr>
              <p:cNvPr id="19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0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2022贵州省专业技术人员继续教育公需科目考试对象及范围</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04"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2022贵州省专业技术人员继续教育公需科目考试政策与规定</a:t>
            </a:r>
            <a:endParaRPr lang="en-US" altLang="zh-CN" sz="2800" b="1">
              <a:latin typeface="+mj-ea"/>
              <a:ea typeface="+mj-ea"/>
            </a:endParaRPr>
          </a:p>
        </p:txBody>
      </p:sp>
      <p:grpSp>
        <p:nvGrpSpPr>
          <p:cNvPr id="205" name="组合 204"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06" name="组合 205"/>
            <p:cNvGrpSpPr/>
            <p:nvPr/>
          </p:nvGrpSpPr>
          <p:grpSpPr>
            <a:xfrm>
              <a:off x="660399" y="2074672"/>
              <a:ext cx="5100082" cy="4536540"/>
              <a:chOff x="660399" y="2074672"/>
              <a:chExt cx="5100082" cy="4536540"/>
            </a:xfrm>
          </p:grpSpPr>
          <p:sp>
            <p:nvSpPr>
              <p:cNvPr id="20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考试政策</a:t>
                </a:r>
                <a:endParaRPr lang="en-US" altLang="zh-CN" sz="2000" b="1">
                  <a:latin typeface="Microsoft YaHei" panose="020b0503020204020204" pitchFamily="34" charset="-122"/>
                  <a:ea typeface="Microsoft YaHei" panose="020b0503020204020204" pitchFamily="34" charset="-122"/>
                </a:endParaRPr>
              </a:p>
            </p:txBody>
          </p:sp>
          <p:sp>
            <p:nvSpPr>
              <p:cNvPr id="20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专业技术人员继续教育实行</a:t>
                </a:r>
                <a:r>
                  <a:rPr lang="zh-CN" sz="1400" b="1">
                    <a:solidFill>
                      <a:schemeClr val="tx1">
                        <a:lumMod val="50000"/>
                        <a:lumOff val="50000"/>
                        <a:alpha val="100000"/>
                      </a:schemeClr>
                    </a:solidFill>
                    <a:latin typeface="微软雅黑"/>
                    <a:ea typeface="微软雅黑"/>
                  </a:rPr>
                  <a:t>学分制</a:t>
                </a:r>
                <a:r>
                  <a:rPr lang="zh-CN" sz="1400">
                    <a:solidFill>
                      <a:schemeClr val="tx1">
                        <a:lumMod val="50000"/>
                        <a:lumOff val="50000"/>
                        <a:alpha val="100000"/>
                      </a:schemeClr>
                    </a:solidFill>
                    <a:latin typeface="微软雅黑"/>
                    <a:ea typeface="微软雅黑"/>
                  </a:rPr>
                  <a:t>管理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公需科目考试作为继续教育的重要环节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考试成绩作为专业技术人员继续教育学分的认定依据</a:t>
                </a:r>
                <a:endParaRPr/>
              </a:p>
            </p:txBody>
          </p:sp>
          <p:pic>
            <p:nvPicPr>
              <p:cNvPr id="210"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11" name="组合 210"/>
            <p:cNvGrpSpPr/>
            <p:nvPr/>
          </p:nvGrpSpPr>
          <p:grpSpPr>
            <a:xfrm>
              <a:off x="6431519" y="2074672"/>
              <a:ext cx="5100082" cy="4536540"/>
              <a:chOff x="660399" y="2074672"/>
              <a:chExt cx="5100082" cy="4536540"/>
            </a:xfrm>
          </p:grpSpPr>
          <p:sp>
            <p:nvSpPr>
              <p:cNvPr id="21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考试规定</a:t>
                </a:r>
                <a:endParaRPr lang="en-US" altLang="zh-CN" sz="2000" b="1">
                  <a:latin typeface="Microsoft YaHei" panose="020b0503020204020204" pitchFamily="34" charset="-122"/>
                  <a:ea typeface="Microsoft YaHei" panose="020b0503020204020204" pitchFamily="34" charset="-122"/>
                </a:endParaRPr>
              </a:p>
            </p:txBody>
          </p:sp>
          <p:sp>
            <p:nvSpPr>
              <p:cNvPr id="21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专业技术人员每年需完成</a:t>
                </a:r>
                <a:r>
                  <a:rPr lang="zh-CN" sz="1400" b="1">
                    <a:solidFill>
                      <a:schemeClr val="tx1">
                        <a:lumMod val="50000"/>
                        <a:lumOff val="50000"/>
                        <a:alpha val="100000"/>
                      </a:schemeClr>
                    </a:solidFill>
                    <a:latin typeface="微软雅黑"/>
                    <a:ea typeface="微软雅黑"/>
                  </a:rPr>
                  <a:t>24学时</a:t>
                </a:r>
                <a:r>
                  <a:rPr lang="zh-CN" sz="1400">
                    <a:solidFill>
                      <a:schemeClr val="tx1">
                        <a:lumMod val="50000"/>
                        <a:lumOff val="50000"/>
                        <a:alpha val="100000"/>
                      </a:schemeClr>
                    </a:solidFill>
                    <a:latin typeface="微软雅黑"/>
                    <a:ea typeface="微软雅黑"/>
                  </a:rPr>
                  <a:t>的继续教育学习任务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公需科目考试成绩合格，可获得</a:t>
                </a:r>
                <a:r>
                  <a:rPr lang="zh-CN" sz="1400" b="1">
                    <a:solidFill>
                      <a:schemeClr val="tx1">
                        <a:lumMod val="50000"/>
                        <a:lumOff val="50000"/>
                        <a:alpha val="100000"/>
                      </a:schemeClr>
                    </a:solidFill>
                    <a:latin typeface="微软雅黑"/>
                    <a:ea typeface="微软雅黑"/>
                  </a:rPr>
                  <a:t>10学分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考试成绩不合格，可在</a:t>
                </a:r>
                <a:r>
                  <a:rPr lang="zh-CN" sz="1400" b="1">
                    <a:solidFill>
                      <a:schemeClr val="tx1">
                        <a:lumMod val="50000"/>
                        <a:lumOff val="50000"/>
                        <a:alpha val="100000"/>
                      </a:schemeClr>
                    </a:solidFill>
                    <a:latin typeface="微软雅黑"/>
                    <a:ea typeface="微软雅黑"/>
                  </a:rPr>
                  <a:t>次年</a:t>
                </a:r>
                <a:r>
                  <a:rPr lang="zh-CN" sz="1400">
                    <a:solidFill>
                      <a:schemeClr val="tx1">
                        <a:lumMod val="50000"/>
                        <a:lumOff val="50000"/>
                        <a:alpha val="100000"/>
                      </a:schemeClr>
                    </a:solidFill>
                    <a:latin typeface="微软雅黑"/>
                    <a:ea typeface="微软雅黑"/>
                  </a:rPr>
                  <a:t>补考一次</a:t>
                </a:r>
                <a:endParaRPr/>
              </a:p>
            </p:txBody>
          </p:sp>
          <p:pic>
            <p:nvPicPr>
              <p:cNvPr id="215"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17"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 2022贵州省专业技术人员继续教育公需科目考试题库结构</a:t>
            </a:r>
            <a:endParaRPr/>
          </a:p>
        </p:txBody>
      </p:sp>
      <p:sp>
        <p:nvSpPr>
          <p:cNvPr id="218"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02</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219"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2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23" name="Group 598"/>
            <p:cNvGrpSpPr/>
            <p:nvPr/>
          </p:nvGrpSpPr>
          <p:grpSpPr>
            <a:xfrm>
              <a:off x="763829" y="1414808"/>
              <a:ext cx="6972294" cy="2337649"/>
              <a:chOff x="763829" y="1414808"/>
              <a:chExt cx="6972294" cy="2337649"/>
            </a:xfrm>
          </p:grpSpPr>
          <p:sp>
            <p:nvSpPr>
              <p:cNvPr id="22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题库分类</a:t>
                </a:r>
                <a:endParaRPr/>
              </a:p>
            </p:txBody>
          </p:sp>
          <p:sp>
            <p:nvSpPr>
              <p:cNvPr id="22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法律法规</a:t>
                </a:r>
                <a:r>
                  <a:rPr lang="zh-CN" sz="1400">
                    <a:solidFill>
                      <a:schemeClr val="tx1">
                        <a:alpha val="100000"/>
                      </a:schemeClr>
                    </a:solidFill>
                    <a:latin typeface="Microsoft Yahei"/>
                    <a:ea typeface="Microsoft Yahei"/>
                  </a:rPr>
                  <a:t>：包括国家法律法规、地方性法规等方面的内容</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职业道德</a:t>
                </a:r>
                <a:r>
                  <a:rPr lang="zh-CN" sz="1400">
                    <a:solidFill>
                      <a:schemeClr val="tx1">
                        <a:alpha val="100000"/>
                      </a:schemeClr>
                    </a:solidFill>
                    <a:latin typeface="Microsoft Yahei"/>
                    <a:ea typeface="Microsoft Yahei"/>
                  </a:rPr>
                  <a:t>：包括职业道德规范、职业精神等方面的内容</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专业技术知识</a:t>
                </a:r>
                <a:r>
                  <a:rPr lang="zh-CN" sz="1400">
                    <a:solidFill>
                      <a:schemeClr val="tx1">
                        <a:alpha val="100000"/>
                      </a:schemeClr>
                    </a:solidFill>
                    <a:latin typeface="Microsoft Yahei"/>
                    <a:ea typeface="Microsoft Yahei"/>
                  </a:rPr>
                  <a:t>：包括专业技术领域的基础知识、理论等方面的内容</a:t>
                </a:r>
                <a:endParaRPr/>
              </a:p>
            </p:txBody>
          </p:sp>
          <p:sp>
            <p:nvSpPr>
              <p:cNvPr id="22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0" name="Group 591"/>
            <p:cNvGrpSpPr/>
            <p:nvPr/>
          </p:nvGrpSpPr>
          <p:grpSpPr>
            <a:xfrm>
              <a:off x="689593" y="3949139"/>
              <a:ext cx="7078256" cy="2128975"/>
              <a:chOff x="689593" y="3949139"/>
              <a:chExt cx="7078256" cy="2128975"/>
            </a:xfrm>
          </p:grpSpPr>
          <p:sp>
            <p:nvSpPr>
              <p:cNvPr id="23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题型</a:t>
                </a:r>
                <a:endParaRPr/>
              </a:p>
            </p:txBody>
          </p:sp>
          <p:sp>
            <p:nvSpPr>
              <p:cNvPr id="23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单选题</a:t>
                </a:r>
                <a:r>
                  <a:rPr lang="zh-CN" sz="1400">
                    <a:solidFill>
                      <a:schemeClr val="tx1">
                        <a:alpha val="100000"/>
                      </a:schemeClr>
                    </a:solidFill>
                    <a:latin typeface="Microsoft Yahei"/>
                    <a:ea typeface="Microsoft Yahei"/>
                  </a:rPr>
                  <a:t>：题目只有一个正确答案</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多选题</a:t>
                </a:r>
                <a:r>
                  <a:rPr lang="zh-CN" sz="1400">
                    <a:solidFill>
                      <a:schemeClr val="tx1">
                        <a:alpha val="100000"/>
                      </a:schemeClr>
                    </a:solidFill>
                    <a:latin typeface="Microsoft Yahei"/>
                    <a:ea typeface="Microsoft Yahei"/>
                  </a:rPr>
                  <a:t>：题目有两个或多个正确答案</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判断题</a:t>
                </a:r>
                <a:r>
                  <a:rPr lang="zh-CN" sz="1400">
                    <a:solidFill>
                      <a:schemeClr val="tx1">
                        <a:alpha val="100000"/>
                      </a:schemeClr>
                    </a:solidFill>
                    <a:latin typeface="Microsoft Yahei"/>
                    <a:ea typeface="Microsoft Yahei"/>
                  </a:rPr>
                  <a:t>：题目需要对给定的陈述进行判断</a:t>
                </a:r>
                <a:endParaRPr/>
              </a:p>
            </p:txBody>
          </p:sp>
          <p:sp>
            <p:nvSpPr>
              <p:cNvPr id="23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3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2022贵州省专业技术人员继续教育公需科目考试题库分类及题型</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3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2022贵州省专业技术人员继续教育公需科目考试题库题量及难度</a:t>
            </a:r>
            <a:endParaRPr lang="en-US" altLang="zh-CN" sz="2800" b="1">
              <a:latin typeface="+mj-ea"/>
              <a:ea typeface="+mj-ea"/>
            </a:endParaRPr>
          </a:p>
        </p:txBody>
      </p:sp>
      <p:grpSp>
        <p:nvGrpSpPr>
          <p:cNvPr id="240" name="组合 239"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41" name="组合 240"/>
            <p:cNvGrpSpPr/>
            <p:nvPr/>
          </p:nvGrpSpPr>
          <p:grpSpPr>
            <a:xfrm>
              <a:off x="660399" y="2074672"/>
              <a:ext cx="5100082" cy="4536540"/>
              <a:chOff x="660399" y="2074672"/>
              <a:chExt cx="5100082" cy="4536540"/>
            </a:xfrm>
          </p:grpSpPr>
          <p:sp>
            <p:nvSpPr>
              <p:cNvPr id="24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题量</a:t>
                </a:r>
                <a:endParaRPr lang="en-US" altLang="zh-CN" sz="2000" b="1">
                  <a:latin typeface="Microsoft YaHei" panose="020b0503020204020204" pitchFamily="34" charset="-122"/>
                  <a:ea typeface="Microsoft YaHei" panose="020b0503020204020204" pitchFamily="34" charset="-122"/>
                </a:endParaRPr>
              </a:p>
            </p:txBody>
          </p:sp>
          <p:sp>
            <p:nvSpPr>
              <p:cNvPr id="24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题库总题量：</a:t>
                </a:r>
                <a:r>
                  <a:rPr lang="zh-CN" sz="1400" b="1">
                    <a:solidFill>
                      <a:schemeClr val="tx1">
                        <a:lumMod val="50000"/>
                        <a:lumOff val="50000"/>
                        <a:alpha val="100000"/>
                      </a:schemeClr>
                    </a:solidFill>
                    <a:latin typeface="微软雅黑"/>
                    <a:ea typeface="微软雅黑"/>
                  </a:rPr>
                  <a:t>1000题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每类题量：</a:t>
                </a:r>
                <a:r>
                  <a:rPr lang="zh-CN" sz="1400" b="1">
                    <a:solidFill>
                      <a:schemeClr val="tx1">
                        <a:lumMod val="50000"/>
                        <a:lumOff val="50000"/>
                        <a:alpha val="100000"/>
                      </a:schemeClr>
                    </a:solidFill>
                    <a:latin typeface="微软雅黑"/>
                    <a:ea typeface="微软雅黑"/>
                  </a:rPr>
                  <a:t>300题</a:t>
                </a:r>
                <a:endParaRPr/>
              </a:p>
            </p:txBody>
          </p:sp>
          <p:pic>
            <p:nvPicPr>
              <p:cNvPr id="245"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46" name="组合 245"/>
            <p:cNvGrpSpPr/>
            <p:nvPr/>
          </p:nvGrpSpPr>
          <p:grpSpPr>
            <a:xfrm>
              <a:off x="6431519" y="2074672"/>
              <a:ext cx="5100082" cy="4536540"/>
              <a:chOff x="660399" y="2074672"/>
              <a:chExt cx="5100082" cy="4536540"/>
            </a:xfrm>
          </p:grpSpPr>
          <p:sp>
            <p:nvSpPr>
              <p:cNvPr id="24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难度</a:t>
                </a:r>
                <a:endParaRPr lang="en-US" altLang="zh-CN" sz="2000" b="1">
                  <a:latin typeface="Microsoft YaHei" panose="020b0503020204020204" pitchFamily="34" charset="-122"/>
                  <a:ea typeface="Microsoft YaHei" panose="020b0503020204020204" pitchFamily="34" charset="-122"/>
                </a:endParaRPr>
              </a:p>
            </p:txBody>
          </p:sp>
          <p:sp>
            <p:nvSpPr>
              <p:cNvPr id="24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题目难度适中，以考察基本知识和技能为主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部分题目具有一定的难度，考察考生的综合分析能力和应用能力</a:t>
                </a:r>
                <a:endParaRPr/>
              </a:p>
            </p:txBody>
          </p:sp>
          <p:pic>
            <p:nvPicPr>
              <p:cNvPr id="250"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5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2022贵州省专业技术人员继续教育公需科目考试题库更新及维护</a:t>
            </a:r>
            <a:endParaRPr lang="en-US" altLang="zh-CN" sz="2800" b="1">
              <a:latin typeface="+mj-ea"/>
              <a:ea typeface="+mj-ea"/>
            </a:endParaRPr>
          </a:p>
        </p:txBody>
      </p:sp>
      <p:grpSp>
        <p:nvGrpSpPr>
          <p:cNvPr id="253" name="组合 252"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54" name="组合 253"/>
            <p:cNvGrpSpPr/>
            <p:nvPr/>
          </p:nvGrpSpPr>
          <p:grpSpPr>
            <a:xfrm>
              <a:off x="660399" y="2074672"/>
              <a:ext cx="5100082" cy="4536540"/>
              <a:chOff x="660399" y="2074672"/>
              <a:chExt cx="5100082" cy="4536540"/>
            </a:xfrm>
          </p:grpSpPr>
          <p:sp>
            <p:nvSpPr>
              <p:cNvPr id="25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题库更新</a:t>
                </a:r>
                <a:endParaRPr lang="en-US" altLang="zh-CN" sz="2000" b="1">
                  <a:latin typeface="Microsoft YaHei" panose="020b0503020204020204" pitchFamily="34" charset="-122"/>
                  <a:ea typeface="Microsoft YaHei" panose="020b0503020204020204" pitchFamily="34" charset="-122"/>
                </a:endParaRPr>
              </a:p>
            </p:txBody>
          </p:sp>
          <p:sp>
            <p:nvSpPr>
              <p:cNvPr id="25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题库根据</a:t>
                </a:r>
                <a:r>
                  <a:rPr lang="zh-CN" sz="1400" b="1">
                    <a:solidFill>
                      <a:schemeClr val="tx1">
                        <a:lumMod val="50000"/>
                        <a:lumOff val="50000"/>
                        <a:alpha val="100000"/>
                      </a:schemeClr>
                    </a:solidFill>
                    <a:latin typeface="微软雅黑"/>
                    <a:ea typeface="微软雅黑"/>
                  </a:rPr>
                  <a:t>政策法规</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职业道德</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专业技术知识</a:t>
                </a:r>
                <a:r>
                  <a:rPr lang="zh-CN" sz="1400">
                    <a:solidFill>
                      <a:schemeClr val="tx1">
                        <a:lumMod val="50000"/>
                        <a:lumOff val="50000"/>
                        <a:alpha val="100000"/>
                      </a:schemeClr>
                    </a:solidFill>
                    <a:latin typeface="微软雅黑"/>
                    <a:ea typeface="微软雅黑"/>
                  </a:rPr>
                  <a:t>等方面的变化进行定期更新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更新后的题库及时向社会公布，以便考生及时了解考试要求</a:t>
                </a:r>
                <a:endParaRPr/>
              </a:p>
            </p:txBody>
          </p:sp>
          <p:pic>
            <p:nvPicPr>
              <p:cNvPr id="258"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59" name="组合 258"/>
            <p:cNvGrpSpPr/>
            <p:nvPr/>
          </p:nvGrpSpPr>
          <p:grpSpPr>
            <a:xfrm>
              <a:off x="6431519" y="2074672"/>
              <a:ext cx="5100082" cy="4536540"/>
              <a:chOff x="660399" y="2074672"/>
              <a:chExt cx="5100082" cy="4536540"/>
            </a:xfrm>
          </p:grpSpPr>
          <p:sp>
            <p:nvSpPr>
              <p:cNvPr id="26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6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题库维护</a:t>
                </a:r>
                <a:endParaRPr lang="en-US" altLang="zh-CN" sz="2000" b="1">
                  <a:latin typeface="Microsoft YaHei" panose="020b0503020204020204" pitchFamily="34" charset="-122"/>
                  <a:ea typeface="Microsoft YaHei" panose="020b0503020204020204" pitchFamily="34" charset="-122"/>
                </a:endParaRPr>
              </a:p>
            </p:txBody>
          </p:sp>
          <p:sp>
            <p:nvSpPr>
              <p:cNvPr id="26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题库维护工作由</a:t>
                </a:r>
                <a:r>
                  <a:rPr lang="zh-CN" sz="1400" b="1">
                    <a:solidFill>
                      <a:schemeClr val="tx1">
                        <a:lumMod val="50000"/>
                        <a:lumOff val="50000"/>
                        <a:alpha val="100000"/>
                      </a:schemeClr>
                    </a:solidFill>
                    <a:latin typeface="微软雅黑"/>
                    <a:ea typeface="微软雅黑"/>
                  </a:rPr>
                  <a:t>贵州省专业技术人员继续教育中心</a:t>
                </a:r>
                <a:r>
                  <a:rPr lang="zh-CN" sz="1400">
                    <a:solidFill>
                      <a:schemeClr val="tx1">
                        <a:lumMod val="50000"/>
                        <a:lumOff val="50000"/>
                        <a:alpha val="100000"/>
                      </a:schemeClr>
                    </a:solidFill>
                    <a:latin typeface="微软雅黑"/>
                    <a:ea typeface="微软雅黑"/>
                  </a:rPr>
                  <a:t>负责</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题库维护工作包括题目的增删改、题库系统的优化等</a:t>
                </a:r>
                <a:endParaRPr/>
              </a:p>
            </p:txBody>
          </p:sp>
          <p:pic>
            <p:nvPicPr>
              <p:cNvPr id="263"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 2022贵州省专业技术人员继续教育公需科目考试题库内容分析</a:t>
            </a:r>
            <a:endParaRPr/>
          </a:p>
        </p:txBody>
      </p:sp>
      <p:sp>
        <p:nvSpPr>
          <p:cNvPr id="9"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03</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0"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2022贵州省专业技术人员继续教育公需科目考试题库内容分布</a:t>
            </a:r>
            <a:endParaRPr lang="en-US" altLang="zh-CN" sz="2800" b="1">
              <a:latin typeface="+mj-ea"/>
              <a:ea typeface="+mj-ea"/>
            </a:endParaRPr>
          </a:p>
        </p:txBody>
      </p:sp>
      <p:grpSp>
        <p:nvGrpSpPr>
          <p:cNvPr id="13" name="组合 12" descr="{&quot;isTemplate&quot;:true,&quot;type&quot;:&quot;list&quot;,&quot;alignment&quot;:&quot;left&quot;,&quot;alignmentVertical&quot;:&quot;top&quot;,&quot;canOmit&quot;:false,&quot;scalable&quot;:false,&quot;minItemsCount&quot;:-1}"/>
          <p:cNvGrpSpPr/>
          <p:nvPr/>
        </p:nvGrpSpPr>
        <p:grpSpPr>
          <a:xfrm>
            <a:off x="646709" y="2074672"/>
            <a:ext cx="10884892" cy="4063380"/>
            <a:chOff x="646709" y="2074672"/>
            <a:chExt cx="10884892" cy="4063380"/>
          </a:xfrm>
        </p:grpSpPr>
        <p:grpSp>
          <p:nvGrpSpPr>
            <p:cNvPr id="14" name="组合 13"/>
            <p:cNvGrpSpPr/>
            <p:nvPr/>
          </p:nvGrpSpPr>
          <p:grpSpPr>
            <a:xfrm>
              <a:off x="646709" y="2074672"/>
              <a:ext cx="3384000" cy="4063380"/>
              <a:chOff x="646710" y="2074672"/>
              <a:chExt cx="3384000" cy="4063380"/>
            </a:xfrm>
          </p:grpSpPr>
          <p:sp>
            <p:nvSpPr>
              <p:cNvPr id="15"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6"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法律法规</a:t>
                </a:r>
                <a:endParaRPr lang="en-US" altLang="zh-CN" sz="2000" b="1">
                  <a:latin typeface="Microsoft YaHei" panose="020b0503020204020204" pitchFamily="34" charset="-122"/>
                  <a:ea typeface="Microsoft YaHei" panose="020b0503020204020204" pitchFamily="34" charset="-122"/>
                </a:endParaRPr>
              </a:p>
            </p:txBody>
          </p:sp>
          <p:sp>
            <p:nvSpPr>
              <p:cNvPr id="17"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国家法律法规：</a:t>
                </a:r>
                <a:r>
                  <a:rPr lang="zh-CN" sz="1400" b="1">
                    <a:solidFill>
                      <a:schemeClr val="tx1">
                        <a:lumMod val="50000"/>
                        <a:lumOff val="50000"/>
                        <a:alpha val="100000"/>
                      </a:schemeClr>
                    </a:solidFill>
                    <a:latin typeface="微软雅黑"/>
                    <a:ea typeface="微软雅黑"/>
                  </a:rPr>
                  <a:t>30%</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地方性法规：</a:t>
                </a:r>
                <a:r>
                  <a:rPr lang="zh-CN" sz="1400" b="1">
                    <a:solidFill>
                      <a:schemeClr val="tx1">
                        <a:lumMod val="50000"/>
                        <a:lumOff val="50000"/>
                        <a:alpha val="100000"/>
                      </a:schemeClr>
                    </a:solidFill>
                    <a:latin typeface="微软雅黑"/>
                    <a:ea typeface="微软雅黑"/>
                  </a:rPr>
                  <a:t>20%</a:t>
                </a:r>
                <a:endParaRPr/>
              </a:p>
            </p:txBody>
          </p:sp>
          <p:pic>
            <p:nvPicPr>
              <p:cNvPr id="18" name="图片 11" descr="{&quot;isTemplate&quot;:true,&quot;type&quot;:&quot;image&quot;,&quot;canOmit&quot;:false}"/>
              <p:cNvPicPr>
                <a:picLocks noChangeAspect="1"/>
              </p:cNvPicPr>
              <p:nvPr/>
            </p:nvPicPr>
            <p:blipFill>
              <a:blip r:embed="rId2"/>
              <a:srcRect t="759" b="759"/>
              <a:stretch>
                <a:fillRect/>
              </a:stretch>
            </p:blipFill>
            <p:spPr>
              <a:xfrm>
                <a:off x="794414" y="2237798"/>
                <a:ext cx="3088592" cy="1710937"/>
              </a:xfrm>
              <a:prstGeom prst="rect">
                <a:avLst/>
              </a:prstGeom>
            </p:spPr>
          </p:pic>
        </p:grpSp>
        <p:grpSp>
          <p:nvGrpSpPr>
            <p:cNvPr id="19" name="组合 18"/>
            <p:cNvGrpSpPr/>
            <p:nvPr/>
          </p:nvGrpSpPr>
          <p:grpSpPr>
            <a:xfrm>
              <a:off x="4397155" y="2074672"/>
              <a:ext cx="3384000" cy="4063380"/>
              <a:chOff x="646710" y="2074672"/>
              <a:chExt cx="3384000" cy="4063380"/>
            </a:xfrm>
          </p:grpSpPr>
          <p:sp>
            <p:nvSpPr>
              <p:cNvPr id="20"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职业道德</a:t>
                </a:r>
                <a:endParaRPr lang="en-US" altLang="zh-CN" sz="2000" b="1">
                  <a:latin typeface="Microsoft YaHei" panose="020b0503020204020204" pitchFamily="34" charset="-122"/>
                  <a:ea typeface="Microsoft YaHei" panose="020b0503020204020204" pitchFamily="34" charset="-122"/>
                </a:endParaRPr>
              </a:p>
            </p:txBody>
          </p:sp>
          <p:sp>
            <p:nvSpPr>
              <p:cNvPr id="22"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职业道德规范：</a:t>
                </a:r>
                <a:r>
                  <a:rPr lang="zh-CN" sz="1400" b="1">
                    <a:solidFill>
                      <a:schemeClr val="tx1">
                        <a:lumMod val="50000"/>
                        <a:lumOff val="50000"/>
                        <a:alpha val="100000"/>
                      </a:schemeClr>
                    </a:solidFill>
                    <a:latin typeface="微软雅黑"/>
                    <a:ea typeface="微软雅黑"/>
                  </a:rPr>
                  <a:t>30%</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职业精神：</a:t>
                </a:r>
                <a:r>
                  <a:rPr lang="zh-CN" sz="1400" b="1">
                    <a:solidFill>
                      <a:schemeClr val="tx1">
                        <a:lumMod val="50000"/>
                        <a:lumOff val="50000"/>
                        <a:alpha val="100000"/>
                      </a:schemeClr>
                    </a:solidFill>
                    <a:latin typeface="微软雅黑"/>
                    <a:ea typeface="微软雅黑"/>
                  </a:rPr>
                  <a:t>20%</a:t>
                </a:r>
                <a:endParaRPr/>
              </a:p>
            </p:txBody>
          </p:sp>
          <p:pic>
            <p:nvPicPr>
              <p:cNvPr id="23" name="图片 11" descr="{&quot;isTemplate&quot;:true,&quot;type&quot;:&quot;image&quot;,&quot;canOmit&quot;:false}"/>
              <p:cNvPicPr>
                <a:picLocks noChangeAspect="1"/>
              </p:cNvPicPr>
              <p:nvPr/>
            </p:nvPicPr>
            <p:blipFill>
              <a:blip r:embed="rId3"/>
              <a:srcRect t="759" b="759"/>
              <a:stretch>
                <a:fillRect/>
              </a:stretch>
            </p:blipFill>
            <p:spPr>
              <a:xfrm>
                <a:off x="794414" y="2237798"/>
                <a:ext cx="3088592" cy="1710937"/>
              </a:xfrm>
              <a:prstGeom prst="rect">
                <a:avLst/>
              </a:prstGeom>
            </p:spPr>
          </p:pic>
        </p:grpSp>
        <p:grpSp>
          <p:nvGrpSpPr>
            <p:cNvPr id="24" name="组合 23"/>
            <p:cNvGrpSpPr/>
            <p:nvPr/>
          </p:nvGrpSpPr>
          <p:grpSpPr>
            <a:xfrm>
              <a:off x="8147601" y="2074672"/>
              <a:ext cx="3384000" cy="4063380"/>
              <a:chOff x="646710" y="2074672"/>
              <a:chExt cx="3384000" cy="4063380"/>
            </a:xfrm>
          </p:grpSpPr>
          <p:sp>
            <p:nvSpPr>
              <p:cNvPr id="25"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6"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专业技术知识</a:t>
                </a:r>
                <a:endParaRPr lang="en-US" altLang="zh-CN" sz="2000" b="1">
                  <a:latin typeface="Microsoft YaHei" panose="020b0503020204020204" pitchFamily="34" charset="-122"/>
                  <a:ea typeface="Microsoft YaHei" panose="020b0503020204020204" pitchFamily="34" charset="-122"/>
                </a:endParaRPr>
              </a:p>
            </p:txBody>
          </p:sp>
          <p:sp>
            <p:nvSpPr>
              <p:cNvPr id="27"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基础知识：</a:t>
                </a:r>
                <a:r>
                  <a:rPr lang="zh-CN" sz="1400" b="1">
                    <a:solidFill>
                      <a:schemeClr val="tx1">
                        <a:lumMod val="50000"/>
                        <a:lumOff val="50000"/>
                        <a:alpha val="100000"/>
                      </a:schemeClr>
                    </a:solidFill>
                    <a:latin typeface="微软雅黑"/>
                    <a:ea typeface="微软雅黑"/>
                  </a:rPr>
                  <a:t>40%</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理论：</a:t>
                </a:r>
                <a:r>
                  <a:rPr lang="zh-CN" sz="1400" b="1">
                    <a:solidFill>
                      <a:schemeClr val="tx1">
                        <a:lumMod val="50000"/>
                        <a:lumOff val="50000"/>
                        <a:alpha val="100000"/>
                      </a:schemeClr>
                    </a:solidFill>
                    <a:latin typeface="微软雅黑"/>
                    <a:ea typeface="微软雅黑"/>
                  </a:rPr>
                  <a:t>30%</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应用：</a:t>
                </a:r>
                <a:r>
                  <a:rPr lang="zh-CN" sz="1400" b="1">
                    <a:solidFill>
                      <a:schemeClr val="tx1">
                        <a:lumMod val="50000"/>
                        <a:lumOff val="50000"/>
                        <a:alpha val="100000"/>
                      </a:schemeClr>
                    </a:solidFill>
                    <a:latin typeface="微软雅黑"/>
                    <a:ea typeface="微软雅黑"/>
                  </a:rPr>
                  <a:t>30%</a:t>
                </a:r>
                <a:endParaRPr/>
              </a:p>
            </p:txBody>
          </p:sp>
          <p:pic>
            <p:nvPicPr>
              <p:cNvPr id="28" name="图片 11" descr="{&quot;isTemplate&quot;:true,&quot;type&quot;:&quot;image&quot;,&quot;canOmit&quot;:false}"/>
              <p:cNvPicPr>
                <a:picLocks noChangeAspect="1"/>
              </p:cNvPicPr>
              <p:nvPr/>
            </p:nvPicPr>
            <p:blipFill>
              <a:blip r:embed="rId4"/>
              <a:srcRect t="759" b="759"/>
              <a:stretch>
                <a:fillRect/>
              </a:stretch>
            </p:blipFill>
            <p:spPr>
              <a:xfrm>
                <a:off x="794414" y="2237798"/>
                <a:ext cx="3088592" cy="1710937"/>
              </a:xfrm>
              <a:prstGeom prst="rect">
                <a:avLst/>
              </a:prstGeom>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https://d.book118.com/748107074022006037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ray_blue">
      <a:dk1>
        <a:srgbClr val="000000"/>
      </a:dk1>
      <a:lt1>
        <a:srgbClr val="FFFFFF"/>
      </a:lt1>
      <a:dk2>
        <a:srgbClr val="0A102F"/>
      </a:dk2>
      <a:lt2>
        <a:srgbClr val="DEEFF8"/>
      </a:lt2>
      <a:accent1>
        <a:srgbClr val="2A68D2"/>
      </a:accent1>
      <a:accent2>
        <a:srgbClr val="70AEE1"/>
      </a:accent2>
      <a:accent3>
        <a:srgbClr val="2B4FAD"/>
      </a:accent3>
      <a:accent4>
        <a:srgbClr val="F4796D"/>
      </a:accent4>
      <a:accent5>
        <a:srgbClr val="B53F55"/>
      </a:accent5>
      <a:accent6>
        <a:srgbClr val="7D2F61"/>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2022贵州省专业技术人员继续教育公需科目考试题库解析</vt:lpstr>
      <vt:lpstr> 2022贵州省专业技术人员继续教育公需科目考试概述</vt:lpstr>
      <vt:lpstr>PowerPoint Presentation</vt:lpstr>
      <vt:lpstr>PowerPoint Presentation</vt:lpstr>
      <vt:lpstr>PowerPoint Presentation</vt:lpstr>
      <vt:lpstr> 2022贵州省专业技术人员继续教育公需科目考试题库结构</vt:lpstr>
      <vt:lpstr>PowerPoint Presentation</vt:lpstr>
      <vt:lpstr>PowerPoint Presentation</vt:lpstr>
      <vt:lpstr>PowerPoint Presentation</vt:lpstr>
      <vt:lpstr> 2022贵州省专业技术人员继续教育公需科目考试题库内容分析</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2024-09-16T20:46:51.772</cp:lastPrinted>
  <dcterms:created xsi:type="dcterms:W3CDTF">2024-09-16T12:46:51Z</dcterms:created>
  <dcterms:modified xsi:type="dcterms:W3CDTF">2024-09-16T12:46:53Z</dcterms:modified>
</cp:coreProperties>
</file>