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RJETAO+MS-UIGothic"/>
      <p:regular r:id="rId17"/>
    </p:embeddedFont>
    <p:embeddedFont>
      <p:font typeface="FIVUON+WGUUTK+ArialMT"/>
      <p:regular r:id="rId18"/>
    </p:embeddedFont>
    <p:embeddedFont>
      <p:font typeface="SOJVTG+MWEUKP+MicrosoftYaHei"/>
      <p:regular r:id="rId19"/>
    </p:embeddedFont>
    <p:embeddedFont>
      <p:font typeface="MJOCEP+ICDQGB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B1CA1-817D-4CBD-98E0-635E2871C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0FFE8-4299-4C9E-BA7D-CBFD4726B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00DE8-FABA-44A8-BA4D-45DA3BADE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ED0C8-7707-4FBF-A4F3-24C65A15B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1191F-EB18-4A1B-9243-8E85DCF52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EEABA-382A-4B0C-BD79-3B3280ACC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01F105-1B9C-4110-A882-BC03D72FE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2E673-5875-4A8F-9FA7-54171BB57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570DA-AB33-4571-9123-9486D7D18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51636-E617-4BFF-A624-45E2B80A3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E94CF-A2F0-494F-B909-20341CE40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40430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864360" y="2809057"/>
            <a:ext cx="68770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节</a:t>
            </a:r>
            <a:r>
              <a:rPr sz="5700">
                <a:solidFill>
                  <a:srgbClr val="00A5B2"/>
                </a:solidFill>
                <a:latin typeface="RJETAO+MS-UIGothic"/>
                <a:cs typeface="RJETAO+MS-UIGothic"/>
              </a:rPr>
              <a:t>气知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识</a:t>
            </a:r>
            <a:r>
              <a:rPr sz="5700">
                <a:solidFill>
                  <a:srgbClr val="00A5B2"/>
                </a:solidFill>
                <a:latin typeface="RJETAO+MS-UIGothic"/>
                <a:cs typeface="RJETAO+MS-UIGothic"/>
              </a:rPr>
              <a:t>全解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5700">
                <a:solidFill>
                  <a:srgbClr val="00A5B2"/>
                </a:solidFill>
                <a:latin typeface="RJETAO+MS-UIGothic"/>
                <a:cs typeface="RJETA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1737574"/>
            <a:ext cx="2091232" cy="8822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FIVUON+WGUUTK+ArialMT"/>
                <a:cs typeface="FIVUON+WGUUTK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节</a:t>
            </a:r>
            <a:r>
              <a:rPr sz="2700">
                <a:solidFill>
                  <a:srgbClr val="00A5B2"/>
                </a:solidFill>
                <a:latin typeface="RJETAO+MS-UIGothic"/>
                <a:cs typeface="RJETAO+MS-UIGothic"/>
              </a:rPr>
              <a:t>气概述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RJETAO+MS-UIGothic"/>
                <a:cs typeface="RJETAO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SOJVTG+MWEUKP+MicrosoftYaHei"/>
                <a:cs typeface="SOJVTG+MWEUKP+Microsoft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JOCEP+ICDQGB+MicrosoftYaHei-Bold"/>
                <a:cs typeface="MJOCEP+ICDQG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81600" y="3786028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节</a:t>
            </a:r>
            <a:r>
              <a:rPr sz="3600">
                <a:solidFill>
                  <a:srgbClr val="00A5B2"/>
                </a:solidFill>
                <a:latin typeface="RJETAO+MS-UIGothic"/>
                <a:cs typeface="RJETAO+MS-UIGothic"/>
              </a:rPr>
              <a:t>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00A5B2"/>
                </a:solidFill>
                <a:latin typeface="RJETAO+MS-UIGothic"/>
                <a:cs typeface="RJETAO+MS-UIGothic"/>
              </a:rPr>
              <a:t>气的定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RJETAO+MS-UIGothic"/>
                <a:cs typeface="RJETAO+MS-UIGothic"/>
              </a:rPr>
              <a:t>与分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RJETAO+MS-UIGothic"/>
                <a:cs typeface="RJETAO+MS-UIGothic"/>
              </a:rPr>
              <a:t>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气是指根据太阳在黄道上的位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置，将一年划分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24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个等分点，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每个等分点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对应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气。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RJETAO+MS-UIGothic"/>
                <a:cs typeface="RJETAO+MS-UIGothic"/>
              </a:rPr>
              <a:t>分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根据气候特点和物候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气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春、夏、秋、冬四季，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每季有六个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气。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00A5B2"/>
                </a:solidFill>
                <a:latin typeface="RJETAO+MS-UIGothic"/>
                <a:cs typeface="RJETAO+MS-UIGothic"/>
              </a:rPr>
              <a:t>气的重要性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JOCEP+ICDQGB+MicrosoftYaHei-Bold"/>
                <a:cs typeface="MJOCEP+ICDQG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JOCEP+ICDQGB+MicrosoftYaHei-Bold"/>
                <a:cs typeface="MJOCEP+ICDQG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JOCEP+ICDQGB+MicrosoftYaHei-Bold"/>
                <a:cs typeface="MJOCEP+ICDQG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RJETAO+MS-UIGothic"/>
                <a:cs typeface="RJETAO+MS-UIGothic"/>
              </a:rPr>
              <a:t>指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导农业</a:t>
            </a:r>
            <a:r>
              <a:rPr sz="2000" spc="25">
                <a:solidFill>
                  <a:srgbClr val="00A5B2"/>
                </a:solidFill>
                <a:latin typeface="RJETAO+MS-UIGothic"/>
                <a:cs typeface="RJETAO+MS-UIGothic"/>
              </a:rPr>
              <a:t>生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RJETAO+MS-UIGothic"/>
                <a:cs typeface="RJETAO+MS-UIGothic"/>
              </a:rPr>
              <a:t>反映气候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00A5B2"/>
                </a:solidFill>
                <a:latin typeface="RJETAO+MS-UIGothic"/>
                <a:cs typeface="RJETAO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00A5B2"/>
                </a:solidFill>
                <a:latin typeface="RJETAO+MS-UIGothic"/>
                <a:cs typeface="RJETAO+MS-UIGothic"/>
              </a:rPr>
              <a:t>承中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华</a:t>
            </a:r>
            <a:r>
              <a:rPr sz="2000" spc="25">
                <a:solidFill>
                  <a:srgbClr val="00A5B2"/>
                </a:solidFill>
                <a:latin typeface="RJETAO+MS-UIGothic"/>
                <a:cs typeface="RJETAO+MS-UIGothic"/>
              </a:rPr>
              <a:t>文化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气是古代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耕文明的重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要指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工具，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于安排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具有重要意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气是气候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志，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天气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化和气象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灾害，有利于提前采取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措施。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气是中国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文化的重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成部分，通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气，可以更好地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承和弘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扬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文化。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00A5B2"/>
                </a:solidFill>
                <a:latin typeface="RJETAO+MS-UIGothic"/>
                <a:cs typeface="RJETAO+MS-UIGothic"/>
              </a:rPr>
              <a:t>气的起源与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RJETAO+MS-UIGothic"/>
                <a:cs typeface="RJETAO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RJETAO+MS-UIGothic"/>
                <a:cs typeface="RJETAO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气最早起源于黄河流域地区，随着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农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耕文明的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播和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展，逐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在全国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内得到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用和推广。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FFFFFF"/>
                </a:solidFill>
                <a:latin typeface="RJETAO+MS-UIGothic"/>
                <a:cs typeface="RJETAO+MS-UIGothic"/>
              </a:rPr>
              <a:t>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RJETAO+MS-UIGothic"/>
                <a:cs typeface="RJETAO+MS-UIGothic"/>
              </a:rPr>
              <a:t>气的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RJETAO+MS-UIGothic"/>
                <a:cs typeface="RJETAO+MS-UIGothic"/>
              </a:rPr>
              <a:t>史可以追溯到春秋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RJETAO+MS-UIGothic"/>
                <a:cs typeface="RJETAO+MS-UIGothic"/>
              </a:rPr>
              <a:t>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RJETAO+MS-UIGothic"/>
                <a:cs typeface="RJETAO+MS-UIGothic"/>
              </a:rPr>
              <a:t>期，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经过历</a:t>
            </a:r>
            <a:r>
              <a:rPr sz="1350">
                <a:solidFill>
                  <a:srgbClr val="FFFFFF"/>
                </a:solidFill>
                <a:latin typeface="RJETAO+MS-UIGothic"/>
                <a:cs typeface="RJETAO+MS-UIGothic"/>
              </a:rPr>
              <a:t>代的修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订</a:t>
            </a:r>
            <a:r>
              <a:rPr sz="1350">
                <a:solidFill>
                  <a:srgbClr val="FFFFFF"/>
                </a:solidFill>
                <a:latin typeface="RJETAO+MS-UIGothic"/>
                <a:cs typeface="RJETAO+MS-UIGothic"/>
              </a:rPr>
              <a:t>和完善，最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FFFFFF"/>
                </a:solidFill>
                <a:latin typeface="RJETAO+MS-UIGothic"/>
                <a:cs typeface="RJETAO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汉</a:t>
            </a:r>
            <a:r>
              <a:rPr sz="1350">
                <a:solidFill>
                  <a:srgbClr val="FFFFFF"/>
                </a:solidFill>
                <a:latin typeface="RJETAO+MS-UIGothic"/>
                <a:cs typeface="RJETAO+MS-UIGothic"/>
              </a:rPr>
              <a:t>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JETAO+MS-UIGothic"/>
                <a:cs typeface="RJETAO+MS-UIGothic"/>
              </a:rPr>
              <a:t>确立了完整的体系。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JOCEP+ICDQGB+MicrosoftYaHei-Bold"/>
                <a:cs typeface="MJOCEP+ICDQG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5800" y="378602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RJETAO+MS-UIGothic"/>
                <a:cs typeface="RJETAO+MS-UIGothic"/>
              </a:rPr>
              <a:t>二十四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节</a:t>
            </a:r>
            <a:r>
              <a:rPr sz="3600">
                <a:solidFill>
                  <a:srgbClr val="00A5B2"/>
                </a:solidFill>
                <a:latin typeface="RJETAO+MS-UIGothic"/>
                <a:cs typeface="RJETAO+MS-UIGothic"/>
              </a:rPr>
              <a:t>气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详</a:t>
            </a:r>
            <a:r>
              <a:rPr sz="3600">
                <a:solidFill>
                  <a:srgbClr val="00A5B2"/>
                </a:solidFill>
                <a:latin typeface="RJETAO+MS-UIGothic"/>
                <a:cs typeface="RJETAO+MS-UIGothic"/>
              </a:rPr>
              <a:t>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712594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JETAO+MS-UIGothic"/>
                <a:cs typeface="RJETAO+MS-UIGothic"/>
              </a:rPr>
              <a:t>立春、雨水、惊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蛰</a:t>
            </a:r>
            <a:r>
              <a:rPr sz="3000">
                <a:solidFill>
                  <a:srgbClr val="00A5B2"/>
                </a:solidFill>
                <a:latin typeface="RJETAO+MS-UIGothic"/>
                <a:cs typeface="RJETAO+MS-UIGothic"/>
              </a:rPr>
              <a:t>、春分、清明、谷雨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0729" y="15415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RJETAO+MS-UIGothic"/>
                <a:cs typeface="RJETAO+MS-UIGothic"/>
              </a:rPr>
              <a:t>立春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37700" y="154158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RJETAO+MS-UIGothic"/>
                <a:cs typeface="RJETAO+MS-UIGothic"/>
              </a:rPr>
              <a:t>春分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60169" y="2029312"/>
            <a:ext cx="3647795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35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35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4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日左右，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志着春天的开始，气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温逐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回升。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91755" y="2029312"/>
            <a:ext cx="435491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35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3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35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20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日左右，昼夜平分，春天的气息达到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691755" y="231696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峰。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53844" y="33113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RJETAO+MS-UIGothic"/>
                <a:cs typeface="RJETAO+MS-UIGothic"/>
              </a:rPr>
              <a:t>雨水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993630" y="331132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RJETAO+MS-UIGothic"/>
                <a:cs typeface="RJETAO+MS-UIGothic"/>
              </a:rPr>
              <a:t>清明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219835" y="3848588"/>
            <a:ext cx="376341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35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35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19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日左右，降水开始增多，滋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着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959090" y="3848588"/>
            <a:ext cx="417306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35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4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35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4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日左右，天气晴朗，适合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扫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墓和踏青。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219835" y="4136242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大地。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957704" y="510329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RJETAO+MS-UIGothic"/>
                <a:cs typeface="RJETAO+MS-UIGothic"/>
              </a:rPr>
              <a:t>惊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蛰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532619" y="510329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RJETAO+MS-UIGothic"/>
                <a:cs typeface="RJETAO+MS-UIGothic"/>
              </a:rPr>
              <a:t>谷雨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440814" y="5584678"/>
            <a:ext cx="4042130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35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3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35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5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日左右，冬眠的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物开始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苏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醒，春天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的气息更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7545069" y="5584678"/>
            <a:ext cx="4880184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35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4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35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20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日左右，雨水滋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着谷物，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丰收打下基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RJETAO+MS-UIGothic"/>
                <a:cs typeface="RJETA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712594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JETAO+MS-UIGothic"/>
                <a:cs typeface="RJETAO+MS-UIGothic"/>
              </a:rPr>
              <a:t>立夏、小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满</a:t>
            </a:r>
            <a:r>
              <a:rPr sz="3000">
                <a:solidFill>
                  <a:srgbClr val="00A5B2"/>
                </a:solidFill>
                <a:latin typeface="RJETAO+MS-UIGothic"/>
                <a:cs typeface="RJETAO+MS-UIGothic"/>
              </a:rPr>
              <a:t>、芒种、夏至、小暑、大暑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24735" y="2744232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RJETAO+MS-UIGothic"/>
                <a:cs typeface="RJETAO+MS-UIGothic"/>
              </a:rPr>
              <a:t>立夏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01615" y="2744232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RJETAO+MS-UIGothic"/>
                <a:cs typeface="RJETAO+MS-UIGothic"/>
              </a:rPr>
              <a:t>小</a:t>
            </a:r>
            <a:r>
              <a:rPr sz="1800">
                <a:solidFill>
                  <a:srgbClr val="00A5B2"/>
                </a:solidFill>
                <a:latin typeface="SimSun"/>
                <a:cs typeface="SimSun"/>
              </a:rPr>
              <a:t>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26755" y="2744232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RJETAO+MS-UIGothic"/>
                <a:cs typeface="RJETAO+MS-UIGothic"/>
              </a:rPr>
              <a:t>芒种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04289" y="3189589"/>
            <a:ext cx="2880368" cy="704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400" spc="25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5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400" spc="25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6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日左右，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志着夏季</a:t>
            </a:r>
          </a:p>
          <a:p>
            <a:pPr marL="287019" marR="0">
              <a:lnSpc>
                <a:spcPts val="1400"/>
              </a:lnSpc>
              <a:spcBef>
                <a:spcPts val="65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的到来，气温明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升高。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322445" y="3189589"/>
            <a:ext cx="2795717" cy="704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400" spc="25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5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400" spc="25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21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日左右，麦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400" spc="23">
                <a:solidFill>
                  <a:srgbClr val="000000"/>
                </a:solidFill>
                <a:latin typeface="RJETAO+MS-UIGothic"/>
                <a:cs typeface="RJETAO+MS-UIGothic"/>
              </a:rPr>
              <a:t>等夏</a:t>
            </a:r>
          </a:p>
          <a:p>
            <a:pPr marL="521334" marR="0">
              <a:lnSpc>
                <a:spcPts val="1400"/>
              </a:lnSpc>
              <a:spcBef>
                <a:spcPts val="65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收作物逐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成熟。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310119" y="3189589"/>
            <a:ext cx="2880369" cy="704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400" spc="25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6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400" spc="25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6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日左右，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入夏季最</a:t>
            </a:r>
          </a:p>
          <a:p>
            <a:pPr marL="106044" marR="0">
              <a:lnSpc>
                <a:spcPts val="1400"/>
              </a:lnSpc>
              <a:spcBef>
                <a:spcPts val="65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段，也是麦收的季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400">
                <a:solidFill>
                  <a:srgbClr val="000000"/>
                </a:solidFill>
                <a:latin typeface="RJETAO+MS-UIGothic"/>
                <a:cs typeface="RJETAO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242820" y="5426471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RJETAO+MS-UIGothic"/>
                <a:cs typeface="RJETAO+MS-UIGothic"/>
              </a:rPr>
              <a:t>大暑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301615" y="5426471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RJETAO+MS-UIGothic"/>
                <a:cs typeface="RJETAO+MS-UIGothic"/>
              </a:rPr>
              <a:t>小暑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26755" y="5426471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RJETAO+MS-UIGothic"/>
                <a:cs typeface="RJETAO+MS-UIGothic"/>
              </a:rPr>
              <a:t>夏至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173480" y="5871829"/>
            <a:ext cx="2935179" cy="704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400" spc="25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7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400" spc="25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23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日左右，气温最高，</a:t>
            </a:r>
          </a:p>
          <a:p>
            <a:pPr marL="883284" marR="0">
              <a:lnSpc>
                <a:spcPts val="1400"/>
              </a:lnSpc>
              <a:spcBef>
                <a:spcPts val="65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天气最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400">
                <a:solidFill>
                  <a:srgbClr val="000000"/>
                </a:solidFill>
                <a:latin typeface="RJETAO+MS-UIGothic"/>
                <a:cs typeface="RJETAO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284979" y="5871829"/>
            <a:ext cx="2880368" cy="704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400" spc="25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7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400" spc="25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7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日左右，气温开始逐</a:t>
            </a:r>
          </a:p>
          <a:p>
            <a:pPr marL="15875" marR="0">
              <a:lnSpc>
                <a:spcPts val="1400"/>
              </a:lnSpc>
              <a:spcBef>
                <a:spcPts val="65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升高，但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不是最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的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候。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256780" y="5871829"/>
            <a:ext cx="2935179" cy="4557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400" spc="25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6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400" spc="25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21</a:t>
            </a: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日左右，白天最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400">
                <a:solidFill>
                  <a:srgbClr val="000000"/>
                </a:solidFill>
                <a:latin typeface="RJETAO+MS-UIGothic"/>
                <a:cs typeface="RJETAO+MS-UIGothic"/>
              </a:rPr>
              <a:t>，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8140065" y="6132179"/>
            <a:ext cx="1108594" cy="44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RJETAO+MS-UIGothic"/>
                <a:cs typeface="RJETAO+MS-UIGothic"/>
              </a:rPr>
              <a:t>夜晚最短。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712594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JETAO+MS-UIGothic"/>
                <a:cs typeface="RJETAO+MS-UIGothic"/>
              </a:rPr>
              <a:t>立秋、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A5B2"/>
                </a:solidFill>
                <a:latin typeface="RJETAO+MS-UIGothic"/>
                <a:cs typeface="RJETAO+MS-UIGothic"/>
              </a:rPr>
              <a:t>暑、白露、秋分、寒露、霜降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23314" y="1896507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RJETAO+MS-UIGothic"/>
                <a:cs typeface="RJETAO+MS-UIGothic"/>
              </a:rPr>
              <a:t>立秋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01565" y="1896507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RJETAO+MS-UIGothic"/>
                <a:cs typeface="RJETAO+MS-UIGothic"/>
              </a:rPr>
              <a:t>白露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61705" y="1949846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RJETAO+MS-UIGothic"/>
                <a:cs typeface="RJETAO+MS-UIGothic"/>
              </a:rPr>
              <a:t>寒露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1015" y="2388076"/>
            <a:ext cx="1899292" cy="820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2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8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2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8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日左右，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志</a:t>
            </a:r>
          </a:p>
          <a:p>
            <a:pPr marL="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着秋季的到来，天气开始</a:t>
            </a:r>
          </a:p>
          <a:p>
            <a:pPr marL="622299" marR="0">
              <a:lnSpc>
                <a:spcPts val="1200"/>
              </a:lnSpc>
              <a:spcBef>
                <a:spcPts val="53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279265" y="2388076"/>
            <a:ext cx="1899292" cy="600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2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9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2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8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日左右，夜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  <a:p>
            <a:pPr marL="8890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温度降低，出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露水。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52105" y="2442051"/>
            <a:ext cx="1848643" cy="600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2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10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2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8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日左右，气</a:t>
            </a:r>
          </a:p>
          <a:p>
            <a:pPr marL="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温明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降低，露水更重。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448290" y="4143137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RJETAO+MS-UIGothic"/>
                <a:cs typeface="RJETAO+MS-UIGothic"/>
              </a:rPr>
              <a:t>霜降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973704" y="4197112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SimSun"/>
                <a:cs typeface="SimSun"/>
              </a:rPr>
              <a:t>处</a:t>
            </a:r>
            <a:r>
              <a:rPr sz="1800">
                <a:solidFill>
                  <a:srgbClr val="00A5B2"/>
                </a:solidFill>
                <a:latin typeface="RJETAO+MS-UIGothic"/>
                <a:cs typeface="RJETAO+MS-UIGothic"/>
              </a:rPr>
              <a:t>暑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776084" y="4197112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RJETAO+MS-UIGothic"/>
                <a:cs typeface="RJETAO+MS-UIGothic"/>
              </a:rPr>
              <a:t>秋分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813290" y="4635341"/>
            <a:ext cx="1929612" cy="600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2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10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2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23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日左右，开</a:t>
            </a:r>
          </a:p>
          <a:p>
            <a:pPr marL="25400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始出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霜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冻现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象。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383154" y="4688681"/>
            <a:ext cx="1826794" cy="600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2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8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2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23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日左右，夏</a:t>
            </a:r>
          </a:p>
          <a:p>
            <a:pPr marL="13335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季的高温逐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消退。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166484" y="4688681"/>
            <a:ext cx="1868983" cy="820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2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9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2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23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日左右，昼</a:t>
            </a:r>
          </a:p>
          <a:p>
            <a:pPr marL="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夜平分，秋季的气息达到</a:t>
            </a:r>
          </a:p>
          <a:p>
            <a:pPr marL="609600" marR="0">
              <a:lnSpc>
                <a:spcPts val="1200"/>
              </a:lnSpc>
              <a:spcBef>
                <a:spcPts val="53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200">
                <a:solidFill>
                  <a:srgbClr val="000000"/>
                </a:solidFill>
                <a:latin typeface="RJETAO+MS-UIGothic"/>
                <a:cs typeface="RJETAO+MS-UIGothic"/>
              </a:rPr>
              <a:t>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712594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JETAO+MS-UIGothic"/>
                <a:cs typeface="RJETAO+MS-UIGothic"/>
              </a:rPr>
              <a:t>立冬、小雪、大雪、冬至、小寒、大寒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40560" y="1559464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RJETAO+MS-UIGothic"/>
                <a:cs typeface="RJETAO+MS-UIGothic"/>
              </a:rPr>
              <a:t>立冬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88254" y="155946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RJETAO+MS-UIGothic"/>
                <a:cs typeface="RJETAO+MS-UIGothic"/>
              </a:rPr>
              <a:t>大雪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58175" y="155946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RJETAO+MS-UIGothic"/>
                <a:cs typeface="RJETAO+MS-UIGothic"/>
              </a:rPr>
              <a:t>小寒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49985" y="2052692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5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11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5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8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日左右，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志着冬季的到来，气温明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降低。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297679" y="2052692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5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12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5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7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日左右，降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雪量增加，大地被白雪覆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盖。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1090" y="2052692"/>
            <a:ext cx="2374116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5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1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5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5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日左右，气温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达到冬季最低点，但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是最冷的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候。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8985" y="377345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FFFFD"/>
                </a:solidFill>
                <a:latin typeface="MJOCEP+ICDQGB+MicrosoftYaHei-Bold"/>
                <a:cs typeface="MJOCEP+ICDQGB+MicrosoftYaHei-Bold"/>
              </a:rPr>
              <a:t>01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04895" y="377345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FFFFD"/>
                </a:solidFill>
                <a:latin typeface="MJOCEP+ICDQGB+MicrosoftYaHei-Bold"/>
                <a:cs typeface="MJOCEP+ICDQGB+MicrosoftYaHei-Bold"/>
              </a:rPr>
              <a:t>02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186679" y="377345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FFFFD"/>
                </a:solidFill>
                <a:latin typeface="MJOCEP+ICDQGB+MicrosoftYaHei-Bold"/>
                <a:cs typeface="MJOCEP+ICDQGB+MicrosoftYaHei-Bold"/>
              </a:rPr>
              <a:t>03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752590" y="377345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FFFFD"/>
                </a:solidFill>
                <a:latin typeface="MJOCEP+ICDQGB+MicrosoftYaHei-Bold"/>
                <a:cs typeface="MJOCEP+ICDQGB+MicrosoftYaHei-Bold"/>
              </a:rPr>
              <a:t>04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356600" y="377345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FFFFD"/>
                </a:solidFill>
                <a:latin typeface="MJOCEP+ICDQGB+MicrosoftYaHei-Bold"/>
                <a:cs typeface="MJOCEP+ICDQGB+MicrosoftYaHei-Bold"/>
              </a:rPr>
              <a:t>05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922509" y="377345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FFFFD"/>
                </a:solidFill>
                <a:latin typeface="MJOCEP+ICDQGB+MicrosoftYaHei-Bold"/>
                <a:cs typeface="MJOCEP+ICDQGB+MicrosoftYaHei-Bold"/>
              </a:rPr>
              <a:t>06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3506470" y="478780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RJETAO+MS-UIGothic"/>
                <a:cs typeface="RJETAO+MS-UIGothic"/>
              </a:rPr>
              <a:t>小雪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6653530" y="478780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RJETAO+MS-UIGothic"/>
                <a:cs typeface="RJETAO+MS-UIGothic"/>
              </a:rPr>
              <a:t>冬至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9824084" y="478780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RJETAO+MS-UIGothic"/>
                <a:cs typeface="RJETAO+MS-UIGothic"/>
              </a:rPr>
              <a:t>大寒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2778125" y="5451847"/>
            <a:ext cx="2192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5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11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5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23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日左右，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开始出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小量的降雪。</a:t>
            </a:r>
          </a:p>
        </p:txBody>
      </p:sp>
      <p:sp>
        <p:nvSpPr>
          <p:cNvPr id="20" name="object 20"/>
          <p:cNvSpPr txBox="1"/>
          <p:nvPr/>
        </p:nvSpPr>
        <p:spPr>
          <a:xfrm>
            <a:off x="5925184" y="5451847"/>
            <a:ext cx="2192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5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12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5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22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日左右，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白天最短，夜晚最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。</a:t>
            </a:r>
          </a:p>
        </p:txBody>
      </p:sp>
      <p:sp>
        <p:nvSpPr>
          <p:cNvPr id="21" name="object 21"/>
          <p:cNvSpPr txBox="1"/>
          <p:nvPr/>
        </p:nvSpPr>
        <p:spPr>
          <a:xfrm>
            <a:off x="9056369" y="5451847"/>
            <a:ext cx="228349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每年的</a:t>
            </a:r>
            <a:r>
              <a:rPr sz="15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1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月</a:t>
            </a:r>
            <a:r>
              <a:rPr sz="1500">
                <a:solidFill>
                  <a:srgbClr val="000000"/>
                </a:solidFill>
                <a:latin typeface="SOJVTG+MWEUKP+MicrosoftYaHei"/>
                <a:cs typeface="SOJVTG+MWEUKP+MicrosoftYaHei"/>
              </a:rPr>
              <a:t>20</a:t>
            </a: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日左右，气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9056369" y="5794747"/>
            <a:ext cx="18722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JETAO+MS-UIGothic"/>
                <a:cs typeface="RJETAO+MS-UIGothic"/>
              </a:rPr>
              <a:t>温最低，天气最冷。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JOCEP+ICDQGB+MicrosoftYaHei-Bold"/>
                <a:cs typeface="MJOCEP+ICDQGB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3000" y="3786028"/>
            <a:ext cx="2971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节</a:t>
            </a:r>
            <a:r>
              <a:rPr sz="3600">
                <a:solidFill>
                  <a:srgbClr val="00A5B2"/>
                </a:solidFill>
                <a:latin typeface="RJETAO+MS-UIGothic"/>
                <a:cs typeface="RJETAO+MS-UIGothic"/>
              </a:rPr>
              <a:t>气与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农业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https://d.book118.com/748114043030006042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SimSun</vt:lpstr>
      <vt:lpstr>RJETAO+MS-UIGothic</vt:lpstr>
      <vt:lpstr>FIVUON+WGUUTK+ArialMT</vt:lpstr>
      <vt:lpstr>Times New Roman</vt:lpstr>
      <vt:lpstr>SOJVTG+MWEUKP+MicrosoftYaHei</vt:lpstr>
      <vt:lpstr>MJOCEP+ICDQGB+MicrosoftYaHei-Bold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2024-09-21T06:25:02.272</cp:lastPrinted>
  <dcterms:created xsi:type="dcterms:W3CDTF">2024-09-20T22:25:02Z</dcterms:created>
  <dcterms:modified xsi:type="dcterms:W3CDTF">2024-09-20T22:25:03Z</dcterms:modified>
</cp:coreProperties>
</file>