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QSRUSC+MS-UIGothic"/>
      <p:regular r:id="rId15"/>
    </p:embeddedFont>
    <p:embeddedFont>
      <p:font typeface="HLDUHW+TTUUTE+Arial-BoldMT"/>
      <p:regular r:id="rId16"/>
    </p:embeddedFont>
    <p:embeddedFont>
      <p:font typeface="UUPDOI+TVLWAG+ArialMT"/>
      <p:regular r:id="rId17"/>
    </p:embeddedFont>
    <p:embeddedFont>
      <p:font typeface="WDTHMJ+IFSWBH+MicrosoftYaHei"/>
      <p:regular r:id="rId18"/>
    </p:embeddedFont>
    <p:embeddedFont>
      <p:font typeface="WSOJUW+AVCJIJ+MicrosoftYaHei-Bold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F1700-0279-4632-8E1D-94682CABF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90649-EA57-4AF1-841E-42A5E7A21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74332-CE6D-4C52-A5EC-1312A681C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BCDF3-1ADD-472B-9463-ECF4C519B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2A8ECC-ECFE-4DDB-A50D-9CD81AE30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FF648B-8447-4ECE-8BC6-26FC12285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B6AAC2-02CC-41D4-A3F8-D4C894247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26A4B-2276-4B2E-AC4E-7DD556B77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871F9-F41A-42D1-B11D-7AF95B4B8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E6C28-47D7-4413-926F-3EF06BE5C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9DBA0-E08F-4608-9EEE-EFFE3DF60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15062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4625" y="1390154"/>
            <a:ext cx="4714875" cy="2477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5E5E5E"/>
                </a:solidFill>
                <a:latin typeface="QSRUSC+MS-UIGothic"/>
                <a:cs typeface="QSRUSC+MS-UIGothic"/>
              </a:rPr>
              <a:t>家会班主任言</a:t>
            </a:r>
          </a:p>
          <a:p>
            <a:pPr marL="0" marR="0">
              <a:lnSpc>
                <a:spcPts val="4950"/>
              </a:lnSpc>
              <a:spcBef>
                <a:spcPts val="2179"/>
              </a:spcBef>
              <a:spcAft>
                <a:spcPct val="0"/>
              </a:spcAft>
            </a:pPr>
            <a:r>
              <a:rPr sz="4950">
                <a:solidFill>
                  <a:srgbClr val="5E5E5E"/>
                </a:solidFill>
                <a:latin typeface="QSRUSC+MS-UIGothic"/>
                <a:cs typeface="QSRUS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434046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HLDUHW+TTUUTE+Arial-BoldMT"/>
                <a:cs typeface="HLDUHW+TTUUTE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37329" y="3762097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 spc="-1210">
                <a:solidFill>
                  <a:srgbClr val="5E5E5E"/>
                </a:solidFill>
                <a:latin typeface="QSRUSC+MS-UIGothic"/>
                <a:cs typeface="QSRUSC+MS-UIGothic"/>
              </a:rPr>
              <a:t>迎与自我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欢</a:t>
            </a:r>
            <a:r>
              <a:rPr sz="3000">
                <a:solidFill>
                  <a:srgbClr val="689E5F"/>
                </a:solidFill>
                <a:latin typeface="QSRUSC+MS-UIGothic"/>
                <a:cs typeface="QSRUSC+MS-UIGothic"/>
              </a:rPr>
              <a:t>迎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627285"/>
            <a:ext cx="5965631" cy="7526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282828"/>
                </a:solidFill>
                <a:latin typeface="UUPDOI+TVLWAG+ArialMT"/>
                <a:cs typeface="UUPDOI+TVLWAG+ArialMT"/>
              </a:rPr>
              <a:t>•</a:t>
            </a:r>
            <a:r>
              <a:rPr sz="1550" spc="669">
                <a:solidFill>
                  <a:srgbClr val="282828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欢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迎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亲爱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的家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长们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，大家好！感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你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在百忙之中抽出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时</a:t>
            </a:r>
          </a:p>
          <a:p>
            <a:pPr marL="203200" marR="0">
              <a:lnSpc>
                <a:spcPts val="1500"/>
              </a:lnSpc>
              <a:spcBef>
                <a:spcPts val="664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参加今天的家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会，感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大家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我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工作的支持与配合。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QSRUSC+MS-UIGothic"/>
                <a:cs typeface="QSRUSC+MS-UIGothic"/>
              </a:rPr>
              <a:t>自我介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9480" y="4136170"/>
            <a:ext cx="11494208" cy="6972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282828"/>
                </a:solidFill>
                <a:latin typeface="UUPDOI+TVLWAG+ArialMT"/>
                <a:cs typeface="UUPDOI+TVLWAG+ArialMT"/>
              </a:rPr>
              <a:t>•</a:t>
            </a:r>
            <a:r>
              <a:rPr sz="1550" spc="669">
                <a:solidFill>
                  <a:srgbClr val="282828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自我介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：我是</a:t>
            </a:r>
            <a:r>
              <a:rPr sz="1500">
                <a:solidFill>
                  <a:srgbClr val="282828"/>
                </a:solidFill>
                <a:latin typeface="WDTHMJ+IFSWBH+MicrosoftYaHei"/>
                <a:cs typeface="WDTHMJ+IFSWBH+MicrosoftYaHei"/>
              </a:rPr>
              <a:t>XXX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班的班主任，姓</a:t>
            </a:r>
            <a:r>
              <a:rPr sz="1500">
                <a:solidFill>
                  <a:srgbClr val="282828"/>
                </a:solidFill>
                <a:latin typeface="WDTHMJ+IFSWBH+MicrosoftYaHei"/>
                <a:cs typeface="WDTHMJ+IFSWBH+MicrosoftYaHei"/>
              </a:rPr>
              <a:t>X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，担任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个班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已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有一段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了。在此之前，我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有多年的教育教学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，曾多次</a:t>
            </a:r>
          </a:p>
          <a:p>
            <a:pPr marL="20320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得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秀教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的荣誉。我非常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热爱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教育事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，关心每一个学生的成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QSRUSC+MS-UIGothic"/>
                <a:cs typeface="QSRUSC+MS-UIGothic"/>
              </a:rPr>
              <a:t>会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议</a:t>
            </a:r>
            <a:r>
              <a:rPr sz="3000">
                <a:solidFill>
                  <a:srgbClr val="689E5F"/>
                </a:solidFill>
                <a:latin typeface="QSRUSC+MS-UIGothic"/>
                <a:cs typeface="QSRUSC+MS-UIGothic"/>
              </a:rPr>
              <a:t>流程介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2389" y="2049560"/>
            <a:ext cx="5929629" cy="18504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282828"/>
                </a:solidFill>
                <a:latin typeface="UUPDOI+TVLWAG+ArialMT"/>
                <a:cs typeface="UUPDOI+TVLWAG+ArialMT"/>
              </a:rPr>
              <a:t>•</a:t>
            </a:r>
            <a:r>
              <a:rPr sz="1550" spc="669">
                <a:solidFill>
                  <a:srgbClr val="282828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流程：接下来，我将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大家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要介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一下本次家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会的</a:t>
            </a:r>
          </a:p>
          <a:p>
            <a:pPr marL="203200" marR="0">
              <a:lnSpc>
                <a:spcPts val="1500"/>
              </a:lnSpc>
              <a:spcBef>
                <a:spcPts val="67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流程。首先，我将就班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整体情况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汇报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总结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；然后，</a:t>
            </a:r>
          </a:p>
          <a:p>
            <a:pPr marL="2032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我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将就如何提高学生的学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和培养良好的学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习习惯进</a:t>
            </a:r>
          </a:p>
          <a:p>
            <a:pPr marL="2032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行交流和探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讨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；最后，我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将就班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管理和家校合作方面的</a:t>
            </a:r>
          </a:p>
          <a:p>
            <a:pPr marL="2032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问题进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行沟通和交流。在会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议过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程中，家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长们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可以随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问</a:t>
            </a:r>
          </a:p>
          <a:p>
            <a:pPr marL="2032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或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表意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和建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434046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HLDUHW+TTUUTE+Arial-BoldMT"/>
                <a:cs typeface="HLDUHW+TTUUTE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93870" y="3762097"/>
            <a:ext cx="2571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QSRUSC+MS-UIGothic"/>
                <a:cs typeface="QSRUSC+MS-UIGothic"/>
              </a:rPr>
              <a:t>学生成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QSRUSC+MS-UIGothic"/>
                <a:cs typeface="QSRUSC+MS-UIGothic"/>
              </a:rPr>
              <a:t>各科目成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绩</a:t>
            </a:r>
            <a:r>
              <a:rPr sz="3000">
                <a:solidFill>
                  <a:srgbClr val="689E5F"/>
                </a:solidFill>
                <a:latin typeface="QSRUSC+MS-UIGothic"/>
                <a:cs typeface="QSRUSC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DTHMJ+IFSWBH+MicrosoftYaHei"/>
                <a:cs typeface="WDTHMJ+IFSWBH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DTHMJ+IFSWBH+MicrosoftYaHei"/>
                <a:cs typeface="WDTHMJ+IFSWBH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DTHMJ+IFSWBH+MicrosoftYaHei"/>
                <a:cs typeface="WDTHMJ+IFSWBH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DTHMJ+IFSWBH+MicrosoftYaHei"/>
                <a:cs typeface="WDTHMJ+IFSWBH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语</a:t>
            </a:r>
            <a:r>
              <a:rPr sz="1550" spc="25">
                <a:solidFill>
                  <a:srgbClr val="689E5F"/>
                </a:solidFill>
                <a:latin typeface="QSRUSC+MS-UIGothic"/>
                <a:cs typeface="QSRUSC+MS-UIGothic"/>
              </a:rPr>
              <a:t>文成</a:t>
            </a: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绩</a:t>
            </a:r>
            <a:r>
              <a:rPr sz="1550" spc="25">
                <a:solidFill>
                  <a:srgbClr val="689E5F"/>
                </a:solidFill>
                <a:latin typeface="QSRUSC+MS-UIGothic"/>
                <a:cs typeface="QSRUSC+MS-UIGothic"/>
              </a:rPr>
              <a:t>分析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QSRUSC+MS-UIGothic"/>
                <a:cs typeface="QSRUSC+MS-UIGothic"/>
              </a:rPr>
              <a:t>数学成</a:t>
            </a: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绩</a:t>
            </a:r>
            <a:r>
              <a:rPr sz="1550" spc="25">
                <a:solidFill>
                  <a:srgbClr val="689E5F"/>
                </a:solidFill>
                <a:latin typeface="QSRUSC+MS-UIGothic"/>
                <a:cs typeface="QSRUSC+MS-UIGothic"/>
              </a:rPr>
              <a:t>分析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QSRUSC+MS-UIGothic"/>
                <a:cs typeface="QSRUSC+MS-UIGothic"/>
              </a:rPr>
              <a:t>英</a:t>
            </a: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语</a:t>
            </a:r>
            <a:r>
              <a:rPr sz="1550" spc="25">
                <a:solidFill>
                  <a:srgbClr val="689E5F"/>
                </a:solidFill>
                <a:latin typeface="QSRUSC+MS-UIGothic"/>
                <a:cs typeface="QSRUSC+MS-UIGothic"/>
              </a:rPr>
              <a:t>成</a:t>
            </a: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绩</a:t>
            </a:r>
            <a:r>
              <a:rPr sz="1550" spc="25">
                <a:solidFill>
                  <a:srgbClr val="689E5F"/>
                </a:solidFill>
                <a:latin typeface="QSRUSC+MS-UIGothic"/>
                <a:cs typeface="QSRUSC+MS-UIGothic"/>
              </a:rPr>
              <a:t>分析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34500" y="4788530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QSRUSC+MS-UIGothic"/>
                <a:cs typeface="QSRUSC+MS-UIGothic"/>
              </a:rPr>
              <a:t>其他科目成</a:t>
            </a: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绩</a:t>
            </a:r>
            <a:r>
              <a:rPr sz="1550" spc="25">
                <a:solidFill>
                  <a:srgbClr val="689E5F"/>
                </a:solidFill>
                <a:latin typeface="QSRUSC+MS-UIGothic"/>
                <a:cs typeface="QSRUSC+MS-UIGothic"/>
              </a:rPr>
              <a:t>分析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27873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总结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班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级语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文平均分、最高分、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最低分，分析学生失分原因，</a:t>
            </a:r>
          </a:p>
          <a:p>
            <a:pPr marL="6000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提出改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措施。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627873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总结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班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数学平均分、最高分、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最低分，分析学生易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错题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型，</a:t>
            </a:r>
          </a:p>
          <a:p>
            <a:pPr marL="6000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提出解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技巧。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281420" y="5274162"/>
            <a:ext cx="2627873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总结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班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英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平均分、最高分、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最低分，分析学生听力、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阅读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、</a:t>
            </a:r>
          </a:p>
          <a:p>
            <a:pPr marL="2571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写作等方面的薄弱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30705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物理、化学、生物等其他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科目，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行成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分析和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总结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799713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689E5F"/>
                </a:solidFill>
                <a:latin typeface="QSRUSC+MS-UIGothic"/>
                <a:cs typeface="QSRUSC+MS-UIGothic"/>
              </a:rPr>
              <a:t>步</a:t>
            </a:r>
            <a:r>
              <a:rPr sz="3000">
                <a:solidFill>
                  <a:srgbClr val="689E5F"/>
                </a:solidFill>
                <a:latin typeface="WSOJUW+AVCJIJ+MicrosoftYaHei-Bold"/>
                <a:cs typeface="WSOJUW+AVCJIJ+MicrosoftYaHei-Bold"/>
              </a:rPr>
              <a:t>/</a:t>
            </a:r>
            <a:r>
              <a:rPr sz="3000">
                <a:solidFill>
                  <a:srgbClr val="689E5F"/>
                </a:solidFill>
                <a:latin typeface="QSRUSC+MS-UIGothic"/>
                <a:cs typeface="QSRUSC+MS-UIGothic"/>
              </a:rPr>
              <a:t>退步学生情况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进</a:t>
            </a:r>
            <a:r>
              <a:rPr sz="1550" spc="25">
                <a:solidFill>
                  <a:srgbClr val="689E5F"/>
                </a:solidFill>
                <a:latin typeface="QSRUSC+MS-UIGothic"/>
                <a:cs typeface="QSRUSC+MS-UIGothic"/>
              </a:rPr>
              <a:t>步学生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3022208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总结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班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内成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有明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显进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步的学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生名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，分析其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步的原因和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QSRUSC+MS-UIGothic"/>
                <a:cs typeface="QSRUSC+MS-UIGothic"/>
              </a:rPr>
              <a:t>退步学生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总结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班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内成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有明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退步的学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生名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，分析其退步的原因和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问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所在，提出相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辅导</a:t>
            </a: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和关注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QSRUSC+MS-UIGothic"/>
                <a:cs typeface="QSRUSC+MS-UIGothic"/>
              </a:rPr>
              <a:t>措施。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QSRUSC+MS-UIGothic"/>
                <a:cs typeface="QSRUSC+MS-UIGothic"/>
              </a:rPr>
              <a:t>班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级</a:t>
            </a:r>
            <a:r>
              <a:rPr sz="3000">
                <a:solidFill>
                  <a:srgbClr val="689E5F"/>
                </a:solidFill>
                <a:latin typeface="QSRUSC+MS-UIGothic"/>
                <a:cs typeface="QSRUSC+MS-UIGothic"/>
              </a:rPr>
              <a:t>整体情况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总结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SOJUW+AVCJIJ+MicrosoftYaHei-Bold"/>
                <a:cs typeface="WSOJUW+AVCJI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SOJUW+AVCJIJ+MicrosoftYaHei-Bold"/>
                <a:cs typeface="WSOJUW+AVCJIJ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SOJUW+AVCJIJ+MicrosoftYaHei-Bold"/>
                <a:cs typeface="WSOJUW+AVCJIJ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89E5F"/>
                </a:solidFill>
                <a:latin typeface="QSRUSC+MS-UIGothic"/>
                <a:cs typeface="QSRUSC+MS-UIGothic"/>
              </a:rPr>
              <a:t>班</a:t>
            </a: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级</a:t>
            </a:r>
            <a:r>
              <a:rPr sz="2000" spc="25">
                <a:solidFill>
                  <a:srgbClr val="689E5F"/>
                </a:solidFill>
                <a:latin typeface="QSRUSC+MS-UIGothic"/>
                <a:cs typeface="QSRUSC+MS-UIGothic"/>
              </a:rPr>
              <a:t>平均分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QSRUSC+MS-UIGothic"/>
                <a:cs typeface="QSRUSC+MS-UIGothic"/>
              </a:rPr>
              <a:t>及格率和</a:t>
            </a: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优</a:t>
            </a:r>
            <a:r>
              <a:rPr sz="2000" spc="23">
                <a:solidFill>
                  <a:srgbClr val="689E5F"/>
                </a:solidFill>
                <a:latin typeface="QSRUSC+MS-UIGothic"/>
                <a:cs typeface="QSRUSC+MS-UIGothic"/>
              </a:rPr>
              <a:t>秀率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QSRUSC+MS-UIGothic"/>
                <a:cs typeface="QSRUSC+MS-UIGothic"/>
              </a:rPr>
              <a:t>学生</a:t>
            </a: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综</a:t>
            </a:r>
            <a:r>
              <a:rPr sz="2000" spc="25">
                <a:solidFill>
                  <a:srgbClr val="689E5F"/>
                </a:solidFill>
                <a:latin typeface="QSRUSC+MS-UIGothic"/>
                <a:cs typeface="QSRUSC+MS-UIGothic"/>
              </a:rPr>
              <a:t>合表</a:t>
            </a:r>
            <a:r>
              <a:rPr sz="2000">
                <a:solidFill>
                  <a:srgbClr val="689E5F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总结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班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整体平均分，与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年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平均分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比，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估班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整体水平。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班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及格率和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秀率，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分析学生的成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分布情况。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合学生的平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表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、作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完成情况、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堂参与度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等方面，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合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价和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总结</a:t>
            </a:r>
            <a:r>
              <a:rPr sz="1500">
                <a:solidFill>
                  <a:srgbClr val="282828"/>
                </a:solidFill>
                <a:latin typeface="QSRUSC+MS-UIGothic"/>
                <a:cs typeface="QSRUS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https://d.book118.com/748115062026006046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QSRUSC+MS-UIGothic</vt:lpstr>
      <vt:lpstr>HLDUHW+TTUUTE+Arial-BoldMT</vt:lpstr>
      <vt:lpstr>SimSun</vt:lpstr>
      <vt:lpstr>UUPDOI+TVLWAG+ArialMT</vt:lpstr>
      <vt:lpstr>Times New Roman</vt:lpstr>
      <vt:lpstr>WDTHMJ+IFSWBH+MicrosoftYaHei</vt:lpstr>
      <vt:lpstr>WSOJUW+AVCJIJ+MicrosoftYaHei-Bold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2024-09-26T23:48:47.049</cp:lastPrinted>
  <dcterms:created xsi:type="dcterms:W3CDTF">2024-09-26T15:48:47Z</dcterms:created>
  <dcterms:modified xsi:type="dcterms:W3CDTF">2024-09-26T15:48:48Z</dcterms:modified>
</cp:coreProperties>
</file>