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6C4802-EA94-4F10-B4C8-5FC04BAD4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0C9E96-0F27-4C21-9597-D62A14AD2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3E1ABC-8E79-4085-8ED9-5C5EABFCA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5D7F68-42AA-4256-9084-AC0BE7F900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2C4A34-8358-43C9-B848-EF23A53130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CC995-0303-49A5-88AD-C184B743C2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D8FFA2-D85E-45DD-9A9B-09D95B7A1E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37B6FA-C59E-472F-90E3-2A869930B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829A95-3E4E-4E68-A1F6-871F801ECF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B509D-4901-41AE-8397-85FF35140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5C2CB-5C60-4F04-8E19-A9C293608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925900" y="2709267"/>
            <a:ext cx="6340197" cy="1421928"/>
          </a:xfrm>
          <a:effectLst>
            <a:outerShdw blurRad="508000" dist="50800" dir="5400000" algn="ctr" rotWithShape="0">
              <a:schemeClr val="tx2">
                <a:alpha val="20000"/>
              </a:schemeClr>
            </a:outerShdw>
          </a:effectLst>
        </p:spPr>
        <p:txBody>
          <a:bodyPr wrap="none" anchor="t">
            <a:spAutoFit/>
          </a:bodyPr>
          <a:lstStyle>
            <a:lvl1pPr algn="ctr">
              <a:defRPr sz="9600" b="1" i="0" spc="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4080063" y="1687090"/>
            <a:ext cx="4031873" cy="923330"/>
          </a:xfrm>
          <a:effectLst>
            <a:outerShdw blurRad="508000" dist="50800" dir="5400000" algn="ctr" rotWithShape="0">
              <a:schemeClr val="tx2">
                <a:alpha val="20000"/>
              </a:schemeClr>
            </a:outerShdw>
          </a:effectLst>
        </p:spPr>
        <p:txBody>
          <a:bodyPr wrap="none" anchor="b">
            <a:spAutoFit/>
          </a:bodyPr>
          <a:lstStyle>
            <a:lvl1pPr marL="0" indent="0" algn="ctr">
              <a:buNone/>
              <a:defRPr sz="6000" b="0" i="0" spc="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pic>
        <p:nvPicPr>
          <p:cNvPr id="12" name="图片 12"/>
          <p:cNvPicPr>
            <a:picLocks noChangeAspect="1"/>
          </p:cNvPicPr>
          <p:nvPr userDrawn="1"/>
        </p:nvPicPr>
        <p:blipFill>
          <a:blip r:embed="rId1"/>
          <a:stretch>
            <a:fillRect/>
          </a:stretch>
        </p:blipFill>
        <p:spPr>
          <a:xfrm>
            <a:off x="0" y="-1"/>
            <a:ext cx="12192000" cy="6858000"/>
          </a:xfrm>
          <a:prstGeom prst="rect">
            <a:avLst/>
          </a:prstGeom>
        </p:spPr>
      </p:pic>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8" name=""/>
        <p:cNvGrpSpPr/>
        <p:nvPr/>
      </p:nvGrpSpPr>
      <p:grpSpPr>
        <a:xfrm>
          <a:off x="0" y="0"/>
          <a:ext cx="0" cy="0"/>
        </a:xfrm>
      </p:grpSpPr>
      <p:sp>
        <p:nvSpPr>
          <p:cNvPr id="29" name="标题 1"/>
          <p:cNvSpPr>
            <a:spLocks noGrp="1"/>
          </p:cNvSpPr>
          <p:nvPr>
            <p:ph type="title" idx="2147483647"/>
          </p:nvPr>
        </p:nvSpPr>
        <p:spPr/>
        <p:txBody>
          <a:bodyPr/>
          <a:lstStyle/>
          <a:p>
            <a:r>
              <a:rPr kumimoji="1" lang="zh-CN" altLang="en-US"/>
              <a:t>单击此处编辑母版标题样式</a:t>
            </a:r>
            <a:endParaRPr/>
          </a:p>
        </p:txBody>
      </p:sp>
      <p:sp>
        <p:nvSpPr>
          <p:cNvPr id="30" name="日期占位符 2"/>
          <p:cNvSpPr>
            <a:spLocks noGrp="1"/>
          </p:cNvSpPr>
          <p:nvPr>
            <p:ph type="dt" sz="half" idx="10"/>
          </p:nvPr>
        </p:nvSpPr>
        <p:spPr/>
        <p:txBody>
          <a:bodyPr/>
          <a:lstStyle/>
          <a:p>
            <a:fld id="{6D4D8950-B778-354B-9DD9-533C0A0C7F06}" type="datetimeFigureOut">
              <a:rPr/>
              <a:t>2023/11/21</a:t>
            </a:fld>
            <a:endParaRPr kumimoji="1" lang="zh-CN" altLang="en-US"/>
          </a:p>
        </p:txBody>
      </p:sp>
      <p:sp>
        <p:nvSpPr>
          <p:cNvPr id="31" name="页脚占位符 3"/>
          <p:cNvSpPr>
            <a:spLocks noGrp="1"/>
          </p:cNvSpPr>
          <p:nvPr>
            <p:ph type="ftr" sz="quarter" idx="11"/>
          </p:nvPr>
        </p:nvSpPr>
        <p:spPr/>
        <p:txBody>
          <a:bodyPr/>
          <a:lstStyle/>
          <a:p>
            <a:endParaRPr kumimoji="1" lang="zh-CN" altLang="en-US"/>
          </a:p>
        </p:txBody>
      </p:sp>
      <p:sp>
        <p:nvSpPr>
          <p:cNvPr id="32"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2404507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介入微创护理技术研究与应用\n## 1.介入微创护理技术的发展背景及现状\n### 1.1介入微创护理技术的产生及其重要性\n### 1.2国内外介入微创护理技术的发展现状\n### 1.3介入微创护理技术的发展趋势及前景\n## 2.介入微创护理技术的种类及特点\n### 2.1血管内介入微创护理技术\n### 2.2非血管内介入微创护理技术\n### 2.3其他介入微创护理技术\n## 3.介入微创护理技术的临床应用\n### 3.1介入微创护理技术在心血管疾病中的应用\n### 3.2介入微创护理技术在肿瘤疾病中的应用\n### 3.3介入微创护理技术在神经系统疾病中的应用\n## 4.介入微创护理技术的优势与不足\n### 4.1介入微创护理技术的优势\n### 4.2介入微创护理技术的不足\n### 4.3如何提高介入微创护理技术的优势\n## 5.介入微创护理技术的发展趋势及未来展望\n### 5.1介入微创护理技术的研究方向\n### 5.2介入微创护理技术的创新应用\n### 5.3介入微创护理技术在未来临床护理中的应用前景\n&quot;,&quot;templateId&quot;:&quot;ofidqcx4cjbazcx6nnrq4sfx3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709267"/>
            <a:ext cx="11055350" cy="1409700"/>
          </a:xfrm>
        </p:spPr>
        <p:txBody>
          <a:bodyPr vert="horz" wrap="square" lIns="91440" tIns="45720" rIns="91440" bIns="45720" anchor="b">
            <a:spAutoFit/>
          </a:bodyPr>
          <a:lstStyle/>
          <a:p>
            <a:pPr>
              <a:buNone/>
            </a:pPr>
            <a:r>
              <a:rPr lang="zh-CN" sz="5900"/>
              <a:t>介入微创护理技术研究与应用</a:t>
            </a:r>
            <a:endParaRPr/>
          </a:p>
        </p:txBody>
      </p:sp>
      <p:sp>
        <p:nvSpPr>
          <p:cNvPr id="3" name="圆角矩形 3"/>
          <p:cNvSpPr/>
          <p:nvPr/>
        </p:nvSpPr>
        <p:spPr>
          <a:xfrm>
            <a:off x="3819167" y="4205996"/>
            <a:ext cx="4559300" cy="698500"/>
          </a:xfrm>
          <a:prstGeom prst="roundRect">
            <a:avLst>
              <a:gd name="adj" fmla="val 50000"/>
            </a:avLst>
          </a:prstGeom>
          <a:gradFill>
            <a:gsLst>
              <a:gs pos="0">
                <a:schemeClr val="accent1">
                  <a:lumMod val="50000"/>
                  <a:alpha val="90275"/>
                </a:schemeClr>
              </a:gs>
              <a:gs pos="100000">
                <a:schemeClr val="accent1">
                  <a:lumMod val="75000"/>
                  <a:alpha val="9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none" lIns="360000" tIns="108000" rIns="360000" bIns="108000" rtlCol="0" anchor="ctr">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0" algn="ctr" defTabSz="914400">
              <a:lnSpc>
                <a:spcPct val="100000"/>
              </a:lnSpc>
              <a:spcBef>
                <a:spcPct val="0"/>
              </a:spcBef>
              <a:spcAft>
                <a:spcPct val="0"/>
              </a:spcAft>
              <a:defRPr sz="1800">
                <a:solidFill>
                  <a:schemeClr val="lt1">
                    <a:alpha val="100000"/>
                  </a:schemeClr>
                </a:solidFill>
                <a:latin typeface="Arial"/>
                <a:ea typeface="黑体"/>
              </a:defRPr>
            </a:pPr>
            <a:r>
              <a:rPr lang="en-US"/>
              <a:t>TENCENT DOCS SMART CREATE</a:t>
            </a:r>
            <a:endParaRPr/>
          </a:p>
        </p:txBody>
      </p:sp>
      <p:sp>
        <p:nvSpPr>
          <p:cNvPr id="4" name="文本占位符 20"/>
          <p:cNvSpPr txBox="1"/>
          <p:nvPr/>
        </p:nvSpPr>
        <p:spPr>
          <a:xfrm>
            <a:off x="571499" y="6171840"/>
            <a:ext cx="1843774"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CREATE TOGETHER</a:t>
            </a:r>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0" name="" descr="{&quot;isTemplate&quot;:true,&quot;type&quot;:2}"/>
        <p:cNvGrpSpPr/>
        <p:nvPr/>
      </p:nvGrpSpPr>
      <p:grpSpPr>
        <a:xfrm>
          <a:off x="0" y="0"/>
          <a:ext cx="0" cy="0"/>
        </a:xfrm>
      </p:grpSpPr>
      <p:sp>
        <p:nvSpPr>
          <p:cNvPr id="51"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4500" b="0">
                <a:latin typeface="Microsoft YaHei Light"/>
                <a:ea typeface="Microsoft YaHei Light"/>
              </a:rPr>
              <a:t>介入微创护理技术的发展背景及现状</a:t>
            </a:r>
            <a:endParaRPr/>
          </a:p>
        </p:txBody>
      </p:sp>
      <p:sp>
        <p:nvSpPr>
          <p:cNvPr id="52"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01</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descr="{&quot;isTemplate&quot;:true,&quot;type&quot;:3}"/>
        <p:cNvGrpSpPr/>
        <p:nvPr/>
      </p:nvGrpSpPr>
      <p:grpSpPr>
        <a:xfrm>
          <a:off x="0" y="0"/>
          <a:ext cx="0" cy="0"/>
        </a:xfrm>
      </p:grpSpPr>
      <p:grpSp>
        <p:nvGrpSpPr>
          <p:cNvPr id="68"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69" name=""/>
            <p:cNvGrpSpPr/>
            <p:nvPr/>
          </p:nvGrpSpPr>
          <p:grpSpPr>
            <a:xfrm>
              <a:off x="685801" y="3146904"/>
              <a:ext cx="4207178" cy="3287791"/>
              <a:chOff x="685801" y="3146904"/>
              <a:chExt cx="4207178" cy="3287791"/>
            </a:xfrm>
          </p:grpSpPr>
          <p:sp>
            <p:nvSpPr>
              <p:cNvPr id="70"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介入微创护理技术是在医学影像技术和材料科学发展的基础上产生的</a:t>
                </a:r>
                <a:endParaRPr kumimoji="1" lang="en-US" altLang="zh-CN" sz="1800" b="1">
                  <a:solidFill>
                    <a:schemeClr val="bg1"/>
                  </a:solidFill>
                  <a:latin typeface="+mj-ea"/>
                  <a:ea typeface="+mj-ea"/>
                </a:endParaRPr>
              </a:p>
            </p:txBody>
          </p:sp>
          <p:sp>
            <p:nvSpPr>
              <p:cNvPr id="71"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医学影像技术的发展使得医生能够清晰地观察到病变部位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材料科学的进步为微创器械的研发提供了可能</a:t>
                </a:r>
                <a:endParaRPr/>
              </a:p>
            </p:txBody>
          </p:sp>
        </p:grpSp>
        <p:grpSp>
          <p:nvGrpSpPr>
            <p:cNvPr id="72" name=""/>
            <p:cNvGrpSpPr/>
            <p:nvPr/>
          </p:nvGrpSpPr>
          <p:grpSpPr>
            <a:xfrm>
              <a:off x="4408278" y="3146904"/>
              <a:ext cx="3798485" cy="3287791"/>
              <a:chOff x="4408278" y="3146904"/>
              <a:chExt cx="3798485" cy="3287791"/>
            </a:xfrm>
          </p:grpSpPr>
          <p:sp>
            <p:nvSpPr>
              <p:cNvPr id="73"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介入微创护理技术在临床护理中具有重要的应用价值</a:t>
                </a:r>
                <a:endParaRPr kumimoji="1" lang="en-US" altLang="zh-CN" sz="1800" b="1">
                  <a:solidFill>
                    <a:schemeClr val="bg1"/>
                  </a:solidFill>
                  <a:latin typeface="+mj-ea"/>
                  <a:ea typeface="+mj-ea"/>
                </a:endParaRPr>
              </a:p>
            </p:txBody>
          </p:sp>
          <p:sp>
            <p:nvSpPr>
              <p:cNvPr id="74"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微创技术可以减少病人的痛苦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加速病人的康复过程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降低并发症的发生率</a:t>
                </a:r>
                <a:endParaRPr/>
              </a:p>
            </p:txBody>
          </p:sp>
        </p:grpSp>
        <p:grpSp>
          <p:nvGrpSpPr>
            <p:cNvPr id="75" name=""/>
            <p:cNvGrpSpPr/>
            <p:nvPr/>
          </p:nvGrpSpPr>
          <p:grpSpPr>
            <a:xfrm>
              <a:off x="7707715" y="3146904"/>
              <a:ext cx="3798485" cy="3287791"/>
              <a:chOff x="7707715" y="3146904"/>
              <a:chExt cx="3798485" cy="3287791"/>
            </a:xfrm>
          </p:grpSpPr>
          <p:sp>
            <p:nvSpPr>
              <p:cNvPr id="76"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介入微创护理技术的发展对护理学科的发展具有重要意义</a:t>
                </a:r>
                <a:endParaRPr kumimoji="1" lang="en-US" altLang="zh-CN" sz="1800" b="1">
                  <a:solidFill>
                    <a:schemeClr val="bg1"/>
                  </a:solidFill>
                  <a:latin typeface="+mj-ea"/>
                  <a:ea typeface="+mj-ea"/>
                </a:endParaRPr>
              </a:p>
            </p:txBody>
          </p:sp>
          <p:sp>
            <p:nvSpPr>
              <p:cNvPr id="77"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推动护理学科的技术创新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为病人提供更加优质的护理服务</a:t>
                </a:r>
                <a:endParaRPr/>
              </a:p>
            </p:txBody>
          </p:sp>
        </p:grpSp>
      </p:grpSp>
      <p:sp>
        <p:nvSpPr>
          <p:cNvPr id="7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介入微创护理技术的产生及其重要性</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9" name="" descr="{&quot;isTemplate&quot;:true,&quot;type&quot;:3}"/>
        <p:cNvGrpSpPr/>
        <p:nvPr/>
      </p:nvGrpSpPr>
      <p:grpSpPr>
        <a:xfrm>
          <a:off x="0" y="0"/>
          <a:ext cx="0" cy="0"/>
        </a:xfrm>
      </p:grpSpPr>
      <p:grpSp>
        <p:nvGrpSpPr>
          <p:cNvPr id="80"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81" name=""/>
            <p:cNvGrpSpPr/>
            <p:nvPr/>
          </p:nvGrpSpPr>
          <p:grpSpPr>
            <a:xfrm>
              <a:off x="996217" y="2144759"/>
              <a:ext cx="2880000" cy="4458640"/>
              <a:chOff x="996217" y="2144759"/>
              <a:chExt cx="2880000" cy="4458640"/>
            </a:xfrm>
          </p:grpSpPr>
          <p:sp>
            <p:nvSpPr>
              <p:cNvPr id="82"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国外介入微创护理技术发展的较早且成熟</a:t>
                </a:r>
                <a:endParaRPr kumimoji="1" lang="en-US" altLang="zh-CN" sz="2200" b="1">
                  <a:solidFill>
                    <a:schemeClr val="bg1"/>
                  </a:solidFill>
                  <a:latin typeface="+mj-ea"/>
                  <a:ea typeface="+mj-ea"/>
                </a:endParaRPr>
              </a:p>
            </p:txBody>
          </p:sp>
          <p:sp>
            <p:nvSpPr>
              <p:cNvPr id="83"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20世纪80年代开始兴起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目前已经广泛应用于临床护理领域</a:t>
                </a:r>
                <a:endParaRPr/>
              </a:p>
            </p:txBody>
          </p:sp>
          <p:sp>
            <p:nvSpPr>
              <p:cNvPr id="84"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85" name=""/>
            <p:cNvGrpSpPr/>
            <p:nvPr/>
          </p:nvGrpSpPr>
          <p:grpSpPr>
            <a:xfrm>
              <a:off x="4656000" y="2144759"/>
              <a:ext cx="2880000" cy="4458640"/>
              <a:chOff x="4656000" y="2144759"/>
              <a:chExt cx="2880000" cy="4458640"/>
            </a:xfrm>
          </p:grpSpPr>
          <p:sp>
            <p:nvSpPr>
              <p:cNvPr id="86"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国内介入微创护理技术起步较晚，但发展迅速</a:t>
                </a:r>
                <a:endParaRPr kumimoji="1" lang="en-US" altLang="zh-CN" sz="2200" b="1">
                  <a:solidFill>
                    <a:schemeClr val="bg1"/>
                  </a:solidFill>
                  <a:latin typeface="+mj-ea"/>
                  <a:ea typeface="+mj-ea"/>
                </a:endParaRPr>
              </a:p>
            </p:txBody>
          </p:sp>
          <p:sp>
            <p:nvSpPr>
              <p:cNvPr id="87"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20世纪90年代开始引入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近年来得到了广泛的关注和应用</a:t>
                </a:r>
                <a:endParaRPr/>
              </a:p>
            </p:txBody>
          </p:sp>
          <p:sp>
            <p:nvSpPr>
              <p:cNvPr id="88"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89" name=""/>
            <p:cNvGrpSpPr/>
            <p:nvPr/>
          </p:nvGrpSpPr>
          <p:grpSpPr>
            <a:xfrm>
              <a:off x="8315783" y="2144759"/>
              <a:ext cx="2880000" cy="4458640"/>
              <a:chOff x="8315783" y="2144759"/>
              <a:chExt cx="2880000" cy="4458640"/>
            </a:xfrm>
          </p:grpSpPr>
          <p:sp>
            <p:nvSpPr>
              <p:cNvPr id="90"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国内外介入微创护理技术在临床应用和技术研究方面存在差距</a:t>
                </a:r>
                <a:endParaRPr kumimoji="1" lang="en-US" altLang="zh-CN" sz="2200" b="1">
                  <a:solidFill>
                    <a:schemeClr val="bg1"/>
                  </a:solidFill>
                  <a:latin typeface="+mj-ea"/>
                  <a:ea typeface="+mj-ea"/>
                </a:endParaRPr>
              </a:p>
            </p:txBody>
          </p:sp>
          <p:sp>
            <p:nvSpPr>
              <p:cNvPr id="91"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国外临床应用范围更广，技术更成熟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国内在技术研究方面还需加强</a:t>
                </a:r>
                <a:endParaRPr/>
              </a:p>
            </p:txBody>
          </p:sp>
          <p:sp>
            <p:nvSpPr>
              <p:cNvPr id="92"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93"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国内外介入微创护理技术的发展现状</a:t>
            </a:r>
            <a:endParaRPr lang="en-US" sz="36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4" name="" descr="{&quot;isTemplate&quot;:true,&quot;type&quot;:3}"/>
        <p:cNvGrpSpPr/>
        <p:nvPr/>
      </p:nvGrpSpPr>
      <p:grpSpPr>
        <a:xfrm>
          <a:off x="0" y="0"/>
          <a:ext cx="0" cy="0"/>
        </a:xfrm>
      </p:grpSpPr>
      <p:grpSp>
        <p:nvGrpSpPr>
          <p:cNvPr id="9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6" name=""/>
            <p:cNvGrpSpPr/>
            <p:nvPr/>
          </p:nvGrpSpPr>
          <p:grpSpPr>
            <a:xfrm>
              <a:off x="685800" y="3146904"/>
              <a:ext cx="5760000" cy="3225487"/>
              <a:chOff x="685800" y="3146904"/>
              <a:chExt cx="5760000" cy="3225487"/>
            </a:xfrm>
          </p:grpSpPr>
          <p:sp>
            <p:nvSpPr>
              <p:cNvPr id="9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介入微创护理技术将朝着更高精度、更小创伤、更多功能的方向发展</a:t>
                </a:r>
                <a:endParaRPr kumimoji="1" lang="en-US" altLang="zh-CN" sz="1800" b="1">
                  <a:solidFill>
                    <a:schemeClr val="bg1"/>
                  </a:solidFill>
                  <a:latin typeface="+mj-ea"/>
                  <a:ea typeface="+mj-ea"/>
                </a:endParaRPr>
              </a:p>
            </p:txBody>
          </p:sp>
          <p:sp>
            <p:nvSpPr>
              <p:cNvPr id="9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利用人工智能和机器人技术提高精确度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开发新型微创器械减少创伤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拓展微创技术在更多疾病治疗领域的应用</a:t>
                </a:r>
                <a:endParaRPr/>
              </a:p>
            </p:txBody>
          </p:sp>
        </p:grpSp>
        <p:grpSp>
          <p:nvGrpSpPr>
            <p:cNvPr id="99" name=""/>
            <p:cNvGrpSpPr/>
            <p:nvPr/>
          </p:nvGrpSpPr>
          <p:grpSpPr>
            <a:xfrm>
              <a:off x="6016236" y="3146904"/>
              <a:ext cx="5400000" cy="3225487"/>
              <a:chOff x="6016236" y="3146904"/>
              <a:chExt cx="5400000" cy="3225487"/>
            </a:xfrm>
          </p:grpSpPr>
          <p:sp>
            <p:nvSpPr>
              <p:cNvPr id="10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介入微创护理技术在未来临床护理中的应用前景广阔</a:t>
                </a:r>
                <a:endParaRPr kumimoji="1" lang="en-US" altLang="zh-CN" sz="1800" b="1">
                  <a:solidFill>
                    <a:schemeClr val="bg1"/>
                  </a:solidFill>
                  <a:latin typeface="+mj-ea"/>
                  <a:ea typeface="+mj-ea"/>
                </a:endParaRPr>
              </a:p>
            </p:txBody>
          </p:sp>
          <p:sp>
            <p:nvSpPr>
              <p:cNvPr id="10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将成为治疗</a:t>
                </a:r>
                <a:r>
                  <a:rPr lang="zh-CN" sz="1400" b="1">
                    <a:solidFill>
                      <a:schemeClr val="tx1">
                        <a:lumMod val="50000"/>
                        <a:lumOff val="50000"/>
                        <a:alpha val="100000"/>
                      </a:schemeClr>
                    </a:solidFill>
                    <a:latin typeface="微软雅黑"/>
                    <a:ea typeface="微软雅黑"/>
                  </a:rPr>
                  <a:t>多种疾病</a:t>
                </a:r>
                <a:r>
                  <a:rPr lang="zh-CN" sz="1400">
                    <a:solidFill>
                      <a:schemeClr val="tx1">
                        <a:lumMod val="50000"/>
                        <a:lumOff val="50000"/>
                        <a:alpha val="100000"/>
                      </a:schemeClr>
                    </a:solidFill>
                    <a:latin typeface="微软雅黑"/>
                    <a:ea typeface="微软雅黑"/>
                  </a:rPr>
                  <a:t>的重要手段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为病人提供更加</a:t>
                </a:r>
                <a:r>
                  <a:rPr lang="zh-CN" sz="1400" b="1">
                    <a:solidFill>
                      <a:schemeClr val="tx1">
                        <a:lumMod val="50000"/>
                        <a:lumOff val="50000"/>
                        <a:alpha val="100000"/>
                      </a:schemeClr>
                    </a:solidFill>
                    <a:latin typeface="微软雅黑"/>
                    <a:ea typeface="微软雅黑"/>
                  </a:rPr>
                  <a:t>个性化</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人性化</a:t>
                </a:r>
                <a:r>
                  <a:rPr lang="zh-CN" sz="1400">
                    <a:solidFill>
                      <a:schemeClr val="tx1">
                        <a:lumMod val="50000"/>
                        <a:lumOff val="50000"/>
                        <a:alpha val="100000"/>
                      </a:schemeClr>
                    </a:solidFill>
                    <a:latin typeface="微软雅黑"/>
                    <a:ea typeface="微软雅黑"/>
                  </a:rPr>
                  <a:t>的护理服务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提高护理质量和病人满意度</a:t>
                </a:r>
                <a:endParaRPr/>
              </a:p>
            </p:txBody>
          </p:sp>
        </p:grpSp>
      </p:grpSp>
      <p:sp>
        <p:nvSpPr>
          <p:cNvPr id="10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介入微创护理技术的发展趋势及前景</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descr="{&quot;isTemplate&quot;:true,&quot;type&quot;:2}"/>
        <p:cNvGrpSpPr/>
        <p:nvPr/>
      </p:nvGrpSpPr>
      <p:grpSpPr>
        <a:xfrm>
          <a:off x="0" y="0"/>
          <a:ext cx="0" cy="0"/>
        </a:xfrm>
      </p:grpSpPr>
      <p:sp>
        <p:nvSpPr>
          <p:cNvPr id="104"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5200" b="0">
                <a:latin typeface="Microsoft YaHei Light"/>
                <a:ea typeface="Microsoft YaHei Light"/>
              </a:rPr>
              <a:t>介入微创护理技术的种类及特点</a:t>
            </a:r>
            <a:endParaRPr/>
          </a:p>
        </p:txBody>
      </p:sp>
      <p:sp>
        <p:nvSpPr>
          <p:cNvPr id="105"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02</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6" name="" descr="{&quot;isTemplate&quot;:true,&quot;type&quot;:3}"/>
        <p:cNvGrpSpPr/>
        <p:nvPr/>
      </p:nvGrpSpPr>
      <p:grpSpPr>
        <a:xfrm>
          <a:off x="0" y="0"/>
          <a:ext cx="0" cy="0"/>
        </a:xfrm>
      </p:grpSpPr>
      <p:grpSp>
        <p:nvGrpSpPr>
          <p:cNvPr id="10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8" name=""/>
            <p:cNvGrpSpPr/>
            <p:nvPr/>
          </p:nvGrpSpPr>
          <p:grpSpPr>
            <a:xfrm>
              <a:off x="685800" y="3146904"/>
              <a:ext cx="5760000" cy="3225487"/>
              <a:chOff x="685800" y="3146904"/>
              <a:chExt cx="5760000" cy="3225487"/>
            </a:xfrm>
          </p:grpSpPr>
          <p:sp>
            <p:nvSpPr>
              <p:cNvPr id="10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血管内介入微创护理技术主要包括血管造影、血管扩张、支架植入等</a:t>
                </a:r>
                <a:endParaRPr kumimoji="1" lang="en-US" altLang="zh-CN" sz="1800" b="1">
                  <a:solidFill>
                    <a:schemeClr val="bg1"/>
                  </a:solidFill>
                  <a:latin typeface="+mj-ea"/>
                  <a:ea typeface="+mj-ea"/>
                </a:endParaRPr>
              </a:p>
            </p:txBody>
          </p:sp>
          <p:sp>
            <p:nvSpPr>
              <p:cNvPr id="11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血管造影用于检查血管病变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血管扩张用于治疗血管狭窄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支架植入用于维持血管通畅</a:t>
                </a:r>
                <a:endParaRPr/>
              </a:p>
            </p:txBody>
          </p:sp>
        </p:grpSp>
        <p:grpSp>
          <p:nvGrpSpPr>
            <p:cNvPr id="111" name=""/>
            <p:cNvGrpSpPr/>
            <p:nvPr/>
          </p:nvGrpSpPr>
          <p:grpSpPr>
            <a:xfrm>
              <a:off x="6016236" y="3146904"/>
              <a:ext cx="5400000" cy="3225487"/>
              <a:chOff x="6016236" y="3146904"/>
              <a:chExt cx="5400000" cy="3225487"/>
            </a:xfrm>
          </p:grpSpPr>
          <p:sp>
            <p:nvSpPr>
              <p:cNvPr id="11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血管内介入微创护理技术的优点</a:t>
                </a:r>
                <a:endParaRPr kumimoji="1" lang="en-US" altLang="zh-CN" sz="1800" b="1">
                  <a:solidFill>
                    <a:schemeClr val="bg1"/>
                  </a:solidFill>
                  <a:latin typeface="+mj-ea"/>
                  <a:ea typeface="+mj-ea"/>
                </a:endParaRPr>
              </a:p>
            </p:txBody>
          </p:sp>
          <p:sp>
            <p:nvSpPr>
              <p:cNvPr id="11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创伤小，恢复快</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治疗效果显著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可降低手术风险</a:t>
                </a:r>
                <a:endParaRPr/>
              </a:p>
            </p:txBody>
          </p:sp>
        </p:grpSp>
      </p:grpSp>
      <p:sp>
        <p:nvSpPr>
          <p:cNvPr id="11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血管内介入微创护理技术</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descr="{&quot;isTemplate&quot;:true,&quot;type&quot;:3}"/>
        <p:cNvGrpSpPr/>
        <p:nvPr/>
      </p:nvGrpSpPr>
      <p:grpSpPr>
        <a:xfrm>
          <a:off x="0" y="0"/>
          <a:ext cx="0" cy="0"/>
        </a:xfrm>
      </p:grpSpPr>
      <p:grpSp>
        <p:nvGrpSpPr>
          <p:cNvPr id="11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17" name=""/>
            <p:cNvGrpSpPr/>
            <p:nvPr/>
          </p:nvGrpSpPr>
          <p:grpSpPr>
            <a:xfrm>
              <a:off x="685800" y="3146904"/>
              <a:ext cx="5760000" cy="3225487"/>
              <a:chOff x="685800" y="3146904"/>
              <a:chExt cx="5760000" cy="3225487"/>
            </a:xfrm>
          </p:grpSpPr>
          <p:sp>
            <p:nvSpPr>
              <p:cNvPr id="11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非血管内介入微创护理技术主要包括内镜技术、腹腔镜技术、胸腔镜技术等</a:t>
                </a:r>
                <a:endParaRPr kumimoji="1" lang="en-US" altLang="zh-CN" sz="1800" b="1">
                  <a:solidFill>
                    <a:schemeClr val="bg1"/>
                  </a:solidFill>
                  <a:latin typeface="+mj-ea"/>
                  <a:ea typeface="+mj-ea"/>
                </a:endParaRPr>
              </a:p>
            </p:txBody>
          </p:sp>
          <p:sp>
            <p:nvSpPr>
              <p:cNvPr id="11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内镜技术用于检查胃肠道病变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腹腔镜技术用于治疗腹腔内疾病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胸腔镜技术用于治疗胸腔内疾病</a:t>
                </a:r>
                <a:endParaRPr/>
              </a:p>
            </p:txBody>
          </p:sp>
        </p:grpSp>
        <p:grpSp>
          <p:nvGrpSpPr>
            <p:cNvPr id="120" name=""/>
            <p:cNvGrpSpPr/>
            <p:nvPr/>
          </p:nvGrpSpPr>
          <p:grpSpPr>
            <a:xfrm>
              <a:off x="6016236" y="3146904"/>
              <a:ext cx="5400000" cy="3225487"/>
              <a:chOff x="6016236" y="3146904"/>
              <a:chExt cx="5400000" cy="3225487"/>
            </a:xfrm>
          </p:grpSpPr>
          <p:sp>
            <p:nvSpPr>
              <p:cNvPr id="12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非血管内介入微创护理技术的优点</a:t>
                </a:r>
                <a:endParaRPr kumimoji="1" lang="en-US" altLang="zh-CN" sz="1800" b="1">
                  <a:solidFill>
                    <a:schemeClr val="bg1"/>
                  </a:solidFill>
                  <a:latin typeface="+mj-ea"/>
                  <a:ea typeface="+mj-ea"/>
                </a:endParaRPr>
              </a:p>
            </p:txBody>
          </p:sp>
          <p:sp>
            <p:nvSpPr>
              <p:cNvPr id="12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创伤小，恢复快</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治疗效果显著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可降低手术风险</a:t>
                </a:r>
                <a:endParaRPr/>
              </a:p>
            </p:txBody>
          </p:sp>
        </p:grpSp>
      </p:grpSp>
      <p:sp>
        <p:nvSpPr>
          <p:cNvPr id="12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非血管内介入微创护理技术</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3}"/>
        <p:cNvGrpSpPr/>
        <p:nvPr/>
      </p:nvGrpSpPr>
      <p:grpSpPr>
        <a:xfrm>
          <a:off x="0" y="0"/>
          <a:ext cx="0" cy="0"/>
        </a:xfrm>
      </p:grpSpPr>
      <p:sp>
        <p:nvSpPr>
          <p:cNvPr id="125"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其他介入微创护理技术</a:t>
            </a:r>
            <a:endParaRPr lang="en-US" sz="3600" b="1">
              <a:latin typeface="微软雅黑"/>
              <a:ea typeface="微软雅黑"/>
            </a:endParaRPr>
          </a:p>
        </p:txBody>
      </p:sp>
      <p:grpSp>
        <p:nvGrpSpPr>
          <p:cNvPr id="126"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27" name=""/>
            <p:cNvGrpSpPr/>
            <p:nvPr/>
          </p:nvGrpSpPr>
          <p:grpSpPr>
            <a:xfrm>
              <a:off x="2826110" y="2144759"/>
              <a:ext cx="2880000" cy="4397325"/>
              <a:chOff x="2826109" y="2144759"/>
              <a:chExt cx="2880000" cy="4397325"/>
            </a:xfrm>
          </p:grpSpPr>
          <p:sp>
            <p:nvSpPr>
              <p:cNvPr id="128"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其他介入微创护理技术还包括放射性粒子植入、射频消融、微波消融等</a:t>
                </a:r>
                <a:endParaRPr kumimoji="1" lang="en-US" altLang="zh-CN" sz="2200" b="1">
                  <a:solidFill>
                    <a:schemeClr val="bg1"/>
                  </a:solidFill>
                  <a:latin typeface="+mj-ea"/>
                  <a:ea typeface="+mj-ea"/>
                </a:endParaRPr>
              </a:p>
            </p:txBody>
          </p:sp>
          <p:sp>
            <p:nvSpPr>
              <p:cNvPr id="129"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放射性粒子植入用于治疗肿瘤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射频消融和微波消融用于治疗实体肿瘤</a:t>
                </a:r>
                <a:endParaRPr/>
              </a:p>
            </p:txBody>
          </p:sp>
          <p:sp>
            <p:nvSpPr>
              <p:cNvPr id="130"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31" name=""/>
            <p:cNvGrpSpPr/>
            <p:nvPr/>
          </p:nvGrpSpPr>
          <p:grpSpPr>
            <a:xfrm>
              <a:off x="6485892" y="2144759"/>
              <a:ext cx="2880000" cy="4397325"/>
              <a:chOff x="6485892" y="2144759"/>
              <a:chExt cx="2880000" cy="4397325"/>
            </a:xfrm>
          </p:grpSpPr>
          <p:sp>
            <p:nvSpPr>
              <p:cNvPr id="132"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其他介入微创护理技术的优点</a:t>
                </a:r>
                <a:endParaRPr kumimoji="1" lang="en-US" altLang="zh-CN" sz="2200" b="1">
                  <a:solidFill>
                    <a:schemeClr val="bg1"/>
                  </a:solidFill>
                  <a:latin typeface="+mj-ea"/>
                  <a:ea typeface="+mj-ea"/>
                </a:endParaRPr>
              </a:p>
            </p:txBody>
          </p:sp>
          <p:sp>
            <p:nvSpPr>
              <p:cNvPr id="133"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创伤小，恢复快</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治疗效果显著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可降低手术风险</a:t>
                </a:r>
                <a:endParaRPr/>
              </a:p>
            </p:txBody>
          </p:sp>
          <p:sp>
            <p:nvSpPr>
              <p:cNvPr id="134"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5500" b="0">
                <a:latin typeface="Microsoft YaHei Light"/>
                <a:ea typeface="Microsoft YaHei Light"/>
              </a:rPr>
              <a:t>介入微创护理技术的临床应用</a:t>
            </a:r>
            <a:endParaRPr/>
          </a:p>
        </p:txBody>
      </p:sp>
      <p:sp>
        <p:nvSpPr>
          <p:cNvPr id="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03</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介入微创护理技术在心血管疾病中的应用</a:t>
            </a:r>
            <a:endParaRPr lang="en-US" sz="3600" b="1">
              <a:latin typeface="微软雅黑"/>
              <a:ea typeface="微软雅黑"/>
            </a:endParaRPr>
          </a:p>
        </p:txBody>
      </p:sp>
      <p:sp>
        <p:nvSpPr>
          <p:cNvPr id="11"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介入微创护理技术在心血管疾病中的应用主要包括</a:t>
            </a:r>
            <a:r>
              <a:rPr lang="zh-CN" sz="1400" b="1" spc="300">
                <a:solidFill>
                  <a:schemeClr val="tx1">
                    <a:lumMod val="50000"/>
                    <a:lumOff val="50000"/>
                    <a:alpha val="100000"/>
                  </a:schemeClr>
                </a:solidFill>
                <a:latin typeface="微软雅黑"/>
                <a:ea typeface="微软雅黑"/>
              </a:rPr>
              <a:t>冠状动脉造影</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冠状动脉支架植入</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心脏起搏器植入</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冠状动脉造影用于检查冠状动脉病变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冠状动脉支架植入用于治疗冠状动脉狭窄</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心脏起搏器植入用于治疗心律失常</a:t>
            </a:r>
            <a:endParaRPr/>
          </a:p>
        </p:txBody>
      </p:sp>
      <p:pic>
        <p:nvPicPr>
          <p:cNvPr id="12"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https://d.book118.com/748124045075006036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geometry_green">
      <a:dk1>
        <a:srgbClr val="000000"/>
      </a:dk1>
      <a:lt1>
        <a:srgbClr val="FFFFFF"/>
      </a:lt1>
      <a:dk2>
        <a:srgbClr val="273B3A"/>
      </a:dk2>
      <a:lt2>
        <a:srgbClr val="E6E2DF"/>
      </a:lt2>
      <a:accent1>
        <a:srgbClr val="377B5C"/>
      </a:accent1>
      <a:accent2>
        <a:srgbClr val="315246"/>
      </a:accent2>
      <a:accent3>
        <a:srgbClr val="3A8C9D"/>
      </a:accent3>
      <a:accent4>
        <a:srgbClr val="245565"/>
      </a:accent4>
      <a:accent5>
        <a:srgbClr val="A48B6E"/>
      </a:accent5>
      <a:accent6>
        <a:srgbClr val="796B58"/>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介入微创护理技术研究与应用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2024-09-16T00:04:42.637</cp:lastPrinted>
  <dcterms:created xsi:type="dcterms:W3CDTF">2024-09-15T16:04:42Z</dcterms:created>
  <dcterms:modified xsi:type="dcterms:W3CDTF">2024-09-15T16:04:44Z</dcterms:modified>
</cp:coreProperties>
</file>