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OUGJE+MS-UIGothic"/>
      <p:regular r:id="rId15"/>
    </p:embeddedFont>
    <p:embeddedFont>
      <p:font typeface="ORSSNM+LIMRNJ+ArialMT"/>
      <p:regular r:id="rId16"/>
    </p:embeddedFont>
    <p:embeddedFont>
      <p:font typeface="POHHCP+ITABPR+MicrosoftYaHei"/>
      <p:regular r:id="rId17"/>
    </p:embeddedFont>
    <p:embeddedFont>
      <p:font typeface="CGDMWL+IGNMEL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33C52-278D-40EF-B236-750C58151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6DD46-2510-4D7E-BB25-BB2F6C9AC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4F005-999A-48F7-A20F-EAB13FAA3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39CAB-696C-48AD-88CD-FA2C3482B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86917-B79C-4BF8-86ED-0542354F5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381CB5-79E3-45AA-B92E-BB62DED08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2B78CB-765B-4288-8DBC-28267F083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60C37-374C-4DE2-B1F6-63A410B93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CA25F-28DC-446C-B2EB-11D73408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677F5-9C99-42E8-8074-0A17BA3EE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B706E-A7F1-4219-949F-DD20ED7A1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710102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502410" y="2809057"/>
            <a:ext cx="76009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IOUGJE+MS-UIGothic"/>
                <a:cs typeface="IOUGJE+MS-UIGothic"/>
              </a:rPr>
              <a:t>保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护长</a:t>
            </a:r>
            <a:r>
              <a:rPr sz="5700">
                <a:solidFill>
                  <a:srgbClr val="00A5B2"/>
                </a:solidFill>
                <a:latin typeface="IOUGJE+MS-UIGothic"/>
                <a:cs typeface="IOUGJE+MS-UIGothic"/>
              </a:rPr>
              <a:t>江我行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动课</a:t>
            </a:r>
            <a:r>
              <a:rPr sz="5700">
                <a:solidFill>
                  <a:srgbClr val="00A5B2"/>
                </a:solidFill>
                <a:latin typeface="IOUGJE+MS-UIGothic"/>
                <a:cs typeface="IOUGJ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737574"/>
            <a:ext cx="2091232" cy="8822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ORSSNM+LIMRNJ+ArialMT"/>
                <a:cs typeface="ORSSNM+LIMRNJ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2700">
                <a:solidFill>
                  <a:srgbClr val="00A5B2"/>
                </a:solidFill>
                <a:latin typeface="IOUGJE+MS-UIGothic"/>
                <a:cs typeface="IOUGJE+MS-UIGothic"/>
              </a:rPr>
              <a:t>江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简</a:t>
            </a:r>
            <a:r>
              <a:rPr sz="2700">
                <a:solidFill>
                  <a:srgbClr val="00A5B2"/>
                </a:solidFill>
                <a:latin typeface="IOUGJE+MS-UIGothic"/>
                <a:cs typeface="IOUGJE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IOUGJE+MS-UIGothic"/>
                <a:cs typeface="IOUGJE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07609" y="2972014"/>
            <a:ext cx="4177234" cy="21156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ORSSNM+LIMRNJ+ArialMT"/>
                <a:cs typeface="ORSSNM+LIMRNJ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IOUGJE+MS-UIGothic"/>
                <a:cs typeface="IOUGJE+MS-UIGothic"/>
              </a:rPr>
              <a:t>我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们</a:t>
            </a:r>
            <a:r>
              <a:rPr sz="2700">
                <a:solidFill>
                  <a:srgbClr val="00A5B2"/>
                </a:solidFill>
                <a:latin typeface="IOUGJE+MS-UIGothic"/>
                <a:cs typeface="IOUGJE+MS-UIGothic"/>
              </a:rPr>
              <a:t>能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为长</a:t>
            </a:r>
            <a:r>
              <a:rPr sz="2700">
                <a:solidFill>
                  <a:srgbClr val="00A5B2"/>
                </a:solidFill>
                <a:latin typeface="IOUGJE+MS-UIGothic"/>
                <a:cs typeface="IOUGJE+MS-UIGothic"/>
              </a:rPr>
              <a:t>江做些什么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ORSSNM+LIMRNJ+ArialMT"/>
                <a:cs typeface="ORSSNM+LIMRNJ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IOUGJE+MS-UIGothic"/>
                <a:cs typeface="IOUGJE+MS-UIGothic"/>
              </a:rPr>
              <a:t>政府和社会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组织</a:t>
            </a:r>
            <a:r>
              <a:rPr sz="2700">
                <a:solidFill>
                  <a:srgbClr val="00A5B2"/>
                </a:solidFill>
                <a:latin typeface="IOUGJE+MS-UIGothic"/>
                <a:cs typeface="IOUGJE+MS-UIGothic"/>
              </a:rPr>
              <a:t>的努力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ORSSNM+LIMRNJ+ArialMT"/>
                <a:cs typeface="ORSSNM+LIMRNJ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2700">
                <a:solidFill>
                  <a:srgbClr val="00A5B2"/>
                </a:solidFill>
                <a:latin typeface="IOUGJE+MS-UIGothic"/>
                <a:cs typeface="IOUGJE+MS-UIGothic"/>
              </a:rPr>
              <a:t>江保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2700">
                <a:solidFill>
                  <a:srgbClr val="00A5B2"/>
                </a:solidFill>
                <a:latin typeface="IOUGJE+MS-UIGothic"/>
                <a:cs typeface="IOUGJE+MS-UIGothic"/>
              </a:rPr>
              <a:t>的成果和展望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POHHCP+ITABPR+MicrosoftYaHei"/>
                <a:cs typeface="POHHCP+ITABPR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GDMWL+IGNMEL+MicrosoftYaHei-Bold"/>
                <a:cs typeface="CGDMWL+IGNME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81600" y="378602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3600">
                <a:solidFill>
                  <a:srgbClr val="00A5B2"/>
                </a:solidFill>
                <a:latin typeface="IOUGJE+MS-UIGothic"/>
                <a:cs typeface="IOUGJE+MS-UIGothic"/>
              </a:rPr>
              <a:t>江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简</a:t>
            </a:r>
            <a:r>
              <a:rPr sz="3600">
                <a:solidFill>
                  <a:srgbClr val="00A5B2"/>
                </a:solidFill>
                <a:latin typeface="IOUGJE+MS-UIGothic"/>
                <a:cs typeface="IOUGJE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A5B2"/>
                </a:solidFill>
                <a:latin typeface="IOUGJE+MS-UIGothic"/>
                <a:cs typeface="IOUGJE+MS-UIGothic"/>
              </a:rPr>
              <a:t>江的地理位置和特点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3893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江是中国最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的河流，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源于</a:t>
            </a:r>
          </a:p>
          <a:p>
            <a:pPr marL="7873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青海，其干流先后流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POHHCP+ITABPR+MicrosoftYaHei"/>
                <a:cs typeface="POHHCP+ITABPR+MicrosoftYaHei"/>
              </a:rPr>
              <a:t>11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个省、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自治区和直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辖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市，最后注入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海。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有丰富的水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源，是中国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和社会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展的重要支撑。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江流域地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，气候多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94065" y="4623172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有丰富的自然景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和人文景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A5B2"/>
                </a:solidFill>
                <a:latin typeface="IOUGJE+MS-UIGothic"/>
                <a:cs typeface="IOUGJE+MS-UIGothic"/>
              </a:rPr>
              <a:t>江的生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态环</a:t>
            </a:r>
            <a:r>
              <a:rPr sz="3000">
                <a:solidFill>
                  <a:srgbClr val="00A5B2"/>
                </a:solidFill>
                <a:latin typeface="IOUGJE+MS-UIGothic"/>
                <a:cs typeface="IOUGJE+MS-UIGothic"/>
              </a:rPr>
              <a:t>境和生物多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A5B2"/>
                </a:solidFill>
                <a:latin typeface="IOUGJE+MS-UIGothic"/>
                <a:cs typeface="IOUGJE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95687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江流域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有多种生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，包括森林、草地、湿地等，是众多野生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植物的栖息地。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江是中国最重要的淡水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渔业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基地之一，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有丰富的水生生物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江流域的生物多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性极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丰富，包括珍稀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濒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危物种，如中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华鲟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江江豚等。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A5B2"/>
                </a:solidFill>
                <a:latin typeface="IOUGJE+MS-UIGothic"/>
                <a:cs typeface="IOUGJE+MS-UIGothic"/>
              </a:rPr>
              <a:t>江的重要性和价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江是中国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脉，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承担着内河航运、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发电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溉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等多种功能。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江流域的文化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遗产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和旅游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源丰富，是中国文化和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史的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国家生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安全、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源安全和粮食安全具有重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IOUGJE+MS-UIGothic"/>
                <a:cs typeface="IOUGJ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GDMWL+IGNMEL+MicrosoftYaHei-Bold"/>
                <a:cs typeface="CGDMWL+IGNME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5800" y="37860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3600">
                <a:solidFill>
                  <a:srgbClr val="00A5B2"/>
                </a:solidFill>
                <a:latin typeface="IOUGJE+MS-UIGothic"/>
                <a:cs typeface="IOUGJE+MS-UIGothic"/>
              </a:rPr>
              <a:t>江面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临</a:t>
            </a:r>
            <a:r>
              <a:rPr sz="3600">
                <a:solidFill>
                  <a:srgbClr val="00A5B2"/>
                </a:solidFill>
                <a:latin typeface="IOUGJE+MS-UIGothic"/>
                <a:cs typeface="IOUGJE+MS-UIGothic"/>
              </a:rPr>
              <a:t>的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OUGJE+MS-UIGothic"/>
                <a:cs typeface="IOUGJE+MS-UIGothic"/>
              </a:rPr>
              <a:t>水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污</a:t>
            </a:r>
            <a:r>
              <a:rPr sz="3000">
                <a:solidFill>
                  <a:srgbClr val="00A5B2"/>
                </a:solidFill>
                <a:latin typeface="IOUGJE+MS-UIGothic"/>
                <a:cs typeface="IOUGJE+MS-UIGothic"/>
              </a:rPr>
              <a:t>染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GDMWL+IGNMEL+MicrosoftYaHei-Bold"/>
                <a:cs typeface="CGDMWL+IGNME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GDMWL+IGNMEL+MicrosoftYaHei-Bold"/>
                <a:cs typeface="CGDMWL+IGNME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GDMWL+IGNMEL+MicrosoftYaHei-Bold"/>
                <a:cs typeface="CGDMWL+IGNME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IOUGJE+MS-UIGothic"/>
                <a:cs typeface="IOUGJE+MS-UIGothic"/>
              </a:rPr>
              <a:t>工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业废</a:t>
            </a:r>
            <a:r>
              <a:rPr sz="2000" spc="25">
                <a:solidFill>
                  <a:srgbClr val="00A5B2"/>
                </a:solidFill>
                <a:latin typeface="IOUGJE+MS-UIGothic"/>
                <a:cs typeface="IOUGJE+MS-UIGothic"/>
              </a:rPr>
              <a:t>水排放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IOUGJE+MS-UIGothic"/>
                <a:cs typeface="IOUGJE+MS-UIGothic"/>
              </a:rPr>
              <a:t>生活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污</a:t>
            </a:r>
            <a:r>
              <a:rPr sz="2000" spc="25">
                <a:solidFill>
                  <a:srgbClr val="00A5B2"/>
                </a:solidFill>
                <a:latin typeface="IOUGJE+MS-UIGothic"/>
                <a:cs typeface="IOUGJE+MS-UIGothic"/>
              </a:rPr>
              <a:t>水排放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农业</a:t>
            </a:r>
            <a:r>
              <a:rPr sz="2000" spc="25">
                <a:solidFill>
                  <a:srgbClr val="00A5B2"/>
                </a:solidFill>
                <a:latin typeface="IOUGJE+MS-UIGothic"/>
                <a:cs typeface="IOUGJE+MS-UIGothic"/>
              </a:rPr>
              <a:t>面源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污</a:t>
            </a:r>
            <a:r>
              <a:rPr sz="2000">
                <a:solidFill>
                  <a:srgbClr val="00A5B2"/>
                </a:solidFill>
                <a:latin typeface="IOUGJE+MS-UIGothic"/>
                <a:cs typeface="IOUGJE+MS-UIGothic"/>
              </a:rPr>
              <a:t>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随着沿江工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的快速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大量未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经处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理的工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业废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水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直接排入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染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城市和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村的生活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水未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经处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理直接排入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致水体富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养化，藻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大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量繁殖。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中使用的化肥、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农药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染物通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雨水冲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致水体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A5B2"/>
                </a:solidFill>
                <a:latin typeface="IOUGJE+MS-UIGothic"/>
                <a:cs typeface="IOUGJE+MS-UIGothic"/>
              </a:rPr>
              <a:t>度捕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捞问题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IOUGJE+MS-UIGothic"/>
                <a:cs typeface="IOUGJE+MS-UIGothic"/>
              </a:rPr>
              <a:t>非法捕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渔业资</a:t>
            </a:r>
            <a:r>
              <a:rPr sz="2300" spc="23">
                <a:solidFill>
                  <a:srgbClr val="00A5B2"/>
                </a:solidFill>
                <a:latin typeface="IOUGJE+MS-UIGothic"/>
                <a:cs typeface="IOUGJE+MS-UIGothic"/>
              </a:rPr>
              <a:t>源枯竭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经济</a:t>
            </a:r>
            <a:r>
              <a:rPr sz="2300" spc="23">
                <a:solidFill>
                  <a:srgbClr val="00A5B2"/>
                </a:solidFill>
                <a:latin typeface="IOUGJE+MS-UIGothic"/>
                <a:cs typeface="IOUGJE+MS-UIGothic"/>
              </a:rPr>
              <a:t>利益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驱动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部分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渔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民使用非法捕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捞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具和方法，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度捕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捞长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鱼类资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鱼类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种群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数量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锐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度捕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捞导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业资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源枯竭，生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平衡受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重破坏。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部分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渔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民受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利益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驱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使，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度捕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捞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取高回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渔业资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源迅速减少。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OUGJE+MS-UIGothic"/>
                <a:cs typeface="IOUGJE+MS-UIGothic"/>
              </a:rPr>
              <a:t>非法采砂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IOUGJE+MS-UIGothic"/>
                <a:cs typeface="IOUGJE+MS-UIGothic"/>
              </a:rPr>
              <a:t>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隐</a:t>
            </a:r>
            <a:r>
              <a:rPr sz="2300">
                <a:solidFill>
                  <a:srgbClr val="00A5B2"/>
                </a:solidFill>
                <a:latin typeface="IOUGJE+MS-UIGothic"/>
                <a:cs typeface="IOUGJE+MS-UIGothic"/>
              </a:rPr>
              <a:t>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非法采砂活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可能引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河床不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定，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增加洪水灾害的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沿岸居民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和下游地区构成安全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IOUGJE+MS-UIGothic"/>
                <a:cs typeface="IOUGJE+MS-UIGothic"/>
              </a:rPr>
              <a:t>非法采砂活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一些企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和个人在未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经许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可的情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况下，擅自开采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江河道的砂石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源，破坏河床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构和生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00A5B2"/>
                </a:solidFill>
                <a:latin typeface="IOUGJE+MS-UIGothic"/>
                <a:cs typeface="IOUGJE+MS-UIGothic"/>
              </a:rPr>
              <a:t>源浪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非法采砂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致大量砂石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源浪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破坏了自然景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000000"/>
                </a:solidFill>
                <a:latin typeface="IOUGJE+MS-UIGothic"/>
                <a:cs typeface="IOUGJE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https://d.book118.com/748127101025006040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IOUGJE+MS-UIGothic</vt:lpstr>
      <vt:lpstr>SimSun</vt:lpstr>
      <vt:lpstr>ORSSNM+LIMRNJ+ArialMT</vt:lpstr>
      <vt:lpstr>Times New Roman</vt:lpstr>
      <vt:lpstr>POHHCP+ITABPR+MicrosoftYaHei</vt:lpstr>
      <vt:lpstr>CGDMWL+IGNMEL+MicrosoftYaHei-Bold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2024-09-18T09:56:47.592</cp:lastPrinted>
  <dcterms:created xsi:type="dcterms:W3CDTF">2024-09-18T01:56:47Z</dcterms:created>
  <dcterms:modified xsi:type="dcterms:W3CDTF">2024-09-18T01:56:48Z</dcterms:modified>
</cp:coreProperties>
</file>