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3A714F-D4B7-4B25-B424-25CACD6D07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A85EA6-34CF-429E-8DE6-AE727923CE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2250408-5C85-4F65-822B-5349F2247C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ED03221-033F-424E-9ADE-B23219E02C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70A11A1-2D65-4C12-B897-BBA5326F0CB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1D6A37B-5524-4632-9988-8F92E6F74FE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10C687C-932F-48B5-A2EF-B37BE017EFA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42CDB0-A91F-4655-A826-80EEF4F1B3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0B5173-ED52-421C-A94E-BB34434D77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BFD55B-8BEB-41BD-B801-1D1D7BF9B2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736143-1814-47F7-8BCA-926E9B1E30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8133071035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心理危机评估与家庭和谐的关系</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2024-01-10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心理危机评估概述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家庭和谐与心理危机的关系</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心理危机评估在家庭和谐中的应用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实践案例与经验分享</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挑战与展望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667" r="14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随着社会压力的增加，心理健康问题逐渐凸显，心理危机事件频发，对个体和家庭造成严重影响。</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心理健康问题日益严重</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家庭是个体成长的重要环境，家庭和谐有助于个体形成健康的心理状态，提高应对压力的能力。</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家庭和谐对心理健康的积极影响</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通过评估心理危机，可以及时发现和解决潜在的心理问题，维护家庭和谐，促进个体心理健康。</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评估心理危机对家庭和谐的意义</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571" b="757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2926" b="129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家庭和谐的重要性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有利于个体心理健康</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家庭和谐可以为个体提供一个安全、稳定、支持性的环境，有利于个体形成健康的心理状态。</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提高个体应对压力的能力</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家庭和谐可以增强个体的自信心和安全感，提高个体应对压力和挑战的能力。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促进社会稳定和发展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家庭是社会的基本单位，家庭和谐有助于社会稳定和发展，减少社会问题的发生。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心理危机评估概述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283" b="228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指个体在面临重大问题或突然发生的、难以应对的事件时，出现的严重心理失衡状态。</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根据危机来源可分为发展性危机、境遇性危机和存在性危机；根据影响程度可分为轻度、中度和重度危机。</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危机分类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心理危机定义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评估工具和方法</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评估工具</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包括自评量表、他评量表和临床访谈等，用于收集个体的心理、社会和环境信息。</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评估方法</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综合运用观察、访谈、心理测验等多种方法，对个体进行全面、系统的评估。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13535" y="1296383"/>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919203" y="1296383"/>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94280" y="1296383"/>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19203" y="3971944"/>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94280" y="3971944"/>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835501" y="3971944"/>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a:off x="3193289" y="1936260"/>
            <a:ext cx="1529462" cy="0"/>
          </a:xfrm>
          <a:prstGeom prst="line">
            <a:avLst/>
          </a:prstGeom>
          <a:ln w="66675">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9" name="Connector 9"/>
          <p:cNvCxnSpPr/>
          <p:nvPr/>
        </p:nvCxnSpPr>
        <p:spPr>
          <a:xfrm>
            <a:off x="6280493" y="4611821"/>
            <a:ext cx="1529462" cy="0"/>
          </a:xfrm>
          <a:prstGeom prst="line">
            <a:avLst/>
          </a:prstGeom>
          <a:ln w="66675">
            <a:solidFill>
              <a:schemeClr val="accent2"/>
            </a:solidFill>
            <a:prstDash val="solid"/>
            <a:headEnd type="triangle"/>
            <a:tailEnd type="none"/>
          </a:ln>
        </p:spPr>
        <p:style>
          <a:lnRef idx="0">
            <a:schemeClr val="accent2"/>
          </a:lnRef>
          <a:fillRef idx="1">
            <a:schemeClr val="accent2"/>
          </a:fillRef>
          <a:effectRef idx="0">
            <a:schemeClr val="accent2"/>
          </a:effectRef>
          <a:fontRef idx="minor">
            <a:schemeClr val="lt1"/>
          </a:fontRef>
        </p:style>
      </p:cxnSp>
      <p:cxnSp>
        <p:nvCxnSpPr>
          <p:cNvPr id="10" name="Connector 10"/>
          <p:cNvCxnSpPr/>
          <p:nvPr/>
        </p:nvCxnSpPr>
        <p:spPr>
          <a:xfrm>
            <a:off x="6264887" y="1936260"/>
            <a:ext cx="1529462" cy="0"/>
          </a:xfrm>
          <a:prstGeom prst="line">
            <a:avLst/>
          </a:prstGeom>
          <a:ln w="66675">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11" name="Connector 11"/>
          <p:cNvCxnSpPr/>
          <p:nvPr/>
        </p:nvCxnSpPr>
        <p:spPr>
          <a:xfrm>
            <a:off x="3193289" y="4674248"/>
            <a:ext cx="1529462" cy="0"/>
          </a:xfrm>
          <a:prstGeom prst="line">
            <a:avLst/>
          </a:prstGeom>
          <a:ln w="66675">
            <a:solidFill>
              <a:schemeClr val="accent2"/>
            </a:solidFill>
            <a:prstDash val="solid"/>
            <a:headEnd type="triangle"/>
            <a:tailEnd type="none"/>
          </a:ln>
        </p:spPr>
        <p:style>
          <a:lnRef idx="0">
            <a:schemeClr val="accent2"/>
          </a:lnRef>
          <a:fillRef idx="1">
            <a:schemeClr val="accent2"/>
          </a:fillRef>
          <a:effectRef idx="0">
            <a:schemeClr val="accent2"/>
          </a:effectRef>
          <a:fontRef idx="minor">
            <a:schemeClr val="lt1"/>
          </a:fontRef>
        </p:style>
      </p:cxnSp>
      <p:sp>
        <p:nvSpPr>
          <p:cNvPr id="12" name="Freeform 12"/>
          <p:cNvSpPr/>
          <p:nvPr/>
        </p:nvSpPr>
        <p:spPr>
          <a:xfrm>
            <a:off x="2281268" y="1670945"/>
            <a:ext cx="499416" cy="499416"/>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99060" y="137160"/>
                </a:moveTo>
                <a:cubicBezTo>
                  <a:pt x="111681" y="137160"/>
                  <a:pt x="121920" y="126921"/>
                  <a:pt x="121920" y="114300"/>
                </a:cubicBezTo>
                <a:cubicBezTo>
                  <a:pt x="121920" y="101679"/>
                  <a:pt x="111681" y="91440"/>
                  <a:pt x="99060" y="91440"/>
                </a:cubicBezTo>
                <a:lnTo>
                  <a:pt x="99060" y="91440"/>
                </a:lnTo>
                <a:cubicBezTo>
                  <a:pt x="86439" y="91440"/>
                  <a:pt x="76200" y="101679"/>
                  <a:pt x="76200" y="114300"/>
                </a:cubicBezTo>
                <a:cubicBezTo>
                  <a:pt x="76200" y="126921"/>
                  <a:pt x="86439" y="137160"/>
                  <a:pt x="99060" y="137160"/>
                </a:cubicBezTo>
                <a:lnTo>
                  <a:pt x="99060" y="137160"/>
                </a:lnTo>
                <a:close/>
                <a:moveTo>
                  <a:pt x="205740" y="137160"/>
                </a:moveTo>
                <a:cubicBezTo>
                  <a:pt x="218361" y="137160"/>
                  <a:pt x="228600" y="126921"/>
                  <a:pt x="228600" y="114300"/>
                </a:cubicBezTo>
                <a:cubicBezTo>
                  <a:pt x="228600" y="101679"/>
                  <a:pt x="218361" y="91440"/>
                  <a:pt x="205740" y="91440"/>
                </a:cubicBezTo>
                <a:lnTo>
                  <a:pt x="205740" y="91440"/>
                </a:lnTo>
                <a:cubicBezTo>
                  <a:pt x="193119" y="91440"/>
                  <a:pt x="182880" y="101679"/>
                  <a:pt x="182880" y="114300"/>
                </a:cubicBezTo>
                <a:cubicBezTo>
                  <a:pt x="182880" y="126921"/>
                  <a:pt x="193119" y="137160"/>
                  <a:pt x="205740" y="137160"/>
                </a:cubicBezTo>
                <a:lnTo>
                  <a:pt x="205740" y="137160"/>
                </a:lnTo>
                <a:close/>
                <a:moveTo>
                  <a:pt x="238658" y="182880"/>
                </a:moveTo>
                <a:lnTo>
                  <a:pt x="66142" y="182880"/>
                </a:lnTo>
                <a:cubicBezTo>
                  <a:pt x="79038" y="218770"/>
                  <a:pt x="112776" y="243973"/>
                  <a:pt x="152400" y="243973"/>
                </a:cubicBezTo>
                <a:cubicBezTo>
                  <a:pt x="192024" y="243973"/>
                  <a:pt x="225762" y="218770"/>
                  <a:pt x="238458" y="183518"/>
                </a:cubicBezTo>
                <a:lnTo>
                  <a:pt x="238658" y="182880"/>
                </a:ln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256884" y="4393326"/>
            <a:ext cx="436989" cy="436989"/>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BF7F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3235" y="4268472"/>
            <a:ext cx="561843" cy="561843"/>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292252" y="1694356"/>
            <a:ext cx="483810" cy="48381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BF8F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8348389" y="4393326"/>
            <a:ext cx="421382" cy="421382"/>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296013" y="1936260"/>
            <a:ext cx="1529462" cy="0"/>
          </a:xfrm>
          <a:prstGeom prst="line">
            <a:avLst/>
          </a:prstGeom>
          <a:ln w="66675">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18" name="Connector 18"/>
          <p:cNvCxnSpPr/>
          <p:nvPr/>
        </p:nvCxnSpPr>
        <p:spPr>
          <a:xfrm flipH="1">
            <a:off x="10981062" y="2210833"/>
            <a:ext cx="0" cy="2184946"/>
          </a:xfrm>
          <a:prstGeom prst="line">
            <a:avLst/>
          </a:prstGeom>
          <a:ln w="66675">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19" name="Connector 19"/>
          <p:cNvCxnSpPr/>
          <p:nvPr/>
        </p:nvCxnSpPr>
        <p:spPr>
          <a:xfrm flipH="1">
            <a:off x="9326745" y="4692789"/>
            <a:ext cx="1701137" cy="0"/>
          </a:xfrm>
          <a:prstGeom prst="line">
            <a:avLst/>
          </a:prstGeom>
          <a:ln w="66675">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sp>
        <p:nvSpPr>
          <p:cNvPr id="20" name="TextBox 20"/>
          <p:cNvSpPr txBox="1"/>
          <p:nvPr/>
        </p:nvSpPr>
        <p:spPr>
          <a:xfrm>
            <a:off x="1134187"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与个体建立信任关系，使其愿意分享自己的问题和感受。</a:t>
            </a:r>
          </a:p>
        </p:txBody>
      </p:sp>
      <p:sp>
        <p:nvSpPr>
          <p:cNvPr id="21" name="Freeform 21"/>
          <p:cNvSpPr/>
          <p:nvPr/>
        </p:nvSpPr>
        <p:spPr>
          <a:xfrm>
            <a:off x="8345068" y="1722248"/>
            <a:ext cx="428024" cy="428024"/>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评估流程与步骤</a:t>
              </a:r>
            </a:p>
          </p:txBody>
        </p:sp>
      </p:grpSp>
      <p:sp>
        <p:nvSpPr>
          <p:cNvPr id="44" name="TextBox 44"/>
          <p:cNvSpPr txBox="1"/>
          <p:nvPr/>
        </p:nvSpPr>
        <p:spPr>
          <a:xfrm>
            <a:off x="1177983" y="2709488"/>
            <a:ext cx="2750859" cy="3810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建立信任关系</a:t>
            </a:r>
          </a:p>
        </p:txBody>
      </p:sp>
      <p:sp>
        <p:nvSpPr>
          <p:cNvPr id="45" name="TextBox 45"/>
          <p:cNvSpPr txBox="1"/>
          <p:nvPr/>
        </p:nvSpPr>
        <p:spPr>
          <a:xfrm>
            <a:off x="4114932"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通过评估工具和方法收集个体的相关信息。</a:t>
            </a:r>
          </a:p>
        </p:txBody>
      </p:sp>
      <p:sp>
        <p:nvSpPr>
          <p:cNvPr id="46" name="TextBox 46"/>
          <p:cNvSpPr txBox="1"/>
          <p:nvPr/>
        </p:nvSpPr>
        <p:spPr>
          <a:xfrm>
            <a:off x="4158727" y="2709488"/>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收集信息</a:t>
            </a:r>
          </a:p>
        </p:txBody>
      </p:sp>
      <p:sp>
        <p:nvSpPr>
          <p:cNvPr id="47" name="TextBox 47"/>
          <p:cNvSpPr txBox="1"/>
          <p:nvPr/>
        </p:nvSpPr>
        <p:spPr>
          <a:xfrm>
            <a:off x="7139855"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对收集到的信息进行整理和分析，识别出个体面临的主要问题。</a:t>
            </a:r>
          </a:p>
        </p:txBody>
      </p:sp>
      <p:sp>
        <p:nvSpPr>
          <p:cNvPr id="48" name="TextBox 48"/>
          <p:cNvSpPr txBox="1"/>
          <p:nvPr/>
        </p:nvSpPr>
        <p:spPr>
          <a:xfrm>
            <a:off x="7183651" y="2709488"/>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分析问题</a:t>
            </a:r>
          </a:p>
        </p:txBody>
      </p:sp>
      <p:sp>
        <p:nvSpPr>
          <p:cNvPr id="49" name="TextBox 49"/>
          <p:cNvSpPr txBox="1"/>
          <p:nvPr/>
        </p:nvSpPr>
        <p:spPr>
          <a:xfrm>
            <a:off x="7139855"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根据评估结果，制定相应的干预计划和措施。</a:t>
            </a:r>
          </a:p>
        </p:txBody>
      </p:sp>
      <p:sp>
        <p:nvSpPr>
          <p:cNvPr id="50" name="TextBox 50"/>
          <p:cNvSpPr txBox="1"/>
          <p:nvPr/>
        </p:nvSpPr>
        <p:spPr>
          <a:xfrm>
            <a:off x="7183651"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制定计划</a:t>
            </a:r>
          </a:p>
        </p:txBody>
      </p:sp>
      <p:sp>
        <p:nvSpPr>
          <p:cNvPr id="51" name="TextBox 51"/>
          <p:cNvSpPr txBox="1"/>
          <p:nvPr/>
        </p:nvSpPr>
        <p:spPr>
          <a:xfrm>
            <a:off x="4114932"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按照计划对个体进行心理干预和支持。</a:t>
            </a:r>
          </a:p>
        </p:txBody>
      </p:sp>
      <p:sp>
        <p:nvSpPr>
          <p:cNvPr id="52" name="TextBox 52"/>
          <p:cNvSpPr txBox="1"/>
          <p:nvPr/>
        </p:nvSpPr>
        <p:spPr>
          <a:xfrm>
            <a:off x="4158727"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实施干预</a:t>
            </a:r>
          </a:p>
        </p:txBody>
      </p:sp>
      <p:sp>
        <p:nvSpPr>
          <p:cNvPr id="53" name="TextBox 53"/>
          <p:cNvSpPr txBox="1"/>
          <p:nvPr/>
        </p:nvSpPr>
        <p:spPr>
          <a:xfrm>
            <a:off x="1056153"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定期对个体进行跟踪评估，了解干预效果和调整计划。</a:t>
            </a:r>
          </a:p>
        </p:txBody>
      </p:sp>
      <p:sp>
        <p:nvSpPr>
          <p:cNvPr id="54" name="TextBox 54"/>
          <p:cNvSpPr txBox="1"/>
          <p:nvPr/>
        </p:nvSpPr>
        <p:spPr>
          <a:xfrm>
            <a:off x="1099949"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跟踪评估</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家庭和谐与心理危机的关系</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家庭氛围</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家庭关系</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家庭教育方式</a:t>
            </a:r>
          </a:p>
        </p:txBody>
      </p:sp>
      <p:pic>
        <p:nvPicPr>
          <p:cNvPr id="5" name="Picture 5"/>
          <p:cNvPicPr>
            <a:picLocks noChangeAspect="1"/>
          </p:cNvPicPr>
          <p:nvPr/>
        </p:nvPicPr>
        <p:blipFill>
          <a:blip r:embed="rId2"/>
          <a:srcRect l="5556" r="5556"/>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2889" r="2889"/>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12500" b="12500"/>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家庭因素对心理危机的影响</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一个积极、支持性的家庭氛围可以提供情感上的安全感，减少心理危机的发生。相反，冷漠、冲突或忽视的家庭氛围可能导致个体感到孤立和无助，增加心理危机的风险。</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健康的家庭关系可以为个体提供情感支持和安全感，有助于缓解心理压力和危机。而紧张、疏远或冲突的家庭关系可能导致情感上的孤立和缺乏支持，加剧心理危机的程度。</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良好的家庭教育方式可以培养个体的自尊、自信和应对压力的能力，减少心理危机的发生。相反，过度保护、忽视或虐待等不健康的家庭教育方式可能导致个体在面临压力时缺乏应对能力，容易出现心理危机。</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心理危机可能导致个体情感上的疏远和孤立，减少与家庭成员的亲密联系和交流，破坏家庭和谐。</a:t>
            </a:r>
          </a:p>
        </p:txBody>
      </p:sp>
      <p:pic>
        <p:nvPicPr>
          <p:cNvPr id="6" name="Picture 6"/>
          <p:cNvPicPr>
            <a:picLocks noChangeAspect="1"/>
          </p:cNvPicPr>
          <p:nvPr/>
        </p:nvPicPr>
        <p:blipFill>
          <a:blip r:embed="rId2"/>
          <a:srcRect l="8167" r="81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情感疏远</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心理危机可能引发个体的焦虑、抑郁或愤怒等负面情绪，导致家庭内部冲突的增加，破坏家庭和谐氛围。</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冲突增加</a:t>
            </a:r>
          </a:p>
        </p:txBody>
      </p:sp>
      <p:pic>
        <p:nvPicPr>
          <p:cNvPr id="10" name="Picture 10"/>
          <p:cNvPicPr>
            <a:picLocks noChangeAspect="1"/>
          </p:cNvPicPr>
          <p:nvPr/>
        </p:nvPicPr>
        <p:blipFill>
          <a:blip r:embed="rId3"/>
          <a:srcRect l="14000" r="140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5625" r="56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心理危机可能影响个体的日常功能和角色扮演，如无法履行家庭职责、缺乏参与家庭活动等，从而对家庭和谐产生负面影响。</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家庭功能受损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心理危机对家庭和谐的影响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77266" y="1657454"/>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1</a:t>
            </a:r>
            <a:endParaRPr lang="en-US" sz="1100"/>
          </a:p>
        </p:txBody>
      </p:sp>
      <p:sp>
        <p:nvSpPr>
          <p:cNvPr id="3" name="AutoShape 3"/>
          <p:cNvSpPr/>
          <p:nvPr/>
        </p:nvSpPr>
        <p:spPr>
          <a:xfrm>
            <a:off x="4345020" y="1657454"/>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2</a:t>
            </a:r>
            <a:endParaRPr lang="en-US" sz="1100"/>
          </a:p>
        </p:txBody>
      </p:sp>
      <p:sp>
        <p:nvSpPr>
          <p:cNvPr id="4" name="AutoShape 4"/>
          <p:cNvSpPr/>
          <p:nvPr/>
        </p:nvSpPr>
        <p:spPr>
          <a:xfrm>
            <a:off x="8160401" y="1657454"/>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3</a:t>
            </a:r>
            <a:endParaRPr lang="en-US" sz="1100"/>
          </a:p>
        </p:txBody>
      </p:sp>
      <p:grpSp>
        <p:nvGrpSpPr>
          <p:cNvPr id="5" name="Group 5"/>
          <p:cNvGrpSpPr/>
          <p:nvPr/>
        </p:nvGrpSpPr>
        <p:grpSpPr>
          <a:xfrm>
            <a:off x="4143269" y="1657454"/>
            <a:ext cx="3833103" cy="4230000"/>
            <a:chOff x="4143269" y="1657454"/>
            <a:chExt cx="3833103" cy="4230000"/>
          </a:xfrm>
        </p:grpSpPr>
        <p:cxnSp>
          <p:nvCxnSpPr>
            <p:cNvPr id="6" name="Connector 6"/>
            <p:cNvCxnSpPr/>
            <p:nvPr/>
          </p:nvCxnSpPr>
          <p:spPr>
            <a:xfrm flipH="1">
              <a:off x="7976372" y="1657454"/>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4143269" y="1657454"/>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grpSp>
      <p:sp>
        <p:nvSpPr>
          <p:cNvPr id="8" name="TextBox 8"/>
          <p:cNvSpPr txBox="1"/>
          <p:nvPr/>
        </p:nvSpPr>
        <p:spPr>
          <a:xfrm>
            <a:off x="4311983" y="1603894"/>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积极应对方式</a:t>
            </a:r>
          </a:p>
        </p:txBody>
      </p:sp>
      <p:sp>
        <p:nvSpPr>
          <p:cNvPr id="9" name="TextBox 9"/>
          <p:cNvSpPr txBox="1"/>
          <p:nvPr/>
        </p:nvSpPr>
        <p:spPr>
          <a:xfrm>
            <a:off x="539110" y="1605067"/>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情感支持</a:t>
            </a:r>
          </a:p>
        </p:txBody>
      </p:sp>
      <p:sp>
        <p:nvSpPr>
          <p:cNvPr id="10" name="TextBox 10"/>
          <p:cNvSpPr txBox="1"/>
          <p:nvPr/>
        </p:nvSpPr>
        <p:spPr>
          <a:xfrm>
            <a:off x="8084857" y="1603894"/>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促进恢复</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家庭和谐对心理危机的缓解作用</a:t>
              </a:r>
            </a:p>
          </p:txBody>
        </p:sp>
      </p:grpSp>
      <p:sp>
        <p:nvSpPr>
          <p:cNvPr id="33" name="TextBox 33"/>
          <p:cNvSpPr txBox="1"/>
          <p:nvPr/>
        </p:nvSpPr>
        <p:spPr>
          <a:xfrm>
            <a:off x="686748"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家庭和谐可以为个体提供情感上的支持和理解，减轻心理危机的症状和严重程度。家庭成员的关心和支持有助于个体感到被接纳和重要，增强其应对危机的能力。</a:t>
            </a:r>
          </a:p>
        </p:txBody>
      </p:sp>
      <p:sp>
        <p:nvSpPr>
          <p:cNvPr id="34" name="TextBox 34"/>
          <p:cNvSpPr txBox="1"/>
          <p:nvPr/>
        </p:nvSpPr>
        <p:spPr>
          <a:xfrm>
            <a:off x="4459621"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家庭和谐可以培养个体积极的应对方式，如寻求帮助、采取积极行动和保持乐观态度等。这些应对方式有助于个体更好地应对心理危机，减少其负面影响。</a:t>
            </a:r>
          </a:p>
        </p:txBody>
      </p:sp>
      <p:sp>
        <p:nvSpPr>
          <p:cNvPr id="35" name="TextBox 35"/>
          <p:cNvSpPr txBox="1"/>
          <p:nvPr/>
        </p:nvSpPr>
        <p:spPr>
          <a:xfrm>
            <a:off x="8232494"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家庭和谐可以为个体提供一个稳定、安全的环境，有助于其从心理危机中恢复过来。家庭成员的支持和理解可以促进个体的自我疗愈和成长，帮助其重新建立自信和积极的生活态度。</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https://d.book118.com/748133071035006025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2024-09-01T19:45:18.741</cp:lastPrinted>
  <dcterms:created xsi:type="dcterms:W3CDTF">2024-09-01T11:45:18Z</dcterms:created>
  <dcterms:modified xsi:type="dcterms:W3CDTF">2024-09-01T11:45:20Z</dcterms:modified>
</cp:coreProperties>
</file>