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8F9E3-366A-4D42-BB2D-4F85D2BBD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30B44-DFBB-4C64-A861-C074F27F7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5ED43-BE7F-4E09-A650-7180E7C1C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033AB2-EB23-498E-824E-AD7C16FE7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568570-6D8F-444D-BB1E-5C14EFD7A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6A8A0E-B478-4524-B3F7-5CE8D10B9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4958C1-9A5A-4147-BC65-222BD7A93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6AC0E3-CADA-44DA-8620-8D7D324B1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F3034E-F981-4E6F-B140-95B600382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FD7BA4-E1BB-494F-917A-B35A4512C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57D18-3F8F-444F-819A-E1282F3CB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3406501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小儿肺炎护理指南\n## 1.小儿肺炎的基本概念与病因\n### 1.1小儿肺炎的定义与分类\n### 1.2小儿肺炎的发病原因及危险因素\n### 1.3小儿肺炎的临床表现与诊断\n## 2.小儿肺炎的护理原则与方法\n### 2.1小儿肺炎的一般护理措施\n### 2.2小儿肺炎的呼吸道护理\n### 2.3小儿肺炎的药物护理与副作用观察\n## 3.小儿肺炎的饮食护理与营养支持\n### 3.1小儿肺炎的饮食调理原则\n### 3.2小儿肺炎的营养素需求与补充\n### 3.3小儿肺炎的饮食禁忌与注意事项\n## 4.小儿肺炎的心理护理与家长指导\n### 4.1小儿肺炎的心理特点与心理护理\n### 4.2家长在小儿肺炎护理中的重要作用\n### 4.3家长如何与医护人员合作进行小儿肺炎护理\n## 5.小儿肺炎的预防与康复\n### 5.1小儿肺炎的预防措施与生活习惯培养\n### 5.2小儿肺炎的康复训练与运动建议\n### 5.3小儿肺炎的随访与长期健康管理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小儿肺炎护理指南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小儿肺炎的基本概念与病因</a:t>
            </a:r>
            <a:endParaRPr/>
          </a:p>
        </p:txBody>
      </p:sp>
      <p:sp>
        <p:nvSpPr>
          <p:cNvPr id="14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小儿肺炎是指儿童期（0-18岁）发生的肺部炎症，主要由各种病原体感染引起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病原体包括细菌、病毒、真菌等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肺炎可分为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细菌性肺炎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病毒性肺炎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真菌性肺炎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</p:grpSp>
        <p:grpSp>
          <p:nvGrpSpPr>
            <p:cNvPr id="19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肺炎的严重程度可分为轻度肺炎、中度肺炎和重度肺炎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轻度肺炎：症状较轻，无呼吸困难，无缺氧表现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中度肺炎：症状较重，有轻度呼吸困难，缺氧表现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重度肺炎：症状严重，有严重呼吸困难，缺氧明显，可能出现并发症</a:t>
                </a:r>
                <a:endParaRPr/>
              </a:p>
            </p:txBody>
          </p: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小儿肺炎的定义与分类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小儿肺炎的发病原因及危险因素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发病原因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病原体感染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：如细菌、病毒、真菌等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免疫功能低下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：如新生儿、早产儿、低体重儿等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：如空气污染、气候突变等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危险因素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：新生儿、婴儿、幼儿、学龄前儿童等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季节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：冬季、春季等呼吸道感染高发季节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生活习惯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：不良的饮食习惯、缺乏户外活动、过度拥挤的环境等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2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：体温升高，可达39℃以上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咳嗽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：干咳或湿咳，咳嗽剧烈时可引起呕吐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呼吸急促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：呼吸频率增快，呼吸困难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缺氧表现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：口周发绀，鼻翼煽动，三凹征等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：精神差、食欲不振、烦躁不安等</a:t>
                </a:r>
                <a:endParaRPr/>
              </a:p>
            </p:txBody>
          </p:sp>
          <p:sp>
            <p:nvSpPr>
              <p:cNvPr id="21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诊断依据</a:t>
                </a:r>
                <a:endParaRPr/>
              </a:p>
            </p:txBody>
          </p:sp>
          <p:sp>
            <p:nvSpPr>
              <p:cNvPr id="2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临床症状和体征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实验室检查：如血常规、C反应蛋白、痰液培养等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影像学检查：如胸部X光片、胸部CT等</a:t>
                </a:r>
                <a:endParaRPr/>
              </a:p>
            </p:txBody>
          </p:sp>
          <p:sp>
            <p:nvSpPr>
              <p:cNvPr id="22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小儿肺炎的临床表现与诊断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小儿肺炎的护理原则与方法</a:t>
            </a:r>
            <a:endParaRPr/>
          </a:p>
        </p:txBody>
      </p:sp>
      <p:sp>
        <p:nvSpPr>
          <p:cNvPr id="2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小儿肺炎的一般护理措施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5" y="1262089"/>
            <a:ext cx="10790199" cy="5528606"/>
            <a:chOff x="660395" y="1262089"/>
            <a:chExt cx="10790199" cy="5528606"/>
          </a:xfrm>
        </p:grpSpPr>
        <p:grpSp>
          <p:nvGrpSpPr>
            <p:cNvPr id="232" name="Group 19"/>
            <p:cNvGrpSpPr/>
            <p:nvPr/>
          </p:nvGrpSpPr>
          <p:grpSpPr>
            <a:xfrm>
              <a:off x="660395" y="1262089"/>
              <a:ext cx="10790199" cy="1044000"/>
              <a:chOff x="660395" y="1262089"/>
              <a:chExt cx="10790199" cy="104400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保持室内空气流通，避免空气污浊</a:t>
                </a:r>
                <a:endParaRPr/>
              </a:p>
            </p:txBody>
          </p:sp>
          <p:cxnSp>
            <p:nvCxnSpPr>
              <p:cNvPr id="236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37" name="Group 18"/>
            <p:cNvGrpSpPr/>
            <p:nvPr/>
          </p:nvGrpSpPr>
          <p:grpSpPr>
            <a:xfrm>
              <a:off x="660395" y="2380713"/>
              <a:ext cx="10790199" cy="1052575"/>
              <a:chOff x="660395" y="2380713"/>
              <a:chExt cx="10790199" cy="1052575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40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保持患儿安静，避免剧烈运动</a:t>
                </a:r>
                <a:endParaRPr/>
              </a:p>
            </p:txBody>
          </p:sp>
        </p:grpSp>
        <p:grpSp>
          <p:nvGrpSpPr>
            <p:cNvPr id="242" name="Group 17"/>
            <p:cNvGrpSpPr/>
            <p:nvPr/>
          </p:nvGrpSpPr>
          <p:grpSpPr>
            <a:xfrm>
              <a:off x="660395" y="3499337"/>
              <a:ext cx="10790199" cy="1044000"/>
              <a:chOff x="660395" y="3499337"/>
              <a:chExt cx="10790199" cy="104400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45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合理喂养，保证充足的水分和营养</a:t>
                </a:r>
                <a:endParaRPr/>
              </a:p>
            </p:txBody>
          </p:sp>
        </p:grpSp>
        <p:grpSp>
          <p:nvGrpSpPr>
            <p:cNvPr id="247" name="Group 16"/>
            <p:cNvGrpSpPr/>
            <p:nvPr/>
          </p:nvGrpSpPr>
          <p:grpSpPr>
            <a:xfrm>
              <a:off x="660395" y="4617961"/>
              <a:ext cx="10790199" cy="1047757"/>
              <a:chOff x="660395" y="4617961"/>
              <a:chExt cx="10790199" cy="1047757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50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观察患儿的体温、呼吸、脉搏等生命体征</a:t>
                </a:r>
                <a:endParaRPr/>
              </a:p>
            </p:txBody>
          </p:sp>
        </p:grpSp>
        <p:grpSp>
          <p:nvGrpSpPr>
            <p:cNvPr id="252" name="Group 15"/>
            <p:cNvGrpSpPr/>
            <p:nvPr/>
          </p:nvGrpSpPr>
          <p:grpSpPr>
            <a:xfrm>
              <a:off x="660395" y="5736583"/>
              <a:ext cx="10790199" cy="1054112"/>
              <a:chOff x="660395" y="5736583"/>
              <a:chExt cx="10790199" cy="1054112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60395" y="5736583"/>
                <a:ext cx="10790199" cy="1044000"/>
              </a:xfrm>
              <a:prstGeom prst="rect">
                <a:avLst/>
              </a:prstGeom>
              <a:solidFill>
                <a:schemeClr val="accent5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/>
              <p:cNvSpPr txBox="1"/>
              <p:nvPr/>
            </p:nvSpPr>
            <p:spPr>
              <a:xfrm>
                <a:off x="815341" y="5766921"/>
                <a:ext cx="787395" cy="101366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0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55" name="直线连接符 8"/>
              <p:cNvCxnSpPr/>
              <p:nvPr/>
            </p:nvCxnSpPr>
            <p:spPr>
              <a:xfrm>
                <a:off x="660395" y="5736583"/>
                <a:ext cx="10790199" cy="0"/>
              </a:xfrm>
              <a:prstGeom prst="line">
                <a:avLst/>
              </a:prstGeom>
              <a:ln w="38100">
                <a:solidFill>
                  <a:schemeClr val="accent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0" y="5766921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及时清理呼吸道分泌物，保持呼吸道通畅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8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59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260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261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262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2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264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265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协助患儿翻身、拍背，促进痰液排出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66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6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使用加湿器，保持室内湿度适宜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68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69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鼓励患儿深呼吸、咳嗽，预防肺不张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0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71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对于缺氧明显的患儿，可给予氧疗，改善缺氧症状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小儿肺炎的呼吸道护理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75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按医嘱给予抗生素、抗病毒药物、解热镇痛药物等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7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观察药物的疗效和副作用，如皮疹、恶心、呕吐等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9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定期复查血常规、C反应蛋白等实验室检查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81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如出现药物副作用，及时报告医生调整治疗方案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小儿肺炎的药物护理与副作用观察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小儿肺炎的饮食护理与营养支持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小儿肺炎的饮食调理原则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13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饮食清淡易消化，避免辛辣、油腻等刺激性食物</a:t>
                </a:r>
                <a:endParaRPr/>
              </a:p>
            </p:txBody>
          </p:sp>
          <p:cxnSp>
            <p:nvCxnSpPr>
              <p:cNvPr id="1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保证充足的水分摄入，鼓励多饮水</a:t>
                </a:r>
                <a:endParaRPr/>
              </a:p>
            </p:txBody>
          </p:sp>
        </p:grpSp>
        <p:grpSp>
          <p:nvGrpSpPr>
            <p:cNvPr id="23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高蛋白、高维生素、高矿物质的饮食，增强免疫力</a:t>
                </a:r>
                <a:endParaRPr/>
              </a:p>
            </p:txBody>
          </p:sp>
        </p:grpSp>
        <p:grpSp>
          <p:nvGrpSpPr>
            <p:cNvPr id="28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1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对于喂养困难的患儿，可给予静脉营养支持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https://d.book118.com/748134065015006037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小儿肺炎护理指南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2024-09-16T19:09:06.796</cp:lastPrinted>
  <dcterms:created xsi:type="dcterms:W3CDTF">2024-09-16T11:09:06Z</dcterms:created>
  <dcterms:modified xsi:type="dcterms:W3CDTF">2024-09-16T11:09:08Z</dcterms:modified>
</cp:coreProperties>
</file>