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1522075" cy="6480175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audio" Target="../media/camera1.wav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5F6FD-1A36-4038-843A-43BE43E36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AF6C0-F9F9-4C91-981A-B7D940225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2F34A-0C72-4408-A53E-609EEEDA4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6259E-F69D-465D-9348-51BD4B710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150C5F-3113-407A-BE51-2ECC3904A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868BA9-965C-4021-BE09-BC4F6E35D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EAB5A3-19F3-4D3A-9F3C-0897EBAD2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FFACC-B28C-475A-8BDB-BA1F78F99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B9198-4E2E-4EFF-AE54-B0D6C441B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04B97-C613-4633-B034-2E510F9D7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F0435-9C37-4F47-8BD1-60F0ECE06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太阳形 1">
            <a:hlinkClick r:id="rId2" action="ppaction://hlinksldjump">
              <a:snd r:embed="rId1" name="camera.wav"/>
            </a:hlinkClick>
          </p:cNvPr>
          <p:cNvSpPr/>
          <p:nvPr userDrawn="1"/>
        </p:nvSpPr>
        <p:spPr>
          <a:xfrm>
            <a:off x="10667309" y="9455"/>
            <a:ext cx="720080" cy="64807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205267" y="1425078"/>
            <a:ext cx="11162666" cy="25545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r>
              <a:rPr lang="zh-CN" altLang="en-US" sz="8000" smtClean="0">
                <a:solidFill>
                  <a:schemeClr val="accent2"/>
                </a:solidFill>
                <a:effectLst>
                  <a:outerShdw dist="50800" dir="5400000" algn="ctr" rotWithShape="0">
                    <a:srgbClr val="000000">
                      <a:alpha val="60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不积跬步，无以至千里；</a:t>
            </a:r>
            <a:endParaRPr lang="en-US" altLang="zh-CN" sz="8000" smtClean="0">
              <a:solidFill>
                <a:schemeClr val="accent2"/>
              </a:solidFill>
              <a:effectLst>
                <a:outerShdw dist="50800" dir="5400000" algn="ctr" rotWithShape="0">
                  <a:srgbClr val="000000">
                    <a:alpha val="60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r>
              <a:rPr lang="zh-CN" altLang="en-US" sz="8000" smtClean="0">
                <a:solidFill>
                  <a:schemeClr val="accent2"/>
                </a:solidFill>
                <a:effectLst>
                  <a:outerShdw dist="50800" dir="5400000" algn="ctr" rotWithShape="0">
                    <a:srgbClr val="000000">
                      <a:alpha val="60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不积小流，无以成江海！</a:t>
            </a:r>
            <a:endParaRPr lang="en-US" altLang="zh-CN" sz="8000" smtClean="0">
              <a:solidFill>
                <a:schemeClr val="accent2"/>
              </a:solidFill>
              <a:effectLst>
                <a:outerShdw dist="50800" dir="5400000" algn="ctr" rotWithShape="0">
                  <a:srgbClr val="000000">
                    <a:alpha val="60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dpi="0"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-1" y="359767"/>
            <a:ext cx="11522075" cy="288032"/>
          </a:xfrm>
          <a:prstGeom prst="rect">
            <a:avLst/>
          </a:prstGeom>
          <a:gradFill flip="none" rotWithShape="1">
            <a:gsLst>
              <a:gs pos="65000">
                <a:schemeClr val="bg2">
                  <a:lumMod val="90000"/>
                </a:schemeClr>
              </a:gs>
              <a:gs pos="38000">
                <a:schemeClr val="bg2">
                  <a:lumMod val="75000"/>
                </a:schemeClr>
              </a:gs>
              <a:gs pos="1000">
                <a:srgbClr val="0070C0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-9728" y="6404527"/>
            <a:ext cx="11522074" cy="72008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bg2">
                    <a:lumMod val="50000"/>
                  </a:schemeClr>
                </a:solidFill>
              </a:ln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16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160">
          <a:solidFill>
            <a:schemeClr val="tx1"/>
          </a:solidFill>
          <a:latin typeface="Arial" pitchFamily="34" charset="0"/>
          <a:ea typeface="黑体" panose="02010600030101010101" pitchFamily="49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160">
          <a:solidFill>
            <a:schemeClr val="tx1"/>
          </a:solidFill>
          <a:latin typeface="Arial" pitchFamily="34" charset="0"/>
          <a:ea typeface="黑体" panose="02010600030101010101" pitchFamily="49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160">
          <a:solidFill>
            <a:schemeClr val="tx1"/>
          </a:solidFill>
          <a:latin typeface="Arial" pitchFamily="34" charset="0"/>
          <a:ea typeface="黑体" panose="02010600030101010101" pitchFamily="49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160">
          <a:solidFill>
            <a:schemeClr val="tx1"/>
          </a:solidFill>
          <a:latin typeface="Arial" pitchFamily="34" charset="0"/>
          <a:ea typeface="黑体" panose="02010600030101010101" pitchFamily="49" charset="-122"/>
        </a:defRPr>
      </a:lvl5pPr>
      <a:lvl6pPr marL="431800" algn="ctr" rtl="0" eaLnBrk="1" fontAlgn="base" hangingPunct="1">
        <a:spcBef>
          <a:spcPct val="0"/>
        </a:spcBef>
        <a:spcAft>
          <a:spcPct val="0"/>
        </a:spcAft>
        <a:defRPr sz="4160">
          <a:solidFill>
            <a:schemeClr val="tx1"/>
          </a:solidFill>
          <a:latin typeface="Arial" pitchFamily="34" charset="0"/>
          <a:ea typeface="黑体" panose="02010600030101010101" pitchFamily="49" charset="-122"/>
        </a:defRPr>
      </a:lvl6pPr>
      <a:lvl7pPr marL="864235" algn="ctr" rtl="0" eaLnBrk="1" fontAlgn="base" hangingPunct="1">
        <a:spcBef>
          <a:spcPct val="0"/>
        </a:spcBef>
        <a:spcAft>
          <a:spcPct val="0"/>
        </a:spcAft>
        <a:defRPr sz="4160">
          <a:solidFill>
            <a:schemeClr val="tx1"/>
          </a:solidFill>
          <a:latin typeface="Arial" pitchFamily="34" charset="0"/>
          <a:ea typeface="黑体" panose="02010600030101010101" pitchFamily="49" charset="-122"/>
        </a:defRPr>
      </a:lvl7pPr>
      <a:lvl8pPr marL="1296035" algn="ctr" rtl="0" eaLnBrk="1" fontAlgn="base" hangingPunct="1">
        <a:spcBef>
          <a:spcPct val="0"/>
        </a:spcBef>
        <a:spcAft>
          <a:spcPct val="0"/>
        </a:spcAft>
        <a:defRPr sz="4160">
          <a:solidFill>
            <a:schemeClr val="tx1"/>
          </a:solidFill>
          <a:latin typeface="Arial" pitchFamily="34" charset="0"/>
          <a:ea typeface="黑体" panose="02010600030101010101" pitchFamily="49" charset="-122"/>
        </a:defRPr>
      </a:lvl8pPr>
      <a:lvl9pPr marL="1727835" algn="ctr" rtl="0" eaLnBrk="1" fontAlgn="base" hangingPunct="1">
        <a:spcBef>
          <a:spcPct val="0"/>
        </a:spcBef>
        <a:spcAft>
          <a:spcPct val="0"/>
        </a:spcAft>
        <a:defRPr sz="4160">
          <a:solidFill>
            <a:schemeClr val="tx1"/>
          </a:solidFill>
          <a:latin typeface="Arial" pitchFamily="34" charset="0"/>
          <a:ea typeface="黑体" panose="02010600030101010101" pitchFamily="49" charset="-122"/>
        </a:defRPr>
      </a:lvl9pPr>
    </p:titleStyle>
    <p:bodyStyle>
      <a:lvl1pPr marL="323850" indent="-3238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025" kern="1200">
          <a:solidFill>
            <a:schemeClr val="tx1"/>
          </a:solidFill>
          <a:latin typeface="+mn-lt"/>
          <a:ea typeface="+mn-ea"/>
          <a:cs typeface="+mn-cs"/>
        </a:defRPr>
      </a:lvl1pPr>
      <a:lvl2pPr marL="702310" indent="-269875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645" kern="1200">
          <a:solidFill>
            <a:schemeClr val="tx1"/>
          </a:solidFill>
          <a:latin typeface="+mn-lt"/>
          <a:ea typeface="+mn-ea"/>
          <a:cs typeface="+mn-cs"/>
        </a:defRPr>
      </a:lvl2pPr>
      <a:lvl3pPr marL="1080135" indent="-215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27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35" indent="-215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43735" indent="-215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376170" indent="-215900" algn="l" defTabSz="864235" rtl="0" eaLnBrk="1" latinLnBrk="0" hangingPunct="1">
        <a:spcBef>
          <a:spcPct val="20000"/>
        </a:spcBef>
        <a:buFont typeface="Arial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07970" indent="-215900" algn="l" defTabSz="864235" rtl="0" eaLnBrk="1" latinLnBrk="0" hangingPunct="1">
        <a:spcBef>
          <a:spcPct val="20000"/>
        </a:spcBef>
        <a:buFont typeface="Arial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239770" indent="-215900" algn="l" defTabSz="864235" rtl="0" eaLnBrk="1" latinLnBrk="0" hangingPunct="1">
        <a:spcBef>
          <a:spcPct val="20000"/>
        </a:spcBef>
        <a:buFont typeface="Arial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672205" indent="-215900" algn="l" defTabSz="864235" rtl="0" eaLnBrk="1" latinLnBrk="0" hangingPunct="1">
        <a:spcBef>
          <a:spcPct val="20000"/>
        </a:spcBef>
        <a:buFont typeface="Arial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86423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31800" algn="l" defTabSz="86423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2pPr>
      <a:lvl3pPr marL="864235" algn="l" defTabSz="86423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296035" algn="l" defTabSz="86423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1727835" algn="l" defTabSz="86423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160270" algn="l" defTabSz="86423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592070" algn="l" defTabSz="86423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023870" algn="l" defTabSz="86423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456305" algn="l" defTabSz="86423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350541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290195" y="2093143"/>
            <a:ext cx="10807700" cy="112729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6000">
                <a:solidFill>
                  <a:schemeClr val="tx1"/>
                </a:solidFill>
                <a:latin typeface="Arial" pitchFamily="34" charset="0"/>
                <a:cs typeface="Times New Roman" panose="02020603050405020304" pitchFamily="18" charset="0"/>
              </a:rPr>
              <a:t>第二框</a:t>
            </a:r>
            <a:r>
              <a:rPr lang="zh-CN" altLang="zh-CN" sz="6000">
                <a:solidFill>
                  <a:schemeClr val="tx1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 sz="6000">
                <a:solidFill>
                  <a:schemeClr val="tx1"/>
                </a:solidFill>
                <a:latin typeface="Arial" pitchFamily="34" charset="0"/>
                <a:cs typeface="Times New Roman" panose="02020603050405020304" pitchFamily="18" charset="0"/>
              </a:rPr>
              <a:t>国际关系</a:t>
            </a:r>
            <a:endParaRPr lang="zh-CN" altLang="zh-CN" sz="6000">
              <a:solidFill>
                <a:schemeClr val="tx1"/>
              </a:solidFill>
              <a:latin typeface="Arial" pitchFamily="34" charset="0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十字形 5"/>
          <p:cNvSpPr/>
          <p:nvPr/>
        </p:nvSpPr>
        <p:spPr>
          <a:xfrm>
            <a:off x="1584573" y="1790095"/>
            <a:ext cx="8280920" cy="936104"/>
          </a:xfrm>
          <a:prstGeom prst="plu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r>
              <a:rPr lang="zh-CN" altLang="en-US" sz="4400" smtClean="0"/>
              <a:t>课前</a:t>
            </a:r>
            <a:r>
              <a:rPr lang="en-US" altLang="zh-CN" sz="4400" smtClean="0"/>
              <a:t>·</a:t>
            </a:r>
            <a:r>
              <a:rPr lang="zh-CN" altLang="en-US" sz="4400" smtClean="0"/>
              <a:t>基础认知</a:t>
            </a:r>
            <a:endParaRPr lang="zh-CN" altLang="en-US" sz="4400"/>
          </a:p>
        </p:txBody>
      </p:sp>
      <p:sp>
        <p:nvSpPr>
          <p:cNvPr id="7" name="十字形 6"/>
          <p:cNvSpPr/>
          <p:nvPr/>
        </p:nvSpPr>
        <p:spPr>
          <a:xfrm>
            <a:off x="1584573" y="3086239"/>
            <a:ext cx="8280920" cy="936104"/>
          </a:xfrm>
          <a:prstGeom prst="plu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r>
              <a:rPr lang="zh-CN" altLang="en-US" sz="4400" smtClean="0"/>
              <a:t>课堂</a:t>
            </a:r>
            <a:r>
              <a:rPr lang="en-US" altLang="zh-CN" sz="4400" smtClean="0"/>
              <a:t>·</a:t>
            </a:r>
            <a:r>
              <a:rPr lang="zh-CN" altLang="en-US" sz="4400" smtClean="0"/>
              <a:t>重难突破</a:t>
            </a:r>
            <a:endParaRPr lang="zh-CN" altLang="en-US" sz="4400"/>
          </a:p>
        </p:txBody>
      </p:sp>
      <p:sp>
        <p:nvSpPr>
          <p:cNvPr id="5" name="十字形 4"/>
          <p:cNvSpPr/>
          <p:nvPr/>
        </p:nvSpPr>
        <p:spPr>
          <a:xfrm>
            <a:off x="1584573" y="493951"/>
            <a:ext cx="8280920" cy="936104"/>
          </a:xfrm>
          <a:prstGeom prst="plu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r>
              <a:rPr lang="zh-CN" altLang="en-US" sz="4400" smtClean="0"/>
              <a:t>素养</a:t>
            </a:r>
            <a:r>
              <a:rPr lang="en-US" altLang="zh-CN" sz="4400" smtClean="0"/>
              <a:t>·</a:t>
            </a:r>
            <a:r>
              <a:rPr lang="zh-CN" altLang="en-US" sz="4400" smtClean="0"/>
              <a:t>目标定位</a:t>
            </a:r>
            <a:endParaRPr lang="zh-CN" altLang="en-US" sz="4400"/>
          </a:p>
        </p:txBody>
      </p:sp>
      <p:sp>
        <p:nvSpPr>
          <p:cNvPr id="8" name="十字形 7"/>
          <p:cNvSpPr/>
          <p:nvPr/>
        </p:nvSpPr>
        <p:spPr>
          <a:xfrm>
            <a:off x="1584573" y="4382383"/>
            <a:ext cx="8280920" cy="936104"/>
          </a:xfrm>
          <a:prstGeom prst="plu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r>
              <a:rPr lang="zh-CN" altLang="en-US" sz="4400" smtClean="0"/>
              <a:t>随  堂  训  练</a:t>
            </a:r>
            <a:endParaRPr lang="zh-CN" altLang="en-US" sz="4400"/>
          </a:p>
        </p:txBody>
      </p:sp>
    </p:spTree>
  </p:cSld>
  <p:clrMapOvr>
    <a:masterClrMapping/>
  </p:clrMapOvr>
  <p:transition spd="med">
    <p:pull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下箭头标注 2"/>
          <p:cNvSpPr/>
          <p:nvPr/>
        </p:nvSpPr>
        <p:spPr>
          <a:xfrm>
            <a:off x="432445" y="2087959"/>
            <a:ext cx="10585176" cy="1944216"/>
          </a:xfrm>
          <a:prstGeom prst="downArrowCallout">
            <a:avLst/>
          </a:prstGeom>
          <a:pattFill prst="pct5">
            <a:fgClr>
              <a:schemeClr val="bg2">
                <a:lumMod val="75000"/>
              </a:schemeClr>
            </a:fgClr>
            <a:bgClr>
              <a:schemeClr val="bg1"/>
            </a:bgClr>
          </a:patt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r>
              <a:rPr lang="zh-CN" altLang="en-US" sz="6000">
                <a:latin typeface="微软雅黑" panose="020b0503020204020204" pitchFamily="34" charset="-122"/>
                <a:ea typeface="微软雅黑" panose="020b0503020204020204" pitchFamily="34" charset="-122"/>
              </a:rPr>
              <a:t>素养</a:t>
            </a:r>
            <a:r>
              <a:rPr lang="en-US" altLang="zh-CN" sz="6000"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sz="6000">
                <a:latin typeface="微软雅黑" panose="020b0503020204020204" pitchFamily="34" charset="-122"/>
                <a:ea typeface="微软雅黑" panose="020b0503020204020204" pitchFamily="34" charset="-122"/>
              </a:rPr>
              <a:t>目标定位</a:t>
            </a:r>
            <a:endParaRPr lang="zh-CN" altLang="en-US" sz="6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863823"/>
            <a:ext cx="10807700" cy="4819781"/>
          </a:xfrm>
          <a:prstGeom prst="rect">
            <a:avLst/>
          </a:prstGeom>
          <a:ln>
            <a:solidFill>
              <a:schemeClr val="tx1"/>
            </a:solidFill>
            <a:prstDash val="dash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目</a:t>
            </a: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标</a:t>
            </a: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素</a:t>
            </a: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养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理解国际关系的概念、形式和内容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理解国家间交往的主要方式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分析国际法对国际交往与国际关系的重要意义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理解当今国际竞争的实质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2.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理解国际关系的决定性因素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理解维护国家利益是主权国家对外活动的出发点和落脚点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;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知道我国坚定维护自己利益的同时兼顾他国合理关切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理解国家实力对维护国家利益的重要作用以及如何提升国家实力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781983"/>
            <a:ext cx="10807700" cy="5410712"/>
          </a:xfrm>
          <a:prstGeom prst="rect">
            <a:avLst/>
          </a:prstGeom>
          <a:ln>
            <a:solidFill>
              <a:schemeClr val="tx1"/>
            </a:solidFill>
            <a:prstDash val="dash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zh-CN" smtClean="0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知</a:t>
            </a:r>
            <a:r>
              <a:rPr lang="zh-CN" altLang="zh-CN" smtClean="0">
                <a:solidFill>
                  <a:srgbClr val="000000"/>
                </a:solidFill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识</a:t>
            </a:r>
            <a:r>
              <a:rPr lang="zh-CN" altLang="zh-CN">
                <a:solidFill>
                  <a:srgbClr val="000000"/>
                </a:solidFill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概</a:t>
            </a:r>
            <a:r>
              <a:rPr lang="zh-CN" altLang="zh-CN">
                <a:solidFill>
                  <a:srgbClr val="000000"/>
                </a:solidFill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zh-CN" altLang="zh-CN" smtClean="0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览</a:t>
            </a:r>
            <a:endParaRPr lang="en-US" altLang="zh-CN" smtClean="0">
              <a:solidFill>
                <a:srgbClr val="000000"/>
              </a:solidFill>
              <a:latin typeface="Arial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endParaRPr lang="en-US" altLang="zh-CN" smtClean="0"/>
          </a:p>
          <a:p>
            <a:pPr>
              <a:lnSpc>
                <a:spcPct val="120000"/>
              </a:lnSpc>
            </a:pPr>
            <a:endParaRPr lang="en-US" altLang="zh-CN"/>
          </a:p>
          <a:p>
            <a:pPr>
              <a:lnSpc>
                <a:spcPct val="120000"/>
              </a:lnSpc>
            </a:pPr>
            <a:endParaRPr lang="en-US" altLang="zh-CN" smtClean="0"/>
          </a:p>
          <a:p>
            <a:pPr>
              <a:lnSpc>
                <a:spcPct val="120000"/>
              </a:lnSpc>
            </a:pPr>
            <a:endParaRPr lang="en-US" altLang="zh-CN"/>
          </a:p>
          <a:p>
            <a:pPr>
              <a:lnSpc>
                <a:spcPct val="120000"/>
              </a:lnSpc>
            </a:pPr>
            <a:endParaRPr lang="en-US" altLang="zh-CN" smtClean="0"/>
          </a:p>
          <a:p>
            <a:pPr>
              <a:lnSpc>
                <a:spcPct val="120000"/>
              </a:lnSpc>
            </a:pPr>
            <a:endParaRPr lang="en-US" altLang="zh-CN"/>
          </a:p>
          <a:p>
            <a:pPr>
              <a:lnSpc>
                <a:spcPct val="120000"/>
              </a:lnSpc>
            </a:pPr>
            <a:endParaRPr lang="en-US" altLang="zh-CN" smtClean="0"/>
          </a:p>
          <a:p>
            <a:pPr>
              <a:lnSpc>
                <a:spcPct val="120000"/>
              </a:lnSpc>
            </a:pPr>
            <a:endParaRPr lang="zh-CN" altLang="en-US"/>
          </a:p>
        </p:txBody>
      </p:sp>
      <p:pic>
        <p:nvPicPr>
          <p:cNvPr id="5" name="23TG03.eps"/>
          <p:cNvPicPr/>
          <p:nvPr/>
        </p:nvPicPr>
        <p:blipFill>
          <a:blip r:embed="rId2"/>
          <a:stretch>
            <a:fillRect/>
          </a:stretch>
        </p:blipFill>
        <p:spPr>
          <a:xfrm>
            <a:off x="3600797" y="1367879"/>
            <a:ext cx="4752528" cy="4782622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下箭头标注 2"/>
          <p:cNvSpPr/>
          <p:nvPr/>
        </p:nvSpPr>
        <p:spPr>
          <a:xfrm>
            <a:off x="432445" y="2087959"/>
            <a:ext cx="10585176" cy="1944216"/>
          </a:xfrm>
          <a:prstGeom prst="downArrowCallout">
            <a:avLst/>
          </a:prstGeom>
          <a:pattFill prst="pct5">
            <a:fgClr>
              <a:schemeClr val="bg2">
                <a:lumMod val="75000"/>
              </a:schemeClr>
            </a:fgClr>
            <a:bgClr>
              <a:schemeClr val="bg1"/>
            </a:bgClr>
          </a:patt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r>
              <a:rPr lang="zh-CN" altLang="en-US" sz="6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课前</a:t>
            </a:r>
            <a:r>
              <a:rPr lang="en-US" altLang="zh-CN" sz="6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sz="6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基础认知</a:t>
            </a:r>
            <a:endParaRPr lang="zh-CN" altLang="en-US" sz="6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523447"/>
            <a:ext cx="10807700" cy="611045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一、认识国际关系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国际关系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含义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国际关系是指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国家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之间、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国际组织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之间以及国家与国际组织之间的关系。其中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最主要的是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国家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与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国家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之间的关系。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en-US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探究问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题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主要聚焦于主权国家之间的战争与和平、冲突与合作等问题。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(3)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形式与内容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国际关系的形式是复杂多样的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竞争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、合作与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冲突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是国际关系的基本形式。国际关系的内容是多方面的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包括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政治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、经济、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文化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、军事关系等。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414890" y="1778411"/>
            <a:ext cx="1449940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>
            <a:off x="4410262" y="2242509"/>
            <a:ext cx="14483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7168923" y="1756895"/>
            <a:ext cx="2426756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/>
          <p:cNvCxnSpPr/>
          <p:nvPr/>
        </p:nvCxnSpPr>
        <p:spPr>
          <a:xfrm>
            <a:off x="7164377" y="2220993"/>
            <a:ext cx="242401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矩形 6"/>
          <p:cNvSpPr/>
          <p:nvPr/>
        </p:nvSpPr>
        <p:spPr>
          <a:xfrm>
            <a:off x="9156171" y="2365233"/>
            <a:ext cx="1449940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8" name="直接连接符 7"/>
          <p:cNvCxnSpPr/>
          <p:nvPr/>
        </p:nvCxnSpPr>
        <p:spPr>
          <a:xfrm>
            <a:off x="9151543" y="2829331"/>
            <a:ext cx="14483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矩形 8"/>
          <p:cNvSpPr/>
          <p:nvPr/>
        </p:nvSpPr>
        <p:spPr>
          <a:xfrm>
            <a:off x="958017" y="2919781"/>
            <a:ext cx="1449940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0" name="直接连接符 9"/>
          <p:cNvCxnSpPr/>
          <p:nvPr/>
        </p:nvCxnSpPr>
        <p:spPr>
          <a:xfrm>
            <a:off x="953389" y="3383879"/>
            <a:ext cx="14483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矩形 10"/>
          <p:cNvSpPr/>
          <p:nvPr/>
        </p:nvSpPr>
        <p:spPr>
          <a:xfrm>
            <a:off x="8573977" y="4702280"/>
            <a:ext cx="1449940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2" name="直接连接符 11"/>
          <p:cNvCxnSpPr/>
          <p:nvPr/>
        </p:nvCxnSpPr>
        <p:spPr>
          <a:xfrm>
            <a:off x="8569349" y="5166378"/>
            <a:ext cx="14483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3" name="矩形 12"/>
          <p:cNvSpPr/>
          <p:nvPr/>
        </p:nvSpPr>
        <p:spPr>
          <a:xfrm>
            <a:off x="1358769" y="5245777"/>
            <a:ext cx="1449940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4" name="直接连接符 13"/>
          <p:cNvCxnSpPr/>
          <p:nvPr/>
        </p:nvCxnSpPr>
        <p:spPr>
          <a:xfrm>
            <a:off x="1354141" y="5709875"/>
            <a:ext cx="14483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矩形 14"/>
          <p:cNvSpPr/>
          <p:nvPr/>
        </p:nvSpPr>
        <p:spPr>
          <a:xfrm>
            <a:off x="2690837" y="5853891"/>
            <a:ext cx="1449940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6" name="直接连接符 15"/>
          <p:cNvCxnSpPr/>
          <p:nvPr/>
        </p:nvCxnSpPr>
        <p:spPr>
          <a:xfrm>
            <a:off x="2686209" y="6317989"/>
            <a:ext cx="14483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" name="矩形 16"/>
          <p:cNvSpPr/>
          <p:nvPr/>
        </p:nvSpPr>
        <p:spPr>
          <a:xfrm>
            <a:off x="5977061" y="5840245"/>
            <a:ext cx="1449940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8" name="直接连接符 17"/>
          <p:cNvCxnSpPr/>
          <p:nvPr/>
        </p:nvCxnSpPr>
        <p:spPr>
          <a:xfrm>
            <a:off x="5972433" y="6304343"/>
            <a:ext cx="14483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  <p:bldP spid="11" grpId="0"/>
      <p:bldP spid="13" grpId="0"/>
      <p:bldP spid="15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1456155"/>
            <a:ext cx="10807700" cy="304698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苏新诗柳楷简"/>
                <a:cs typeface="Times New Roman" panose="02020603050405020304" pitchFamily="18" charset="0"/>
              </a:rPr>
              <a:t>微思考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  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判断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国际关系的形式是多样的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有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政治、经济、文化、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军事关系等。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latin typeface="Arial" pitchFamily="34" charset="0"/>
                <a:cs typeface="Times New Roman" panose="02020603050405020304" pitchFamily="18" charset="0"/>
              </a:rPr>
              <a:t>提示</a:t>
            </a:r>
            <a:r>
              <a:rPr lang="en-US" altLang="zh-CN">
                <a:latin typeface="Arial" pitchFamily="34" charset="0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错误。该观点把国际关系的形式与内容混淆了。竞争、合作与冲突是国际关系的基本形式。国际关系的内容是多方面的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包括政治、经济、文化、军事关系等。</a:t>
            </a:r>
            <a:endParaRPr lang="zh-CN" altLang="zh-CN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863823"/>
            <a:ext cx="10807700" cy="478086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国际交往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交往方式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国家间交往的主要方式包括国家间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</a:t>
            </a:r>
            <a:r>
              <a:rPr lang="zh-CN" altLang="zh-CN" smtClean="0">
                <a:ea typeface="楷体" panose="02010609060101010101" pitchFamily="49" charset="-122"/>
                <a:cs typeface="Times New Roman" panose="02020603050405020304" pitchFamily="18" charset="0"/>
              </a:rPr>
              <a:t>贸易往来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文化、科技、教育、医疗等方面的交流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外交磋商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领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导人互访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缔结条约或协定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等等。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行为规则及作用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国际交往中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各国逐渐以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条约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和习惯做法为基础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发展出了一些被普遍遵守的行为规则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被称作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国际法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。国际法对维护国际关系稳定、促进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世界和平与发展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发挥着重要作用。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9221967" y="1519355"/>
            <a:ext cx="15949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>
            <a:off x="9217421" y="1983453"/>
            <a:ext cx="159313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9361437" y="2109475"/>
            <a:ext cx="15949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/>
          <p:cNvCxnSpPr/>
          <p:nvPr/>
        </p:nvCxnSpPr>
        <p:spPr>
          <a:xfrm>
            <a:off x="9356891" y="2573573"/>
            <a:ext cx="159313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矩形 6"/>
          <p:cNvSpPr/>
          <p:nvPr/>
        </p:nvSpPr>
        <p:spPr>
          <a:xfrm>
            <a:off x="432445" y="2707055"/>
            <a:ext cx="1152128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8" name="直接连接符 7"/>
          <p:cNvCxnSpPr/>
          <p:nvPr/>
        </p:nvCxnSpPr>
        <p:spPr>
          <a:xfrm>
            <a:off x="427899" y="3171153"/>
            <a:ext cx="1150825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8188282" y="3264887"/>
            <a:ext cx="1449940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/>
          <p:cNvCxnSpPr/>
          <p:nvPr/>
        </p:nvCxnSpPr>
        <p:spPr>
          <a:xfrm>
            <a:off x="8183654" y="3728985"/>
            <a:ext cx="14483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矩形 11"/>
          <p:cNvSpPr/>
          <p:nvPr/>
        </p:nvSpPr>
        <p:spPr>
          <a:xfrm>
            <a:off x="449415" y="4435247"/>
            <a:ext cx="1588722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3" name="直接连接符 12"/>
          <p:cNvCxnSpPr/>
          <p:nvPr/>
        </p:nvCxnSpPr>
        <p:spPr>
          <a:xfrm>
            <a:off x="444787" y="4899345"/>
            <a:ext cx="1586925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矩形 14"/>
          <p:cNvSpPr/>
          <p:nvPr/>
        </p:nvSpPr>
        <p:spPr>
          <a:xfrm>
            <a:off x="8717992" y="4454900"/>
            <a:ext cx="2451657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6" name="直接连接符 15"/>
          <p:cNvCxnSpPr/>
          <p:nvPr/>
        </p:nvCxnSpPr>
        <p:spPr>
          <a:xfrm>
            <a:off x="8713365" y="4918998"/>
            <a:ext cx="244888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矩形 17"/>
          <p:cNvSpPr/>
          <p:nvPr/>
        </p:nvSpPr>
        <p:spPr>
          <a:xfrm>
            <a:off x="432445" y="5039409"/>
            <a:ext cx="1152128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9" name="直接连接符 18"/>
          <p:cNvCxnSpPr/>
          <p:nvPr/>
        </p:nvCxnSpPr>
        <p:spPr>
          <a:xfrm>
            <a:off x="427899" y="5503507"/>
            <a:ext cx="1150825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4" presetClass="exit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4" presetClass="exit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10" grpId="0"/>
      <p:bldP spid="12" grpId="0"/>
      <p:bldP spid="15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1066381"/>
            <a:ext cx="10807700" cy="418993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国际竞争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实质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随着世界多极化的发展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国际竞争越来越激烈。当前国际竞争的实质是以经济和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科技实力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为基础的综合国力的较量。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现状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面对急剧变化的世界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许多国家都在调整目标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力图为自己确立有利态势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形成了国家间既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合作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又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竞争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的局面。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411755" y="2314965"/>
            <a:ext cx="2304256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/>
          <p:cNvCxnSpPr/>
          <p:nvPr/>
        </p:nvCxnSpPr>
        <p:spPr>
          <a:xfrm>
            <a:off x="5407209" y="2779063"/>
            <a:ext cx="230164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6758880" y="4061375"/>
            <a:ext cx="1449940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/>
          <p:cNvCxnSpPr/>
          <p:nvPr/>
        </p:nvCxnSpPr>
        <p:spPr>
          <a:xfrm>
            <a:off x="6754252" y="4525473"/>
            <a:ext cx="14483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8847601" y="4061375"/>
            <a:ext cx="1449940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9" name="直接连接符 8"/>
          <p:cNvCxnSpPr/>
          <p:nvPr/>
        </p:nvCxnSpPr>
        <p:spPr>
          <a:xfrm>
            <a:off x="8842973" y="4525473"/>
            <a:ext cx="14483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295871"/>
            <a:ext cx="10807700" cy="359899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二、影响国际关系的主要因素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各国的国家性质不同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利益追求、对外政策也不同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这使得国际关系复杂多变。国家之间出现分离聚合、亲疏冷热的复杂关系是多种因素综合作用的结果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这些因素包括国家利益、国家实力、宗教、文化和历史等。其中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国家利益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和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国家实力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是影响国际关系的决定性因素。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7603904" y="3715167"/>
            <a:ext cx="2229680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>
            <a:off x="7599472" y="4179265"/>
            <a:ext cx="222715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504453" y="4298691"/>
            <a:ext cx="1944216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/>
          <p:cNvCxnSpPr/>
          <p:nvPr/>
        </p:nvCxnSpPr>
        <p:spPr>
          <a:xfrm>
            <a:off x="500021" y="4762789"/>
            <a:ext cx="194201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1007839"/>
            <a:ext cx="10807700" cy="422885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国家利益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内涵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国家利益不是抽象的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归根结底是该国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统治阶级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意志和利益的体现。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具体作用形式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各国间存在着复杂的利益关系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既存在某些共同利益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也存在利益的差别乃至对立。国家间的共同利益是国家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合作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的基础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而利益对立则是引起国家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冲突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的根源。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8569349" y="1655911"/>
            <a:ext cx="2232248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/>
          <p:cNvCxnSpPr/>
          <p:nvPr/>
        </p:nvCxnSpPr>
        <p:spPr>
          <a:xfrm>
            <a:off x="8564803" y="2120009"/>
            <a:ext cx="222972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1707073" y="3989143"/>
            <a:ext cx="15949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/>
          <p:cNvCxnSpPr/>
          <p:nvPr/>
        </p:nvCxnSpPr>
        <p:spPr>
          <a:xfrm>
            <a:off x="1702527" y="4453241"/>
            <a:ext cx="159313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9171475" y="3989143"/>
            <a:ext cx="15949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9" name="直接连接符 8"/>
          <p:cNvCxnSpPr/>
          <p:nvPr/>
        </p:nvCxnSpPr>
        <p:spPr>
          <a:xfrm>
            <a:off x="9166929" y="4453241"/>
            <a:ext cx="159313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719807"/>
            <a:ext cx="10807700" cy="300806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(3)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要求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维护国家利益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是主权国家对外活动的出发点和落脚点。但是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任何国家都不应以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维护本国国家利益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为由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侵犯别国的主权和安全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干涉别国的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内政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。侵犯别国主权、干涉别国内政的行为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非正义的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、错误的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应当受到谴责和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反对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61950" y="3727875"/>
            <a:ext cx="10807700" cy="241713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苏新诗柳楷简"/>
                <a:cs typeface="Times New Roman" panose="02020603050405020304" pitchFamily="18" charset="0"/>
              </a:rPr>
              <a:t>微思考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  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判断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维护共同的国家利益是主权国家对外活动的出发点和落脚点。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latin typeface="Arial" pitchFamily="34" charset="0"/>
                <a:cs typeface="Times New Roman" panose="02020603050405020304" pitchFamily="18" charset="0"/>
              </a:rPr>
              <a:t>提示</a:t>
            </a:r>
            <a:r>
              <a:rPr lang="en-US" altLang="zh-CN">
                <a:latin typeface="Arial" pitchFamily="34" charset="0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错误。维护本国的国家利益是主权国家对外活动的出发点和落脚点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共同利益是国家之间合作的基础。</a:t>
            </a:r>
            <a:endParaRPr lang="zh-CN" altLang="zh-CN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933855" y="791815"/>
            <a:ext cx="3168352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/>
          <p:cNvCxnSpPr/>
          <p:nvPr/>
        </p:nvCxnSpPr>
        <p:spPr>
          <a:xfrm>
            <a:off x="1929309" y="1255913"/>
            <a:ext cx="316476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矩形 6"/>
          <p:cNvSpPr/>
          <p:nvPr/>
        </p:nvSpPr>
        <p:spPr>
          <a:xfrm>
            <a:off x="6341647" y="1367879"/>
            <a:ext cx="395589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8" name="直接连接符 7"/>
          <p:cNvCxnSpPr/>
          <p:nvPr/>
        </p:nvCxnSpPr>
        <p:spPr>
          <a:xfrm>
            <a:off x="6337101" y="1831977"/>
            <a:ext cx="395141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7211955" y="1970443"/>
            <a:ext cx="15949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/>
          <p:cNvCxnSpPr/>
          <p:nvPr/>
        </p:nvCxnSpPr>
        <p:spPr>
          <a:xfrm>
            <a:off x="7207409" y="2434541"/>
            <a:ext cx="159313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矩形 11"/>
          <p:cNvSpPr/>
          <p:nvPr/>
        </p:nvSpPr>
        <p:spPr>
          <a:xfrm>
            <a:off x="5977061" y="2536563"/>
            <a:ext cx="2304256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3" name="直接连接符 12"/>
          <p:cNvCxnSpPr/>
          <p:nvPr/>
        </p:nvCxnSpPr>
        <p:spPr>
          <a:xfrm>
            <a:off x="5972515" y="3000661"/>
            <a:ext cx="230165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矩形 14"/>
          <p:cNvSpPr/>
          <p:nvPr/>
        </p:nvSpPr>
        <p:spPr>
          <a:xfrm>
            <a:off x="2531435" y="3121461"/>
            <a:ext cx="15949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6" name="直接连接符 15"/>
          <p:cNvCxnSpPr/>
          <p:nvPr/>
        </p:nvCxnSpPr>
        <p:spPr>
          <a:xfrm>
            <a:off x="2526889" y="3585559"/>
            <a:ext cx="159313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0" grpId="0"/>
      <p:bldP spid="12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>
            <a:spLocks noChangeAspect="1"/>
          </p:cNvSpPr>
          <p:nvPr/>
        </p:nvSpPr>
        <p:spPr>
          <a:xfrm>
            <a:off x="361950" y="739471"/>
            <a:ext cx="10807700" cy="537179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(4)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中国坚定地维护自己的国家利益。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中国的核心利益包括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国家主权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国家安全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领土完整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国家统一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中国宪法确立的国家政治制度和社会大局稳定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经济社会可持续发展的基本保障。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重要性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我国是人民当家作主的社会主义国家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国家利益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与人民的根本利益相一致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维护我国的国家利益就是维护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人民的根本利益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态度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我国在维护自身利益的同时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兼顾他国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合理关切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在谋求本国发展中促进各国共同发展。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8872685" y="3157321"/>
            <a:ext cx="2026982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/>
          <p:cNvCxnSpPr/>
          <p:nvPr/>
        </p:nvCxnSpPr>
        <p:spPr>
          <a:xfrm>
            <a:off x="8868139" y="3621419"/>
            <a:ext cx="202468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436991" y="4320207"/>
            <a:ext cx="323581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/>
          <p:cNvCxnSpPr/>
          <p:nvPr/>
        </p:nvCxnSpPr>
        <p:spPr>
          <a:xfrm>
            <a:off x="432445" y="4784305"/>
            <a:ext cx="323215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8532183" y="4907029"/>
            <a:ext cx="2229680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9" name="直接连接符 8"/>
          <p:cNvCxnSpPr/>
          <p:nvPr/>
        </p:nvCxnSpPr>
        <p:spPr>
          <a:xfrm>
            <a:off x="8527751" y="5371127"/>
            <a:ext cx="222715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935831"/>
            <a:ext cx="10807700" cy="478086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苏新诗柳楷简"/>
                <a:cs typeface="Times New Roman" panose="02020603050405020304" pitchFamily="18" charset="0"/>
              </a:rPr>
              <a:t>微思考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  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为什么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要维护我国的国家利益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latin typeface="Arial" pitchFamily="34" charset="0"/>
                <a:cs typeface="Times New Roman" panose="02020603050405020304" pitchFamily="18" charset="0"/>
              </a:rPr>
              <a:t>提示</a:t>
            </a:r>
            <a:r>
              <a:rPr lang="en-US" altLang="zh-CN">
                <a:latin typeface="Arial" pitchFamily="34" charset="0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根本原因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这是由我国的国家性质决定的。我国是人民当家作主的社会主义国家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国家利益与人民的根本利益相一致。维护我国的国家利益就是维护人民的根本利益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是完全正当的、正义的。所以说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维护我国的国家利益是由人民民主专政的社会主义国家性质决定的。</a:t>
            </a: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重要原因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维护国家利益是主权国家对外活动的出发点和落脚点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国家利益是国际关系的决定性因素之一。</a:t>
            </a:r>
            <a:endParaRPr lang="zh-CN" altLang="zh-CN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855154"/>
            <a:ext cx="10807700" cy="478086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国家实力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内涵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维护国家利益的有力保障是强大的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国家实力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。国家实力通常用一国的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综合国力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来衡量。国家实力衰弱不利于国家利益的实现。国家实力既包含一国军事力量、经济力量和科技力量等在内的硬实力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也包含一国文化、价值观念、社会制度等文化软实力。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措施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我国应该坚持以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经济建设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为中心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大力推进科技创新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增强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核心竞争力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提升国家实力。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8019347" y="1511895"/>
            <a:ext cx="2426756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/>
          <p:cNvCxnSpPr/>
          <p:nvPr/>
        </p:nvCxnSpPr>
        <p:spPr>
          <a:xfrm>
            <a:off x="8014801" y="1975993"/>
            <a:ext cx="242401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4569175" y="2109475"/>
            <a:ext cx="2354748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/>
          <p:cNvCxnSpPr/>
          <p:nvPr/>
        </p:nvCxnSpPr>
        <p:spPr>
          <a:xfrm>
            <a:off x="4564629" y="2573573"/>
            <a:ext cx="235208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4763683" y="4442707"/>
            <a:ext cx="2354748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9" name="直接连接符 8"/>
          <p:cNvCxnSpPr/>
          <p:nvPr/>
        </p:nvCxnSpPr>
        <p:spPr>
          <a:xfrm>
            <a:off x="4759137" y="4906805"/>
            <a:ext cx="235208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2247797" y="5028047"/>
            <a:ext cx="273630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/>
          <p:cNvCxnSpPr/>
          <p:nvPr/>
        </p:nvCxnSpPr>
        <p:spPr>
          <a:xfrm>
            <a:off x="2243403" y="5492145"/>
            <a:ext cx="273320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下箭头标注 2"/>
          <p:cNvSpPr/>
          <p:nvPr/>
        </p:nvSpPr>
        <p:spPr>
          <a:xfrm>
            <a:off x="432445" y="2087959"/>
            <a:ext cx="10585176" cy="1944216"/>
          </a:xfrm>
          <a:prstGeom prst="downArrowCallout">
            <a:avLst/>
          </a:prstGeom>
          <a:pattFill prst="pct5">
            <a:fgClr>
              <a:schemeClr val="bg2">
                <a:lumMod val="75000"/>
              </a:schemeClr>
            </a:fgClr>
            <a:bgClr>
              <a:schemeClr val="bg1"/>
            </a:bgClr>
          </a:patt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r>
              <a:rPr lang="zh-CN" altLang="en-US" sz="6000">
                <a:latin typeface="微软雅黑" panose="020b0503020204020204" pitchFamily="34" charset="-122"/>
                <a:ea typeface="微软雅黑" panose="020b0503020204020204" pitchFamily="34" charset="-122"/>
              </a:rPr>
              <a:t>课堂</a:t>
            </a:r>
            <a:r>
              <a:rPr lang="en-US" altLang="zh-CN" sz="6000"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sz="6000">
                <a:latin typeface="微软雅黑" panose="020b0503020204020204" pitchFamily="34" charset="-122"/>
                <a:ea typeface="微软雅黑" panose="020b0503020204020204" pitchFamily="34" charset="-122"/>
              </a:rPr>
              <a:t>重难突破</a:t>
            </a:r>
            <a:endParaRPr lang="zh-CN" altLang="en-US" sz="6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1152525" y="757242"/>
            <a:ext cx="8712968" cy="50405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r>
              <a:rPr lang="zh-CN" altLang="zh-CN" smtClean="0"/>
              <a:t>一</a:t>
            </a:r>
            <a:r>
              <a:rPr lang="en-US" altLang="zh-CN" smtClean="0"/>
              <a:t>  </a:t>
            </a:r>
            <a:r>
              <a:rPr lang="zh-CN" altLang="zh-CN" smtClean="0"/>
              <a:t>认识</a:t>
            </a:r>
            <a:r>
              <a:rPr lang="zh-CN" altLang="zh-CN"/>
              <a:t>国际关系</a:t>
            </a:r>
            <a:endParaRPr lang="zh-CN" altLang="zh-CN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361950" y="1352970"/>
            <a:ext cx="10807700" cy="481978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CTZhongYuanSJ"/>
                <a:cs typeface="Times New Roman" panose="02020603050405020304" pitchFamily="18" charset="0"/>
              </a:rPr>
              <a:t>问题探究</a:t>
            </a:r>
            <a:endParaRPr lang="zh-CN" altLang="en-US"/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mtClean="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近年来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中美贸易摩擦主要发生在两个方面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一是中国具有比较优势的出口领域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二是中国没有优势的高新技术进口领域。只有掌握核心技术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大力发展高新技术产业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才能在国际竞争中取得主动权。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结合中美贸易摩擦事件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思考当前国际竞争的实质是什么。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latin typeface="Arial" pitchFamily="34" charset="0"/>
                <a:cs typeface="Times New Roman" panose="02020603050405020304" pitchFamily="18" charset="0"/>
              </a:rPr>
              <a:t>提示</a:t>
            </a:r>
            <a:r>
              <a:rPr lang="en-US" altLang="zh-CN">
                <a:latin typeface="Arial" pitchFamily="34" charset="0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当前国际竞争的实质是以经济和科技实力为基础的综合国力的较量。</a:t>
            </a:r>
            <a:endParaRPr lang="zh-CN" altLang="zh-CN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1511895"/>
            <a:ext cx="10807700" cy="363791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mtClean="0">
                <a:solidFill>
                  <a:srgbClr val="000000"/>
                </a:solidFill>
                <a:latin typeface="NEU-BZ-S92" panose="02020503000000020003" pitchFamily="18" charset="-122"/>
                <a:ea typeface="CTZhongYuanSJ"/>
                <a:cs typeface="Times New Roman" panose="02020603050405020304" pitchFamily="18" charset="0"/>
              </a:rPr>
              <a:t>归纳</a:t>
            </a:r>
            <a:r>
              <a:rPr lang="zh-CN" altLang="en-US" smtClean="0">
                <a:solidFill>
                  <a:srgbClr val="000000"/>
                </a:solidFill>
                <a:latin typeface="NEU-BZ-S92" panose="02020503000000020003" pitchFamily="18" charset="-122"/>
                <a:ea typeface="CTZhongYuanSJ"/>
                <a:cs typeface="Times New Roman" panose="02020603050405020304" pitchFamily="18" charset="0"/>
              </a:rPr>
              <a:t>总结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国际关系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形式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国际关系的形式是复杂多样的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竞争、合作与冲突是国际关系的基本形式。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内容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国际关系的内容是多方面的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包括政治、经济、文化、军事关系等。</a:t>
            </a:r>
            <a:endParaRPr lang="zh-CN" altLang="zh-CN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comb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>
            <a:spLocks noChangeAspect="1"/>
          </p:cNvSpPr>
          <p:nvPr/>
        </p:nvSpPr>
        <p:spPr>
          <a:xfrm>
            <a:off x="361950" y="863823"/>
            <a:ext cx="10807700" cy="478086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国际交往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方式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国家间交往的主要方式包括国家间的贸易往来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文化、科技、教育、医疗等方面的交流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外交磋商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领导人互访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缔结条约或协定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等等。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规则及作用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国际交往中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各国逐渐以条约和习惯做法为基础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发展出了一些被普遍遵守的行为规则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被称作国际法。国际法对维护国际关系稳定、促进世界和平与发展发挥着重要作用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comb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456155"/>
            <a:ext cx="10807700" cy="300806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国际竞争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实质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当前国际竞争的实质是以经济和科技实力为基础的综合国力的较量。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现状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面对急剧变化的世界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许多国家都在调整目标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力图为自己确立有利态势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形成了国家间既合作又竞争的局面。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comb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533279"/>
            <a:ext cx="10807700" cy="600164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CTZhongYuanSJ"/>
                <a:cs typeface="Times New Roman" panose="02020603050405020304" pitchFamily="18" charset="0"/>
              </a:rPr>
              <a:t>典例剖析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近年来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中国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—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东盟可持续发展取得重大进展。中国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—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东盟要坚持推进可持续发展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进一步落实《中国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—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东盟战略伙伴关系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2030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年愿景》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重点加强防灾减灾、气候变化、环保等领域合作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促进人文交流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推进蓝色经济伙伴关系建设。中国与东盟的合作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(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)</a:t>
            </a:r>
            <a:endParaRPr lang="zh-CN" altLang="en-US"/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mtClean="0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符合世界多极化发展的客观要求　</a:t>
            </a: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以两国的共同利益为基础　</a:t>
            </a: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体现了合作是国际关系的内容之一　</a:t>
            </a: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④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将引导国际关系由竞争走向合作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A.</a:t>
            </a: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①②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B.</a:t>
            </a: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zh-CN" smtClean="0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en-US" altLang="zh-CN" smtClean="0">
                <a:solidFill>
                  <a:srgbClr val="000000"/>
                </a:solidFill>
                <a:latin typeface="NEU-BZ-S92" panose="02020503000000020003" pitchFamily="18" charset="-122"/>
                <a:ea typeface="NEU-BZ-S92" panose="02020503000000020003" pitchFamily="18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①④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D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zh-CN" altLang="zh-CN" smtClean="0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④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9001397" y="5772117"/>
            <a:ext cx="1521379" cy="6832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latin typeface="Arial" pitchFamily="34" charset="0"/>
                <a:cs typeface="Times New Roman" panose="02020603050405020304" pitchFamily="18" charset="0"/>
              </a:rPr>
              <a:t>答案</a:t>
            </a:r>
            <a:r>
              <a:rPr lang="en-US" altLang="zh-CN">
                <a:latin typeface="Arial" pitchFamily="34" charset="0"/>
                <a:cs typeface="Times New Roman" panose="02020603050405020304" pitchFamily="18" charset="0"/>
              </a:rPr>
              <a:t>: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 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1528163"/>
            <a:ext cx="10807700" cy="300806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latin typeface="Arial" pitchFamily="34" charset="0"/>
                <a:cs typeface="Times New Roman" panose="02020603050405020304" pitchFamily="18" charset="0"/>
              </a:rPr>
              <a:t>解析</a:t>
            </a:r>
            <a:r>
              <a:rPr lang="en-US" altLang="zh-CN">
                <a:latin typeface="Arial" pitchFamily="34" charset="0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由材料可知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中国与东盟促进人文交流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推进蓝色经济伙伴关系建设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其合作的基础是两国的共同利益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也符合世界多极化发展的客观要求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①②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符合题意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合作是国际关系的形式之一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而不是内容之一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说法错误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国际关系的基本形式是合作、竞争与冲突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竞争依然存在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latin typeface="NEU-BZ-S92" panose="02020503000000020003" pitchFamily="18" charset="-122"/>
                <a:ea typeface="宋体" panose="02010600030101010101" pitchFamily="2" charset="-122"/>
                <a:cs typeface="宋体" panose="02010600030101010101" pitchFamily="2" charset="-122"/>
              </a:rPr>
              <a:t>④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说法错误。</a:t>
            </a:r>
            <a:endParaRPr lang="zh-CN" altLang="zh-CN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comb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252075" cy="521017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https://d.book118.com/748135054130006044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穿越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经典">
      <a:maj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宋体"/>
        <a:cs typeface="Arial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6">
      <vt:lpstr>Arial</vt:lpstr>
      <vt:lpstr>Calibri</vt:lpstr>
      <vt:lpstr>黑体</vt:lpstr>
      <vt:lpstr>Times New Roman</vt:lpstr>
      <vt:lpstr>宋体</vt:lpstr>
      <vt:lpstr>隶书</vt:lpstr>
      <vt:lpstr>NEU-BZ-S92</vt:lpstr>
      <vt:lpstr>微软雅黑</vt:lpstr>
      <vt:lpstr>楷体</vt:lpstr>
      <vt:lpstr>苏新诗柳楷简</vt:lpstr>
      <vt:lpstr>CTZhongYuanSJ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2024-09-25T03:56:20.917</cp:lastPrinted>
  <dcterms:created xsi:type="dcterms:W3CDTF">2024-09-24T19:56:20Z</dcterms:created>
  <dcterms:modified xsi:type="dcterms:W3CDTF">2024-09-24T19:56:22Z</dcterms:modified>
</cp:coreProperties>
</file>