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2CECE3-A042-BC4E-8CF9-A3A3C499A3E8}" type="datetimeFigureOut">
              <a:rPr kumimoji="1" lang="zh-CN" altLang="en-US" smtClean="0"/>
              <a:t>2023/12/31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01BBD1-A370-0E46-AA05-CE2B4951826B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76450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01BBD1-A370-0E46-AA05-CE2B4951826B}" type="slidenum">
              <a:rPr kumimoji="1" lang="zh-CN" altLang="en-US" smtClean="0"/>
              <a:t>11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76652617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71D35-6975-4011-A3E4-F867E05A4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34C52-AB6B-4326-A6FF-CE2B49063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9E36D-A41E-4FE0-BE5E-A4D047E0C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10AAF-5216-48C7-959C-6DF1A0436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46E6EF-2D5C-4456-9B29-23E902F9F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73EDFD-5B9C-400F-8FF6-6F88F6DFC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F5A121-DD20-4AAE-87A9-BCF03754D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2B8F1-26B4-4209-BE54-09ADBAE0E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8575A-3967-45A6-AF4D-A7FAFE863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4EDB8-0DC4-44DC-952F-31688ED82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65F24-32D0-4F33-87D4-BBB18AA48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rgbClr val="F9F7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3340354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0BE3987-4140-8F45-8DDA-4AF799942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D225693-52D2-6742-9762-BF091CD07F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9C2E7EA-E083-884D-A14B-21FA14680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BFD47-0F58-DD49-BF2F-0B63DCB359B9}" type="datetimeFigureOut">
              <a:rPr kumimoji="1" lang="zh-CN" altLang="en-US" smtClean="0"/>
              <a:t>2023/12/31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79124C8-1F27-3246-AC8F-26EF5CA3C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4B5DDBC-D257-8047-87FE-69D59307A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AED95-2FFA-994F-8AEA-F66E290EB918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8552823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899AA4A-A395-3D48-9784-EDB6CD54C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452DF9D-5245-2E42-A706-A78554BFCB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960EBF9-6999-D74B-AEA7-B36B2D7B0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BFD47-0F58-DD49-BF2F-0B63DCB359B9}" type="datetimeFigureOut">
              <a:rPr kumimoji="1" lang="zh-CN" altLang="en-US" smtClean="0"/>
              <a:t>2023/12/31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8879B05-3499-C848-A2A5-49FCDDB6F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40B90F1-C1A0-604B-B9B9-ABD21D70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AED95-2FFA-994F-8AEA-F66E290EB918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29626561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8DFDCFD-9D73-AF4E-BF08-8C8CEE4C0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10312DC-1DF8-EE4C-A2D0-14E1BA4E7E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6D295E8D-5EA7-1C49-9E8C-ADD61DB56B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6F0F667-4FE9-1442-8F23-2ABD50CA7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BFD47-0F58-DD49-BF2F-0B63DCB359B9}" type="datetimeFigureOut">
              <a:rPr kumimoji="1" lang="zh-CN" altLang="en-US" smtClean="0"/>
              <a:t>2023/12/31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E3113FC-F93C-204F-B118-9E8B3E7011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4606C37-1A34-B146-AD3D-938E7AFC3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AED95-2FFA-994F-8AEA-F66E290EB918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893520669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E53641A-CBBE-DF41-8738-390D663F6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BF94BB25-F372-2244-97BE-1362FC5598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D282F5DC-DB1B-6242-A72B-F23C6C8CBB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A6CF4EA0-B118-6E46-B0C8-F0D638D1C4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260FA3A9-4097-A74C-9EF4-BD8BA15CE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5D179028-D0AE-1D45-A029-91FDAAC5A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BFD47-0F58-DD49-BF2F-0B63DCB359B9}" type="datetimeFigureOut">
              <a:rPr kumimoji="1" lang="zh-CN" altLang="en-US" smtClean="0"/>
              <a:t>2023/12/31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373074BD-270A-AF42-AE74-2EF09706DD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AEA9AC13-315D-CE47-A3EB-809D3C1A3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AED95-2FFA-994F-8AEA-F66E290EB918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496838521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1EAE89D-7930-A844-9027-B56F4B863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B7E67B5E-B415-1041-A188-D282E0E51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BFD47-0F58-DD49-BF2F-0B63DCB359B9}" type="datetimeFigureOut">
              <a:rPr kumimoji="1" lang="zh-CN" altLang="en-US" smtClean="0"/>
              <a:t>2023/12/31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56DE3DC9-8AFF-0343-B576-0FBA0009D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3BF17895-45ED-5246-ACE8-142E744C5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AED95-2FFA-994F-8AEA-F66E290EB918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48211763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E72F7442-1931-B044-B509-06D69DF6B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BFD47-0F58-DD49-BF2F-0B63DCB359B9}" type="datetimeFigureOut">
              <a:rPr kumimoji="1" lang="zh-CN" altLang="en-US" smtClean="0"/>
              <a:t>2023/12/31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9ADFF8C4-A79E-D147-B238-972F09D14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C5356315-64CB-814A-A23D-712B84641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AED95-2FFA-994F-8AEA-F66E290EB918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18807699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55D30EA-AEF2-1145-97E5-9C1756B29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CE49C6D-F554-6E4C-B3A9-628894508B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936D351D-5F1A-4C40-91A6-7DC05C2DA0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D5E3643-8DCC-3B47-B351-0C4E28EF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BFD47-0F58-DD49-BF2F-0B63DCB359B9}" type="datetimeFigureOut">
              <a:rPr kumimoji="1" lang="zh-CN" altLang="en-US" smtClean="0"/>
              <a:t>2023/12/31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5B7D181-3144-1140-B03D-7FD250A76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5221A42-769B-0B45-9933-B400FFE51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AED95-2FFA-994F-8AEA-F66E290EB918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316341499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60A6B00-4FE8-234B-BC5A-8956F1EAE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828202C7-9755-8046-BB73-87706BF64C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AD56AA0E-2D69-294E-BB2D-E9C56C869E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89F3ADA-C647-404C-B751-D16F1CDE6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BFD47-0F58-DD49-BF2F-0B63DCB359B9}" type="datetimeFigureOut">
              <a:rPr kumimoji="1" lang="zh-CN" altLang="en-US" smtClean="0"/>
              <a:t>2023/12/31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D5F639B1-C75D-7F42-A437-43955DA5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E3737EC-D8EB-B944-ABFF-5C69B418C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AED95-2FFA-994F-8AEA-F66E290EB918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388893700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E59807A-3888-F744-B0FE-B16ACFB5B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1536EE95-B11E-B24E-96A1-EF72B7520B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8562847-CC78-5A44-8CBF-793501971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BFD47-0F58-DD49-BF2F-0B63DCB359B9}" type="datetimeFigureOut">
              <a:rPr kumimoji="1" lang="zh-CN" altLang="en-US" smtClean="0"/>
              <a:t>2023/12/31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9512F45-EAF2-9F49-971B-58C297647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158124A-8FCA-0A48-AD55-ED4C86C2B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AED95-2FFA-994F-8AEA-F66E290EB918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770846525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63A9DA1C-6368-F642-A527-4D3FB07D48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5758D55D-6CCC-8F47-AE2A-4C5BD1065F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86B2EB9-DEC7-7442-874B-28CA19035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BFD47-0F58-DD49-BF2F-0B63DCB359B9}" type="datetimeFigureOut">
              <a:rPr kumimoji="1" lang="zh-CN" altLang="en-US" smtClean="0"/>
              <a:t>2023/12/31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B415412-1571-784F-9ED1-52B597A47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EDF9D5C-81A6-3D44-98DB-18FBCF1EC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AED95-2FFA-994F-8AEA-F66E290EB918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6602747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EB1D041C-B653-BE40-B0B0-C3DA12CEB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BABB7E70-4E9E-404A-9A2F-B45A0A8CF1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670BD19-8A5C-4E4B-9109-D89ECC1588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41BFD47-0F58-DD49-BF2F-0B63DCB359B9}" type="datetimeFigureOut">
              <a:rPr kumimoji="1" lang="zh-CN" altLang="en-US" smtClean="0"/>
              <a:t>2023/12/31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C3FA6DC-6382-0545-80C8-8C646ED911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78C98D6-3583-D845-8447-568144D63C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B7AED95-2FFA-994F-8AEA-F66E290EB918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14102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3606705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9F7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矩形 16">
            <a:extLst>
              <a:ext uri="{FF2B5EF4-FFF2-40B4-BE49-F238E27FC236}">
                <a16:creationId xmlns:a16="http://schemas.microsoft.com/office/drawing/2014/main" id="{430FD9E9-C0D8-5945-AB0A-1CA05CDA2326}"/>
              </a:ext>
            </a:extLst>
          </p:cNvPr>
          <p:cNvSpPr/>
          <p:nvPr/>
        </p:nvSpPr>
        <p:spPr>
          <a:xfrm>
            <a:off x="921657" y="1208314"/>
            <a:ext cx="10348686" cy="4441372"/>
          </a:xfrm>
          <a:prstGeom prst="rect">
            <a:avLst/>
          </a:prstGeom>
          <a:noFill/>
          <a:ln w="41275">
            <a:solidFill>
              <a:srgbClr val="53423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4B460D73-C485-2649-BB29-25E096A8B4A7}"/>
              </a:ext>
            </a:extLst>
          </p:cNvPr>
          <p:cNvSpPr txBox="1"/>
          <p:nvPr/>
        </p:nvSpPr>
        <p:spPr>
          <a:xfrm>
            <a:off x="1407116" y="1886857"/>
            <a:ext cx="29097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5400" b="1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《</a:t>
            </a:r>
            <a:r>
              <a:rPr kumimoji="1" lang="zh-CN" altLang="en-US" sz="5400" b="1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原则</a:t>
            </a:r>
            <a:r>
              <a:rPr kumimoji="1" lang="en-US" altLang="zh-CN" sz="5400" b="1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》</a:t>
            </a:r>
            <a:endParaRPr kumimoji="1" lang="zh-CN" altLang="en-US" sz="5400" b="1">
              <a:latin typeface="Alibaba PuHuiTi" pitchFamily="18" charset="-122"/>
              <a:ea typeface="Alibaba PuHuiTi" pitchFamily="18" charset="-122"/>
              <a:cs typeface="Alibaba PuHuiTi" pitchFamily="18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D77AF69A-5E10-994A-860F-E3C99734E7D5}"/>
              </a:ext>
            </a:extLst>
          </p:cNvPr>
          <p:cNvSpPr txBox="1"/>
          <p:nvPr/>
        </p:nvSpPr>
        <p:spPr>
          <a:xfrm>
            <a:off x="1586859" y="3275329"/>
            <a:ext cx="12827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000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瑞</a:t>
            </a:r>
            <a:r>
              <a:rPr kumimoji="1" lang="en-US" altLang="zh-CN" sz="2000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·</a:t>
            </a:r>
            <a:r>
              <a:rPr kumimoji="1" lang="zh-CN" altLang="en-US" sz="2000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达利欧</a:t>
            </a: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7942A4FD-5721-CD45-994D-63F47CCB18CE}"/>
              </a:ext>
            </a:extLst>
          </p:cNvPr>
          <p:cNvSpPr/>
          <p:nvPr/>
        </p:nvSpPr>
        <p:spPr>
          <a:xfrm>
            <a:off x="1589314" y="3911601"/>
            <a:ext cx="4356100" cy="10315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2017</a:t>
            </a: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罗振宇跨年演讲推荐，华尔街投资大神瑞</a:t>
            </a:r>
            <a:r>
              <a:rPr lang="en-US" altLang="zh-CN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·</a:t>
            </a: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达利欧，人生经验、投资理念大公开。比尔</a:t>
            </a:r>
            <a:r>
              <a:rPr lang="en-US" altLang="zh-CN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·</a:t>
            </a: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盖茨、张瑞敏、常振明、高西庆、潘石屹等强烈推荐</a:t>
            </a:r>
          </a:p>
        </p:txBody>
      </p:sp>
      <p:cxnSp>
        <p:nvCxnSpPr>
          <p:cNvPr id="16" name="直线连接符 15">
            <a:extLst>
              <a:ext uri="{FF2B5EF4-FFF2-40B4-BE49-F238E27FC236}">
                <a16:creationId xmlns:a16="http://schemas.microsoft.com/office/drawing/2014/main" id="{DB344BC5-C353-2E4B-9CAD-5971D607B1FB}"/>
              </a:ext>
            </a:extLst>
          </p:cNvPr>
          <p:cNvCxnSpPr/>
          <p:nvPr/>
        </p:nvCxnSpPr>
        <p:spPr>
          <a:xfrm>
            <a:off x="1673943" y="2946399"/>
            <a:ext cx="4271471" cy="0"/>
          </a:xfrm>
          <a:prstGeom prst="line">
            <a:avLst/>
          </a:prstGeom>
          <a:ln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图片 18">
            <a:extLst>
              <a:ext uri="{FF2B5EF4-FFF2-40B4-BE49-F238E27FC236}">
                <a16:creationId xmlns:a16="http://schemas.microsoft.com/office/drawing/2014/main" id="{2488DE14-FDC8-A746-90FD-104B8C217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7700" y="739634"/>
            <a:ext cx="4101031" cy="5305708"/>
          </a:xfrm>
          <a:prstGeom prst="rect">
            <a:avLst/>
          </a:prstGeom>
          <a:effectLst>
            <a:outerShdw blurRad="190500" dist="38100" dir="18900000" algn="bl" rotWithShape="0">
              <a:prstClr val="black">
                <a:alpha val="2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897426008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9F7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图片 37">
            <a:extLst>
              <a:ext uri="{FF2B5EF4-FFF2-40B4-BE49-F238E27FC236}">
                <a16:creationId xmlns:a16="http://schemas.microsoft.com/office/drawing/2014/main" id="{1D70D2EA-156B-3144-8C52-79DF1C9D3C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079" r="15671"/>
          <a:stretch>
            <a:fillRect/>
          </a:stretch>
        </p:blipFill>
        <p:spPr>
          <a:xfrm>
            <a:off x="6240908" y="0"/>
            <a:ext cx="7031796" cy="6858000"/>
          </a:xfrm>
          <a:prstGeom prst="rect">
            <a:avLst/>
          </a:prstGeom>
        </p:spPr>
      </p:pic>
      <p:sp>
        <p:nvSpPr>
          <p:cNvPr id="13" name="矩形 12">
            <a:extLst>
              <a:ext uri="{FF2B5EF4-FFF2-40B4-BE49-F238E27FC236}">
                <a16:creationId xmlns:a16="http://schemas.microsoft.com/office/drawing/2014/main" id="{7444F180-C98A-0642-869A-5147F85326D1}"/>
              </a:ext>
            </a:extLst>
          </p:cNvPr>
          <p:cNvSpPr/>
          <p:nvPr/>
        </p:nvSpPr>
        <p:spPr>
          <a:xfrm>
            <a:off x="1393371" y="-391886"/>
            <a:ext cx="391886" cy="391886"/>
          </a:xfrm>
          <a:prstGeom prst="rect">
            <a:avLst/>
          </a:prstGeom>
          <a:solidFill>
            <a:srgbClr val="F9F7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C92DDF0E-614C-DF40-822D-0B2137F352E9}"/>
              </a:ext>
            </a:extLst>
          </p:cNvPr>
          <p:cNvSpPr/>
          <p:nvPr/>
        </p:nvSpPr>
        <p:spPr>
          <a:xfrm>
            <a:off x="1981199" y="-391886"/>
            <a:ext cx="391886" cy="391886"/>
          </a:xfrm>
          <a:prstGeom prst="rect">
            <a:avLst/>
          </a:prstGeom>
          <a:solidFill>
            <a:srgbClr val="CB0F1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rgbClr val="C30F1B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6B55862-A70E-6042-90CB-863B160508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026600" y="-3322638"/>
            <a:ext cx="10160000" cy="5219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组合 34">
            <a:extLst>
              <a:ext uri="{FF2B5EF4-FFF2-40B4-BE49-F238E27FC236}">
                <a16:creationId xmlns:a16="http://schemas.microsoft.com/office/drawing/2014/main" id="{AF13FC57-3723-DD4C-AF27-6DECBBFE0DE1}"/>
              </a:ext>
            </a:extLst>
          </p:cNvPr>
          <p:cNvGrpSpPr/>
          <p:nvPr/>
        </p:nvGrpSpPr>
        <p:grpSpPr>
          <a:xfrm>
            <a:off x="1589314" y="1521506"/>
            <a:ext cx="2926196" cy="655212"/>
            <a:chOff x="1399500" y="1717449"/>
            <a:chExt cx="2926196" cy="655212"/>
          </a:xfrm>
        </p:grpSpPr>
        <p:sp>
          <p:nvSpPr>
            <p:cNvPr id="2" name="文本框 1">
              <a:extLst>
                <a:ext uri="{FF2B5EF4-FFF2-40B4-BE49-F238E27FC236}">
                  <a16:creationId xmlns:a16="http://schemas.microsoft.com/office/drawing/2014/main" id="{EF6DFC46-D076-0545-B7A9-E763CE69B44E}"/>
                </a:ext>
              </a:extLst>
            </p:cNvPr>
            <p:cNvSpPr txBox="1"/>
            <p:nvPr/>
          </p:nvSpPr>
          <p:spPr>
            <a:xfrm>
              <a:off x="1399500" y="1717449"/>
              <a:ext cx="227177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42900" indent="-342900">
                <a:buClr>
                  <a:srgbClr val="CB0F1A"/>
                </a:buClr>
                <a:buFont typeface="Arial" pitchFamily="34" charset="0"/>
                <a:buChar char="•"/>
              </a:pPr>
              <a:r>
                <a:rPr kumimoji="1" lang="zh-CN" altLang="en-US" sz="2000" spc="300">
                  <a:solidFill>
                    <a:schemeClr val="tx1">
                      <a:lumMod val="85000"/>
                      <a:lumOff val="15000"/>
                    </a:schemeClr>
                  </a:solidFill>
                  <a:latin typeface="Alibaba PuHuiTi" pitchFamily="18" charset="-122"/>
                  <a:ea typeface="Alibaba PuHuiTi" pitchFamily="18" charset="-122"/>
                  <a:cs typeface="Alibaba PuHuiTi" pitchFamily="18" charset="-122"/>
                </a:rPr>
                <a:t>作者简单介绍</a:t>
              </a:r>
            </a:p>
          </p:txBody>
        </p:sp>
        <p:sp>
          <p:nvSpPr>
            <p:cNvPr id="29" name="矩形 28">
              <a:extLst>
                <a:ext uri="{FF2B5EF4-FFF2-40B4-BE49-F238E27FC236}">
                  <a16:creationId xmlns:a16="http://schemas.microsoft.com/office/drawing/2014/main" id="{12AC3A5D-EFA8-5147-81F0-B6BCF55B0225}"/>
                </a:ext>
              </a:extLst>
            </p:cNvPr>
            <p:cNvSpPr/>
            <p:nvPr/>
          </p:nvSpPr>
          <p:spPr>
            <a:xfrm>
              <a:off x="1717290" y="2034107"/>
              <a:ext cx="2608406" cy="33855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i="1">
                  <a:latin typeface="Century Gothic" panose="020b0502020202020204" pitchFamily="34" charset="0"/>
                </a:rPr>
                <a:t>Author brief introduction</a:t>
              </a:r>
            </a:p>
          </p:txBody>
        </p:sp>
      </p:grpSp>
      <p:grpSp>
        <p:nvGrpSpPr>
          <p:cNvPr id="34" name="组合 33">
            <a:extLst>
              <a:ext uri="{FF2B5EF4-FFF2-40B4-BE49-F238E27FC236}">
                <a16:creationId xmlns:a16="http://schemas.microsoft.com/office/drawing/2014/main" id="{85C036BE-0444-744C-943B-F9BE29BCA2A8}"/>
              </a:ext>
            </a:extLst>
          </p:cNvPr>
          <p:cNvGrpSpPr/>
          <p:nvPr/>
        </p:nvGrpSpPr>
        <p:grpSpPr>
          <a:xfrm>
            <a:off x="1589314" y="2561871"/>
            <a:ext cx="2596619" cy="662644"/>
            <a:chOff x="1399500" y="2635195"/>
            <a:chExt cx="2596619" cy="662644"/>
          </a:xfrm>
        </p:grpSpPr>
        <p:sp>
          <p:nvSpPr>
            <p:cNvPr id="19" name="文本框 18">
              <a:extLst>
                <a:ext uri="{FF2B5EF4-FFF2-40B4-BE49-F238E27FC236}">
                  <a16:creationId xmlns:a16="http://schemas.microsoft.com/office/drawing/2014/main" id="{8BB29124-B3CB-3544-A3E7-3201029AB1DC}"/>
                </a:ext>
              </a:extLst>
            </p:cNvPr>
            <p:cNvSpPr txBox="1"/>
            <p:nvPr/>
          </p:nvSpPr>
          <p:spPr>
            <a:xfrm>
              <a:off x="1399500" y="2635195"/>
              <a:ext cx="227177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buClr>
                  <a:srgbClr val="CB0F1A"/>
                </a:buClr>
                <a:buFont typeface="Arial" pitchFamily="34" charset="0"/>
                <a:buChar char="•"/>
                <a:defRPr kumimoji="1" sz="2000" kern="1200" spc="300">
                  <a:solidFill>
                    <a:schemeClr val="tx1">
                      <a:lumMod val="85000"/>
                      <a:lumOff val="15000"/>
                    </a:schemeClr>
                  </a:solidFill>
                  <a:latin typeface="Alibaba PuHuiTi" pitchFamily="18" charset="-122"/>
                  <a:ea typeface="Alibaba PuHuiTi" pitchFamily="18" charset="-122"/>
                  <a:cs typeface="Alibaba PuHuiTi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原则有个体性</a:t>
              </a:r>
            </a:p>
          </p:txBody>
        </p:sp>
        <p:sp>
          <p:nvSpPr>
            <p:cNvPr id="30" name="矩形 29">
              <a:extLst>
                <a:ext uri="{FF2B5EF4-FFF2-40B4-BE49-F238E27FC236}">
                  <a16:creationId xmlns:a16="http://schemas.microsoft.com/office/drawing/2014/main" id="{A90C61B1-4058-5E41-8242-B31FD1C88232}"/>
                </a:ext>
              </a:extLst>
            </p:cNvPr>
            <p:cNvSpPr/>
            <p:nvPr/>
          </p:nvSpPr>
          <p:spPr>
            <a:xfrm>
              <a:off x="1785257" y="2959285"/>
              <a:ext cx="2210862" cy="33855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" altLang="zh-CN" sz="1600" i="1">
                  <a:latin typeface="Century Gothic" panose="020b0502020202020204" pitchFamily="34" charset="0"/>
                </a:rPr>
                <a:t>Principle is individual</a:t>
              </a:r>
              <a:endParaRPr lang="zh-CN" altLang="en-US" sz="1600" i="1">
                <a:latin typeface="Century Gothic" panose="020b0502020202020204" pitchFamily="34" charset="0"/>
              </a:endParaRPr>
            </a:p>
          </p:txBody>
        </p:sp>
      </p:grpSp>
      <p:grpSp>
        <p:nvGrpSpPr>
          <p:cNvPr id="33" name="组合 32">
            <a:extLst>
              <a:ext uri="{FF2B5EF4-FFF2-40B4-BE49-F238E27FC236}">
                <a16:creationId xmlns:a16="http://schemas.microsoft.com/office/drawing/2014/main" id="{DD91F742-D3F3-F646-8E38-EFF59E5234BB}"/>
              </a:ext>
            </a:extLst>
          </p:cNvPr>
          <p:cNvGrpSpPr/>
          <p:nvPr/>
        </p:nvGrpSpPr>
        <p:grpSpPr>
          <a:xfrm>
            <a:off x="1589314" y="3609668"/>
            <a:ext cx="2884518" cy="670076"/>
            <a:chOff x="1399500" y="3552941"/>
            <a:chExt cx="2884518" cy="670076"/>
          </a:xfrm>
        </p:grpSpPr>
        <p:sp>
          <p:nvSpPr>
            <p:cNvPr id="21" name="文本框 20">
              <a:extLst>
                <a:ext uri="{FF2B5EF4-FFF2-40B4-BE49-F238E27FC236}">
                  <a16:creationId xmlns:a16="http://schemas.microsoft.com/office/drawing/2014/main" id="{8AB4EF8F-5623-E74A-873E-0597634CF16F}"/>
                </a:ext>
              </a:extLst>
            </p:cNvPr>
            <p:cNvSpPr txBox="1"/>
            <p:nvPr/>
          </p:nvSpPr>
          <p:spPr>
            <a:xfrm>
              <a:off x="1399500" y="3552941"/>
              <a:ext cx="227177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buClr>
                  <a:srgbClr val="CB0F1A"/>
                </a:buClr>
                <a:buFont typeface="Arial" pitchFamily="34" charset="0"/>
                <a:buChar char="•"/>
                <a:defRPr kumimoji="1" sz="2000" kern="1200" spc="300">
                  <a:solidFill>
                    <a:schemeClr val="tx1">
                      <a:lumMod val="85000"/>
                      <a:lumOff val="15000"/>
                    </a:schemeClr>
                  </a:solidFill>
                  <a:latin typeface="Alibaba PuHuiTi" pitchFamily="18" charset="-122"/>
                  <a:ea typeface="Alibaba PuHuiTi" pitchFamily="18" charset="-122"/>
                  <a:cs typeface="Alibaba PuHuiTi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原则的重要性</a:t>
              </a:r>
            </a:p>
          </p:txBody>
        </p:sp>
        <p:sp>
          <p:nvSpPr>
            <p:cNvPr id="31" name="矩形 30">
              <a:extLst>
                <a:ext uri="{FF2B5EF4-FFF2-40B4-BE49-F238E27FC236}">
                  <a16:creationId xmlns:a16="http://schemas.microsoft.com/office/drawing/2014/main" id="{D635BB1D-6695-0F41-9C63-D5159FFEEAC9}"/>
                </a:ext>
              </a:extLst>
            </p:cNvPr>
            <p:cNvSpPr/>
            <p:nvPr/>
          </p:nvSpPr>
          <p:spPr>
            <a:xfrm>
              <a:off x="1758968" y="3884463"/>
              <a:ext cx="2525050" cy="33855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" altLang="zh-CN" sz="1600" i="1">
                  <a:latin typeface="Century Gothic" panose="020b0502020202020204" pitchFamily="34" charset="0"/>
                </a:rPr>
                <a:t>Principles are important</a:t>
              </a:r>
              <a:endParaRPr lang="zh-CN" altLang="en-US" sz="1600" i="1">
                <a:latin typeface="Century Gothic" panose="020b0502020202020204" pitchFamily="34" charset="0"/>
              </a:endParaRPr>
            </a:p>
          </p:txBody>
        </p:sp>
      </p:grpSp>
      <p:grpSp>
        <p:nvGrpSpPr>
          <p:cNvPr id="28" name="组合 27">
            <a:extLst>
              <a:ext uri="{FF2B5EF4-FFF2-40B4-BE49-F238E27FC236}">
                <a16:creationId xmlns:a16="http://schemas.microsoft.com/office/drawing/2014/main" id="{DB577097-F1D7-1C45-8805-1B838CD62278}"/>
              </a:ext>
            </a:extLst>
          </p:cNvPr>
          <p:cNvGrpSpPr/>
          <p:nvPr/>
        </p:nvGrpSpPr>
        <p:grpSpPr>
          <a:xfrm>
            <a:off x="1589314" y="4664897"/>
            <a:ext cx="2926196" cy="647780"/>
            <a:chOff x="1399500" y="4470687"/>
            <a:chExt cx="2926196" cy="647780"/>
          </a:xfrm>
        </p:grpSpPr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2B7A21F9-84A5-714F-BB90-897A6972E43B}"/>
                </a:ext>
              </a:extLst>
            </p:cNvPr>
            <p:cNvSpPr txBox="1"/>
            <p:nvPr/>
          </p:nvSpPr>
          <p:spPr>
            <a:xfrm>
              <a:off x="1399500" y="4470687"/>
              <a:ext cx="227177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buClr>
                  <a:srgbClr val="CB0F1A"/>
                </a:buClr>
                <a:buFont typeface="Arial" pitchFamily="34" charset="0"/>
                <a:buChar char="•"/>
                <a:defRPr kumimoji="1" sz="2000" kern="1200" spc="300">
                  <a:solidFill>
                    <a:schemeClr val="tx1">
                      <a:lumMod val="85000"/>
                      <a:lumOff val="15000"/>
                    </a:schemeClr>
                  </a:solidFill>
                  <a:latin typeface="Alibaba PuHuiTi" pitchFamily="18" charset="-122"/>
                  <a:ea typeface="Alibaba PuHuiTi" pitchFamily="18" charset="-122"/>
                  <a:cs typeface="Alibaba PuHuiTi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精华内容分享</a:t>
              </a:r>
            </a:p>
          </p:txBody>
        </p:sp>
        <p:sp>
          <p:nvSpPr>
            <p:cNvPr id="32" name="矩形 31">
              <a:extLst>
                <a:ext uri="{FF2B5EF4-FFF2-40B4-BE49-F238E27FC236}">
                  <a16:creationId xmlns:a16="http://schemas.microsoft.com/office/drawing/2014/main" id="{0E30A13E-2698-1F40-87BA-C4239766E9BD}"/>
                </a:ext>
              </a:extLst>
            </p:cNvPr>
            <p:cNvSpPr/>
            <p:nvPr/>
          </p:nvSpPr>
          <p:spPr>
            <a:xfrm>
              <a:off x="1733320" y="4779913"/>
              <a:ext cx="2592376" cy="33855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" altLang="zh-CN" sz="1600" i="1">
                  <a:latin typeface="Century Gothic" panose="020b0502020202020204" pitchFamily="34" charset="0"/>
                </a:rPr>
                <a:t>Essence content sharing</a:t>
              </a:r>
              <a:endParaRPr lang="zh-CN" altLang="en-US" sz="1600" i="1">
                <a:latin typeface="Century Gothic" panose="020b0502020202020204" pitchFamily="34" charset="0"/>
              </a:endParaRPr>
            </a:p>
          </p:txBody>
        </p:sp>
      </p:grpSp>
      <p:sp>
        <p:nvSpPr>
          <p:cNvPr id="36" name="矩形 35">
            <a:extLst>
              <a:ext uri="{FF2B5EF4-FFF2-40B4-BE49-F238E27FC236}">
                <a16:creationId xmlns:a16="http://schemas.microsoft.com/office/drawing/2014/main" id="{5A7633F5-B4B3-1843-8A0E-88AD33E433C6}"/>
              </a:ext>
            </a:extLst>
          </p:cNvPr>
          <p:cNvSpPr/>
          <p:nvPr/>
        </p:nvSpPr>
        <p:spPr>
          <a:xfrm>
            <a:off x="6123763" y="1521505"/>
            <a:ext cx="173914" cy="3791172"/>
          </a:xfrm>
          <a:prstGeom prst="rect">
            <a:avLst/>
          </a:prstGeom>
          <a:solidFill>
            <a:srgbClr val="CA40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045274313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9F7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>
            <a:extLst>
              <a:ext uri="{FF2B5EF4-FFF2-40B4-BE49-F238E27FC236}">
                <a16:creationId xmlns:a16="http://schemas.microsoft.com/office/drawing/2014/main" id="{7444F180-C98A-0642-869A-5147F85326D1}"/>
              </a:ext>
            </a:extLst>
          </p:cNvPr>
          <p:cNvSpPr/>
          <p:nvPr/>
        </p:nvSpPr>
        <p:spPr>
          <a:xfrm>
            <a:off x="1393371" y="-391886"/>
            <a:ext cx="391886" cy="391886"/>
          </a:xfrm>
          <a:prstGeom prst="rect">
            <a:avLst/>
          </a:prstGeom>
          <a:solidFill>
            <a:srgbClr val="F9F7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C92DDF0E-614C-DF40-822D-0B2137F352E9}"/>
              </a:ext>
            </a:extLst>
          </p:cNvPr>
          <p:cNvSpPr/>
          <p:nvPr/>
        </p:nvSpPr>
        <p:spPr>
          <a:xfrm>
            <a:off x="1981199" y="-391886"/>
            <a:ext cx="391886" cy="391886"/>
          </a:xfrm>
          <a:prstGeom prst="rect">
            <a:avLst/>
          </a:prstGeom>
          <a:solidFill>
            <a:srgbClr val="CB0F1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rgbClr val="C30F1B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C69441A2-433A-794E-982C-682AD87DFB45}"/>
              </a:ext>
            </a:extLst>
          </p:cNvPr>
          <p:cNvSpPr txBox="1"/>
          <p:nvPr/>
        </p:nvSpPr>
        <p:spPr>
          <a:xfrm>
            <a:off x="2177142" y="2412651"/>
            <a:ext cx="37433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作者简单介绍</a:t>
            </a:r>
          </a:p>
        </p:txBody>
      </p:sp>
      <p:cxnSp>
        <p:nvCxnSpPr>
          <p:cNvPr id="5" name="直线连接符 4">
            <a:extLst>
              <a:ext uri="{FF2B5EF4-FFF2-40B4-BE49-F238E27FC236}">
                <a16:creationId xmlns:a16="http://schemas.microsoft.com/office/drawing/2014/main" id="{2151D59A-9074-A340-BA7F-66958B66565C}"/>
              </a:ext>
            </a:extLst>
          </p:cNvPr>
          <p:cNvCxnSpPr/>
          <p:nvPr/>
        </p:nvCxnSpPr>
        <p:spPr>
          <a:xfrm>
            <a:off x="6096000" y="2772234"/>
            <a:ext cx="6096000" cy="0"/>
          </a:xfrm>
          <a:prstGeom prst="line">
            <a:avLst/>
          </a:prstGeom>
          <a:ln w="31750"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>
            <a:extLst>
              <a:ext uri="{FF2B5EF4-FFF2-40B4-BE49-F238E27FC236}">
                <a16:creationId xmlns:a16="http://schemas.microsoft.com/office/drawing/2014/main" id="{C45B6B83-6FB6-214A-BB82-7C095B8665F6}"/>
              </a:ext>
            </a:extLst>
          </p:cNvPr>
          <p:cNvSpPr/>
          <p:nvPr/>
        </p:nvSpPr>
        <p:spPr>
          <a:xfrm>
            <a:off x="2177141" y="3146578"/>
            <a:ext cx="4925788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i="1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Author brief introduction</a:t>
            </a: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03408613-DAA3-1F45-A530-CACB732F1E51}"/>
              </a:ext>
            </a:extLst>
          </p:cNvPr>
          <p:cNvSpPr txBox="1"/>
          <p:nvPr/>
        </p:nvSpPr>
        <p:spPr>
          <a:xfrm>
            <a:off x="-612885" y="-693033"/>
            <a:ext cx="8111516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13800" b="1">
                <a:solidFill>
                  <a:srgbClr val="C30F1B">
                    <a:alpha val="7000"/>
                  </a:srgbClr>
                </a:solidFill>
                <a:latin typeface="Century Gothic" panose="020b0502020202020204" pitchFamily="34" charset="0"/>
                <a:ea typeface="Alibaba PuHuiTi Medium" pitchFamily="18" charset="-122"/>
                <a:cs typeface="Alibaba PuHuiTi Medium" pitchFamily="18" charset="-122"/>
              </a:rPr>
              <a:t>PRINIPLES</a:t>
            </a:r>
            <a:endParaRPr kumimoji="1" lang="zh-CN" altLang="en-US" sz="13800" b="1">
              <a:solidFill>
                <a:srgbClr val="C30F1B">
                  <a:alpha val="7000"/>
                </a:srgbClr>
              </a:solidFill>
              <a:latin typeface="Century Gothic" panose="020b0502020202020204" pitchFamily="34" charset="0"/>
              <a:ea typeface="Alibaba PuHuiTi Medium" pitchFamily="18" charset="-122"/>
              <a:cs typeface="Alibaba PuHuiTi Medium" pitchFamily="18" charset="-122"/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EDB6082A-49B5-B644-A969-21BA248B7CFA}"/>
              </a:ext>
            </a:extLst>
          </p:cNvPr>
          <p:cNvSpPr/>
          <p:nvPr/>
        </p:nvSpPr>
        <p:spPr>
          <a:xfrm>
            <a:off x="10433957" y="6314859"/>
            <a:ext cx="543141" cy="543141"/>
          </a:xfrm>
          <a:prstGeom prst="rect">
            <a:avLst/>
          </a:prstGeom>
          <a:solidFill>
            <a:srgbClr val="CA40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78A37FE7-9FB2-1F44-BF47-9B794BB6C0FF}"/>
              </a:ext>
            </a:extLst>
          </p:cNvPr>
          <p:cNvSpPr txBox="1"/>
          <p:nvPr/>
        </p:nvSpPr>
        <p:spPr>
          <a:xfrm>
            <a:off x="10482944" y="6401763"/>
            <a:ext cx="441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>
                <a:solidFill>
                  <a:schemeClr val="bg1"/>
                </a:solidFill>
                <a:latin typeface="Century Gothic" panose="020b0502020202020204" pitchFamily="34" charset="0"/>
              </a:rPr>
              <a:t>01</a:t>
            </a:r>
            <a:endParaRPr kumimoji="1" lang="zh-CN" altLang="en-US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8259630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9F7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>
            <a:extLst>
              <a:ext uri="{FF2B5EF4-FFF2-40B4-BE49-F238E27FC236}">
                <a16:creationId xmlns:a16="http://schemas.microsoft.com/office/drawing/2014/main" id="{7444F180-C98A-0642-869A-5147F85326D1}"/>
              </a:ext>
            </a:extLst>
          </p:cNvPr>
          <p:cNvSpPr/>
          <p:nvPr/>
        </p:nvSpPr>
        <p:spPr>
          <a:xfrm>
            <a:off x="1393371" y="-391886"/>
            <a:ext cx="391886" cy="391886"/>
          </a:xfrm>
          <a:prstGeom prst="rect">
            <a:avLst/>
          </a:prstGeom>
          <a:solidFill>
            <a:srgbClr val="F9F7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C92DDF0E-614C-DF40-822D-0B2137F352E9}"/>
              </a:ext>
            </a:extLst>
          </p:cNvPr>
          <p:cNvSpPr/>
          <p:nvPr/>
        </p:nvSpPr>
        <p:spPr>
          <a:xfrm>
            <a:off x="1981199" y="-391886"/>
            <a:ext cx="391886" cy="391886"/>
          </a:xfrm>
          <a:prstGeom prst="rect">
            <a:avLst/>
          </a:prstGeom>
          <a:solidFill>
            <a:srgbClr val="CB0F1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rgbClr val="C30F1B"/>
              </a:solidFill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C622396E-2E85-D842-8FED-4F3D6D0B8F25}"/>
              </a:ext>
            </a:extLst>
          </p:cNvPr>
          <p:cNvSpPr/>
          <p:nvPr/>
        </p:nvSpPr>
        <p:spPr>
          <a:xfrm>
            <a:off x="5655129" y="2327004"/>
            <a:ext cx="5138058" cy="213096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瑞·达利欧（Ray Dalio），世界上最大的对冲基金公司桥水创始人，号称金融界的乔布斯。过去20多年，桥水基金创造了超过20%的年平均投资回报率，管理基金规模超过1500亿美元，累计盈利450亿美元</a:t>
            </a: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BF68F8F1-56CF-084C-B089-D3C58D2452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38" r="16638"/>
          <a:stretch>
            <a:fillRect/>
          </a:stretch>
        </p:blipFill>
        <p:spPr>
          <a:xfrm>
            <a:off x="1177032" y="1692597"/>
            <a:ext cx="3472805" cy="3472805"/>
          </a:xfrm>
          <a:prstGeom prst="rect">
            <a:avLst/>
          </a:prstGeom>
        </p:spPr>
      </p:pic>
      <p:sp>
        <p:nvSpPr>
          <p:cNvPr id="11" name="文本框 10">
            <a:extLst>
              <a:ext uri="{FF2B5EF4-FFF2-40B4-BE49-F238E27FC236}">
                <a16:creationId xmlns:a16="http://schemas.microsoft.com/office/drawing/2014/main" id="{E8E9BCE6-5DA0-3A47-ABAB-9AD35665F59E}"/>
              </a:ext>
            </a:extLst>
          </p:cNvPr>
          <p:cNvSpPr txBox="1"/>
          <p:nvPr/>
        </p:nvSpPr>
        <p:spPr>
          <a:xfrm>
            <a:off x="447560" y="389109"/>
            <a:ext cx="19255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000" spc="300"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作者简单介绍</a:t>
            </a:r>
          </a:p>
        </p:txBody>
      </p:sp>
      <p:cxnSp>
        <p:nvCxnSpPr>
          <p:cNvPr id="12" name="直线连接符 11">
            <a:extLst>
              <a:ext uri="{FF2B5EF4-FFF2-40B4-BE49-F238E27FC236}">
                <a16:creationId xmlns:a16="http://schemas.microsoft.com/office/drawing/2014/main" id="{184B6657-D7DF-1849-B9A1-174A201283B9}"/>
              </a:ext>
            </a:extLst>
          </p:cNvPr>
          <p:cNvCxnSpPr/>
          <p:nvPr/>
        </p:nvCxnSpPr>
        <p:spPr>
          <a:xfrm>
            <a:off x="2579914" y="589164"/>
            <a:ext cx="9612086" cy="0"/>
          </a:xfrm>
          <a:prstGeom prst="line">
            <a:avLst/>
          </a:prstGeom>
          <a:ln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线连接符 15">
            <a:extLst>
              <a:ext uri="{FF2B5EF4-FFF2-40B4-BE49-F238E27FC236}">
                <a16:creationId xmlns:a16="http://schemas.microsoft.com/office/drawing/2014/main" id="{49AC813B-4DEC-3840-A7CB-C72CDC71F7B3}"/>
              </a:ext>
            </a:extLst>
          </p:cNvPr>
          <p:cNvCxnSpPr/>
          <p:nvPr/>
        </p:nvCxnSpPr>
        <p:spPr>
          <a:xfrm>
            <a:off x="5655129" y="5165402"/>
            <a:ext cx="5138058" cy="0"/>
          </a:xfrm>
          <a:prstGeom prst="line">
            <a:avLst/>
          </a:prstGeom>
          <a:ln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线连接符 16">
            <a:extLst>
              <a:ext uri="{FF2B5EF4-FFF2-40B4-BE49-F238E27FC236}">
                <a16:creationId xmlns:a16="http://schemas.microsoft.com/office/drawing/2014/main" id="{42712026-735D-E943-A3BA-328373370D82}"/>
              </a:ext>
            </a:extLst>
          </p:cNvPr>
          <p:cNvCxnSpPr/>
          <p:nvPr/>
        </p:nvCxnSpPr>
        <p:spPr>
          <a:xfrm>
            <a:off x="5655129" y="1692597"/>
            <a:ext cx="5138058" cy="0"/>
          </a:xfrm>
          <a:prstGeom prst="line">
            <a:avLst/>
          </a:prstGeom>
          <a:ln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450913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9F7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>
            <a:extLst>
              <a:ext uri="{FF2B5EF4-FFF2-40B4-BE49-F238E27FC236}">
                <a16:creationId xmlns:a16="http://schemas.microsoft.com/office/drawing/2014/main" id="{7444F180-C98A-0642-869A-5147F85326D1}"/>
              </a:ext>
            </a:extLst>
          </p:cNvPr>
          <p:cNvSpPr/>
          <p:nvPr/>
        </p:nvSpPr>
        <p:spPr>
          <a:xfrm>
            <a:off x="1393371" y="-391886"/>
            <a:ext cx="391886" cy="391886"/>
          </a:xfrm>
          <a:prstGeom prst="rect">
            <a:avLst/>
          </a:prstGeom>
          <a:solidFill>
            <a:srgbClr val="F9F7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C92DDF0E-614C-DF40-822D-0B2137F352E9}"/>
              </a:ext>
            </a:extLst>
          </p:cNvPr>
          <p:cNvSpPr/>
          <p:nvPr/>
        </p:nvSpPr>
        <p:spPr>
          <a:xfrm>
            <a:off x="1981199" y="-391886"/>
            <a:ext cx="391886" cy="391886"/>
          </a:xfrm>
          <a:prstGeom prst="rect">
            <a:avLst/>
          </a:prstGeom>
          <a:solidFill>
            <a:srgbClr val="CB0F1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rgbClr val="C30F1B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C69441A2-433A-794E-982C-682AD87DFB45}"/>
              </a:ext>
            </a:extLst>
          </p:cNvPr>
          <p:cNvSpPr txBox="1"/>
          <p:nvPr/>
        </p:nvSpPr>
        <p:spPr>
          <a:xfrm>
            <a:off x="2177142" y="2412651"/>
            <a:ext cx="37433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原则有个体性</a:t>
            </a:r>
          </a:p>
        </p:txBody>
      </p:sp>
      <p:cxnSp>
        <p:nvCxnSpPr>
          <p:cNvPr id="5" name="直线连接符 4">
            <a:extLst>
              <a:ext uri="{FF2B5EF4-FFF2-40B4-BE49-F238E27FC236}">
                <a16:creationId xmlns:a16="http://schemas.microsoft.com/office/drawing/2014/main" id="{2151D59A-9074-A340-BA7F-66958B66565C}"/>
              </a:ext>
            </a:extLst>
          </p:cNvPr>
          <p:cNvCxnSpPr/>
          <p:nvPr/>
        </p:nvCxnSpPr>
        <p:spPr>
          <a:xfrm>
            <a:off x="6096000" y="2772234"/>
            <a:ext cx="6096000" cy="0"/>
          </a:xfrm>
          <a:prstGeom prst="line">
            <a:avLst/>
          </a:prstGeom>
          <a:ln w="31750"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>
            <a:extLst>
              <a:ext uri="{FF2B5EF4-FFF2-40B4-BE49-F238E27FC236}">
                <a16:creationId xmlns:a16="http://schemas.microsoft.com/office/drawing/2014/main" id="{C45B6B83-6FB6-214A-BB82-7C095B8665F6}"/>
              </a:ext>
            </a:extLst>
          </p:cNvPr>
          <p:cNvSpPr/>
          <p:nvPr/>
        </p:nvSpPr>
        <p:spPr>
          <a:xfrm>
            <a:off x="2177142" y="3146578"/>
            <a:ext cx="3724096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" altLang="zh-CN" sz="2800" i="1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Principle is individual</a:t>
            </a:r>
            <a:endParaRPr lang="zh-CN" altLang="en-US" sz="2800" i="1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</a:endParaRP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03408613-DAA3-1F45-A530-CACB732F1E51}"/>
              </a:ext>
            </a:extLst>
          </p:cNvPr>
          <p:cNvSpPr txBox="1"/>
          <p:nvPr/>
        </p:nvSpPr>
        <p:spPr>
          <a:xfrm>
            <a:off x="-612885" y="-693033"/>
            <a:ext cx="8111516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13800" b="1">
                <a:solidFill>
                  <a:srgbClr val="C30F1B">
                    <a:alpha val="7000"/>
                  </a:srgbClr>
                </a:solidFill>
                <a:latin typeface="Century Gothic" panose="020b0502020202020204" pitchFamily="34" charset="0"/>
                <a:ea typeface="Alibaba PuHuiTi Medium" pitchFamily="18" charset="-122"/>
                <a:cs typeface="Alibaba PuHuiTi Medium" pitchFamily="18" charset="-122"/>
              </a:rPr>
              <a:t>PRINIPLES</a:t>
            </a:r>
            <a:endParaRPr kumimoji="1" lang="zh-CN" altLang="en-US" sz="13800" b="1">
              <a:solidFill>
                <a:srgbClr val="C30F1B">
                  <a:alpha val="7000"/>
                </a:srgbClr>
              </a:solidFill>
              <a:latin typeface="Century Gothic" panose="020b0502020202020204" pitchFamily="34" charset="0"/>
              <a:ea typeface="Alibaba PuHuiTi Medium" pitchFamily="18" charset="-122"/>
              <a:cs typeface="Alibaba PuHuiTi Medium" pitchFamily="18" charset="-122"/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EDB6082A-49B5-B644-A969-21BA248B7CFA}"/>
              </a:ext>
            </a:extLst>
          </p:cNvPr>
          <p:cNvSpPr/>
          <p:nvPr/>
        </p:nvSpPr>
        <p:spPr>
          <a:xfrm>
            <a:off x="10433957" y="6314859"/>
            <a:ext cx="543141" cy="543141"/>
          </a:xfrm>
          <a:prstGeom prst="rect">
            <a:avLst/>
          </a:prstGeom>
          <a:solidFill>
            <a:srgbClr val="CA40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78A37FE7-9FB2-1F44-BF47-9B794BB6C0FF}"/>
              </a:ext>
            </a:extLst>
          </p:cNvPr>
          <p:cNvSpPr txBox="1"/>
          <p:nvPr/>
        </p:nvSpPr>
        <p:spPr>
          <a:xfrm>
            <a:off x="10482944" y="6401763"/>
            <a:ext cx="441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>
                <a:solidFill>
                  <a:schemeClr val="bg1"/>
                </a:solidFill>
                <a:latin typeface="Century Gothic" panose="020b0502020202020204" pitchFamily="34" charset="0"/>
              </a:rPr>
              <a:t>02</a:t>
            </a:r>
            <a:endParaRPr kumimoji="1" lang="zh-CN" altLang="en-US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017988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9F7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>
            <a:extLst>
              <a:ext uri="{FF2B5EF4-FFF2-40B4-BE49-F238E27FC236}">
                <a16:creationId xmlns:a16="http://schemas.microsoft.com/office/drawing/2014/main" id="{31B8C7EE-A4B1-DA49-846D-51A2F8EB84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792" b="19048"/>
          <a:stretch>
            <a:fillRect/>
          </a:stretch>
        </p:blipFill>
        <p:spPr>
          <a:xfrm>
            <a:off x="890905" y="1487942"/>
            <a:ext cx="10410190" cy="4371120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id="{F8549D63-4DBB-2D4D-B79F-5E7B7D1CD3CF}"/>
              </a:ext>
            </a:extLst>
          </p:cNvPr>
          <p:cNvSpPr/>
          <p:nvPr/>
        </p:nvSpPr>
        <p:spPr>
          <a:xfrm>
            <a:off x="898071" y="1487941"/>
            <a:ext cx="6106886" cy="4357687"/>
          </a:xfrm>
          <a:prstGeom prst="rect">
            <a:avLst/>
          </a:prstGeom>
          <a:solidFill>
            <a:srgbClr val="312722">
              <a:alpha val="7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7444F180-C98A-0642-869A-5147F85326D1}"/>
              </a:ext>
            </a:extLst>
          </p:cNvPr>
          <p:cNvSpPr/>
          <p:nvPr/>
        </p:nvSpPr>
        <p:spPr>
          <a:xfrm>
            <a:off x="1393371" y="-391886"/>
            <a:ext cx="391886" cy="391886"/>
          </a:xfrm>
          <a:prstGeom prst="rect">
            <a:avLst/>
          </a:prstGeom>
          <a:solidFill>
            <a:srgbClr val="F9F7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C92DDF0E-614C-DF40-822D-0B2137F352E9}"/>
              </a:ext>
            </a:extLst>
          </p:cNvPr>
          <p:cNvSpPr/>
          <p:nvPr/>
        </p:nvSpPr>
        <p:spPr>
          <a:xfrm>
            <a:off x="1981199" y="-391886"/>
            <a:ext cx="391886" cy="391886"/>
          </a:xfrm>
          <a:prstGeom prst="rect">
            <a:avLst/>
          </a:prstGeom>
          <a:solidFill>
            <a:srgbClr val="CB0F1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rgbClr val="C30F1B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C57DB7E9-22AC-6F4D-B866-B659059F5E7C}"/>
              </a:ext>
            </a:extLst>
          </p:cNvPr>
          <p:cNvSpPr txBox="1"/>
          <p:nvPr/>
        </p:nvSpPr>
        <p:spPr>
          <a:xfrm>
            <a:off x="447560" y="389109"/>
            <a:ext cx="19255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000" spc="300"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原则有个体性</a:t>
            </a:r>
          </a:p>
        </p:txBody>
      </p:sp>
      <p:cxnSp>
        <p:nvCxnSpPr>
          <p:cNvPr id="10" name="直线连接符 9">
            <a:extLst>
              <a:ext uri="{FF2B5EF4-FFF2-40B4-BE49-F238E27FC236}">
                <a16:creationId xmlns:a16="http://schemas.microsoft.com/office/drawing/2014/main" id="{8213C62F-2128-8741-B1AD-F88CB8B0B106}"/>
              </a:ext>
            </a:extLst>
          </p:cNvPr>
          <p:cNvCxnSpPr/>
          <p:nvPr/>
        </p:nvCxnSpPr>
        <p:spPr>
          <a:xfrm>
            <a:off x="2579914" y="589164"/>
            <a:ext cx="9612086" cy="0"/>
          </a:xfrm>
          <a:prstGeom prst="line">
            <a:avLst/>
          </a:prstGeom>
          <a:ln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文本框 2">
            <a:extLst>
              <a:ext uri="{FF2B5EF4-FFF2-40B4-BE49-F238E27FC236}">
                <a16:creationId xmlns:a16="http://schemas.microsoft.com/office/drawing/2014/main" id="{B06D437B-D2CB-2C46-B81A-64A43A498933}"/>
              </a:ext>
            </a:extLst>
          </p:cNvPr>
          <p:cNvSpPr txBox="1"/>
          <p:nvPr/>
        </p:nvSpPr>
        <p:spPr>
          <a:xfrm>
            <a:off x="1589314" y="2513515"/>
            <a:ext cx="4991101" cy="2788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我们有着各自不同的目标和性格，所以我们每个人都必须选择最适合自己目标和性格的原则。尽管使用他人的原则不一定是一件坏事，但不假思索地采用他人的原则有可能将你置于风险之中：你的行动方式将与你的目标和性格不符</a:t>
            </a:r>
            <a:endParaRPr lang="en-US" altLang="zh-CN">
              <a:solidFill>
                <a:schemeClr val="bg1"/>
              </a:solidFill>
              <a:latin typeface="Alibaba PuHuiTi" pitchFamily="18" charset="-122"/>
              <a:ea typeface="Alibaba PuHuiTi" pitchFamily="18" charset="-122"/>
              <a:cs typeface="Alibaba PuHuiTi" pitchFamily="18" charset="-122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359FF0FA-3558-1E42-A2E6-A0D4E3203987}"/>
              </a:ext>
            </a:extLst>
          </p:cNvPr>
          <p:cNvSpPr txBox="1"/>
          <p:nvPr/>
        </p:nvSpPr>
        <p:spPr>
          <a:xfrm>
            <a:off x="882821" y="2030145"/>
            <a:ext cx="10983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>
                <a:solidFill>
                  <a:schemeClr val="bg1">
                    <a:lumMod val="95000"/>
                  </a:schemeClr>
                </a:solidFill>
                <a:latin typeface="Alibaba PuHuiTi Heavy" pitchFamily="18" charset="-122"/>
                <a:ea typeface="Alibaba PuHuiTi Heavy" pitchFamily="18" charset="-122"/>
                <a:cs typeface="Alibaba PuHuiTi Heavy" pitchFamily="18" charset="-122"/>
              </a:rPr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680012754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9F7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>
            <a:extLst>
              <a:ext uri="{FF2B5EF4-FFF2-40B4-BE49-F238E27FC236}">
                <a16:creationId xmlns:a16="http://schemas.microsoft.com/office/drawing/2014/main" id="{7444F180-C98A-0642-869A-5147F85326D1}"/>
              </a:ext>
            </a:extLst>
          </p:cNvPr>
          <p:cNvSpPr/>
          <p:nvPr/>
        </p:nvSpPr>
        <p:spPr>
          <a:xfrm>
            <a:off x="1393371" y="-391886"/>
            <a:ext cx="391886" cy="391886"/>
          </a:xfrm>
          <a:prstGeom prst="rect">
            <a:avLst/>
          </a:prstGeom>
          <a:solidFill>
            <a:srgbClr val="F9F7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C92DDF0E-614C-DF40-822D-0B2137F352E9}"/>
              </a:ext>
            </a:extLst>
          </p:cNvPr>
          <p:cNvSpPr/>
          <p:nvPr/>
        </p:nvSpPr>
        <p:spPr>
          <a:xfrm>
            <a:off x="1981199" y="-391886"/>
            <a:ext cx="391886" cy="391886"/>
          </a:xfrm>
          <a:prstGeom prst="rect">
            <a:avLst/>
          </a:prstGeom>
          <a:solidFill>
            <a:srgbClr val="CB0F1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rgbClr val="C30F1B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C57DB7E9-22AC-6F4D-B866-B659059F5E7C}"/>
              </a:ext>
            </a:extLst>
          </p:cNvPr>
          <p:cNvSpPr txBox="1"/>
          <p:nvPr/>
        </p:nvSpPr>
        <p:spPr>
          <a:xfrm>
            <a:off x="447560" y="389109"/>
            <a:ext cx="19255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000" spc="300"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原则有个体性</a:t>
            </a:r>
          </a:p>
        </p:txBody>
      </p:sp>
      <p:cxnSp>
        <p:nvCxnSpPr>
          <p:cNvPr id="10" name="直线连接符 9">
            <a:extLst>
              <a:ext uri="{FF2B5EF4-FFF2-40B4-BE49-F238E27FC236}">
                <a16:creationId xmlns:a16="http://schemas.microsoft.com/office/drawing/2014/main" id="{8213C62F-2128-8741-B1AD-F88CB8B0B106}"/>
              </a:ext>
            </a:extLst>
          </p:cNvPr>
          <p:cNvCxnSpPr/>
          <p:nvPr/>
        </p:nvCxnSpPr>
        <p:spPr>
          <a:xfrm>
            <a:off x="2579914" y="589164"/>
            <a:ext cx="9612086" cy="0"/>
          </a:xfrm>
          <a:prstGeom prst="line">
            <a:avLst/>
          </a:prstGeom>
          <a:ln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矩形 1">
            <a:extLst>
              <a:ext uri="{FF2B5EF4-FFF2-40B4-BE49-F238E27FC236}">
                <a16:creationId xmlns:a16="http://schemas.microsoft.com/office/drawing/2014/main" id="{7BFA9376-E990-524C-ACBE-6816721D58D8}"/>
              </a:ext>
            </a:extLst>
          </p:cNvPr>
          <p:cNvSpPr/>
          <p:nvPr/>
        </p:nvSpPr>
        <p:spPr>
          <a:xfrm>
            <a:off x="1247036" y="3429000"/>
            <a:ext cx="5660571" cy="22348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承认这一点是明智的。如果你能思考，同时保持开放的头脑，清醒地寻找并发现最适合你的事情，如果你能鼓起勇气这么做，你将会让自己的生命发挥最大的价值。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C0923F5C-51F9-1244-95A4-5E0E07EDF0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630" t="662" r="12734" b="-662"/>
          <a:stretch>
            <a:fillRect/>
          </a:stretch>
        </p:blipFill>
        <p:spPr>
          <a:xfrm>
            <a:off x="7488127" y="1282990"/>
            <a:ext cx="3782785" cy="4985846"/>
          </a:xfrm>
          <a:prstGeom prst="rect">
            <a:avLst/>
          </a:prstGeom>
        </p:spPr>
      </p:pic>
      <p:sp>
        <p:nvSpPr>
          <p:cNvPr id="11" name="矩形 10">
            <a:extLst>
              <a:ext uri="{FF2B5EF4-FFF2-40B4-BE49-F238E27FC236}">
                <a16:creationId xmlns:a16="http://schemas.microsoft.com/office/drawing/2014/main" id="{256CF0BE-8D50-4541-87C2-387362B2476E}"/>
              </a:ext>
            </a:extLst>
          </p:cNvPr>
          <p:cNvSpPr/>
          <p:nvPr/>
        </p:nvSpPr>
        <p:spPr>
          <a:xfrm>
            <a:off x="1247035" y="1711519"/>
            <a:ext cx="5660571" cy="14705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相对于你需要知道的东西而言，你真正知道的东西也许是有限的</a:t>
            </a:r>
            <a:endParaRPr lang="zh-CN" altLang="en-US" sz="2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14589850-498B-BC44-84D7-E138887F1A51}"/>
              </a:ext>
            </a:extLst>
          </p:cNvPr>
          <p:cNvSpPr/>
          <p:nvPr/>
        </p:nvSpPr>
        <p:spPr>
          <a:xfrm>
            <a:off x="921088" y="1282990"/>
            <a:ext cx="6312469" cy="4928455"/>
          </a:xfrm>
          <a:prstGeom prst="rect">
            <a:avLst/>
          </a:prstGeom>
          <a:noFill/>
          <a:ln>
            <a:solidFill>
              <a:srgbClr val="312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40715524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9F7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>
            <a:extLst>
              <a:ext uri="{FF2B5EF4-FFF2-40B4-BE49-F238E27FC236}">
                <a16:creationId xmlns:a16="http://schemas.microsoft.com/office/drawing/2014/main" id="{7444F180-C98A-0642-869A-5147F85326D1}"/>
              </a:ext>
            </a:extLst>
          </p:cNvPr>
          <p:cNvSpPr/>
          <p:nvPr/>
        </p:nvSpPr>
        <p:spPr>
          <a:xfrm>
            <a:off x="1393371" y="-391886"/>
            <a:ext cx="391886" cy="391886"/>
          </a:xfrm>
          <a:prstGeom prst="rect">
            <a:avLst/>
          </a:prstGeom>
          <a:solidFill>
            <a:srgbClr val="F9F7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C92DDF0E-614C-DF40-822D-0B2137F352E9}"/>
              </a:ext>
            </a:extLst>
          </p:cNvPr>
          <p:cNvSpPr/>
          <p:nvPr/>
        </p:nvSpPr>
        <p:spPr>
          <a:xfrm>
            <a:off x="1981199" y="-391886"/>
            <a:ext cx="391886" cy="391886"/>
          </a:xfrm>
          <a:prstGeom prst="rect">
            <a:avLst/>
          </a:prstGeom>
          <a:solidFill>
            <a:srgbClr val="CB0F1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rgbClr val="C30F1B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C69441A2-433A-794E-982C-682AD87DFB45}"/>
              </a:ext>
            </a:extLst>
          </p:cNvPr>
          <p:cNvSpPr txBox="1"/>
          <p:nvPr/>
        </p:nvSpPr>
        <p:spPr>
          <a:xfrm>
            <a:off x="2177142" y="2412651"/>
            <a:ext cx="37433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 spc="300"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原则的重要性</a:t>
            </a:r>
          </a:p>
        </p:txBody>
      </p:sp>
      <p:cxnSp>
        <p:nvCxnSpPr>
          <p:cNvPr id="5" name="直线连接符 4">
            <a:extLst>
              <a:ext uri="{FF2B5EF4-FFF2-40B4-BE49-F238E27FC236}">
                <a16:creationId xmlns:a16="http://schemas.microsoft.com/office/drawing/2014/main" id="{2151D59A-9074-A340-BA7F-66958B66565C}"/>
              </a:ext>
            </a:extLst>
          </p:cNvPr>
          <p:cNvCxnSpPr/>
          <p:nvPr/>
        </p:nvCxnSpPr>
        <p:spPr>
          <a:xfrm>
            <a:off x="6096000" y="2772234"/>
            <a:ext cx="6096000" cy="0"/>
          </a:xfrm>
          <a:prstGeom prst="line">
            <a:avLst/>
          </a:prstGeom>
          <a:ln w="31750"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>
            <a:extLst>
              <a:ext uri="{FF2B5EF4-FFF2-40B4-BE49-F238E27FC236}">
                <a16:creationId xmlns:a16="http://schemas.microsoft.com/office/drawing/2014/main" id="{C45B6B83-6FB6-214A-BB82-7C095B8665F6}"/>
              </a:ext>
            </a:extLst>
          </p:cNvPr>
          <p:cNvSpPr/>
          <p:nvPr/>
        </p:nvSpPr>
        <p:spPr>
          <a:xfrm>
            <a:off x="2177141" y="3146578"/>
            <a:ext cx="4582887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" altLang="zh-CN" sz="2800" i="1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Principles are important</a:t>
            </a:r>
            <a:endParaRPr lang="zh-CN" altLang="en-US" sz="2800" i="1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</a:endParaRP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03408613-DAA3-1F45-A530-CACB732F1E51}"/>
              </a:ext>
            </a:extLst>
          </p:cNvPr>
          <p:cNvSpPr txBox="1"/>
          <p:nvPr/>
        </p:nvSpPr>
        <p:spPr>
          <a:xfrm>
            <a:off x="-612885" y="-693033"/>
            <a:ext cx="8111516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13800" b="1">
                <a:solidFill>
                  <a:srgbClr val="C30F1B">
                    <a:alpha val="7000"/>
                  </a:srgbClr>
                </a:solidFill>
                <a:latin typeface="Century Gothic" panose="020b0502020202020204" pitchFamily="34" charset="0"/>
                <a:ea typeface="Alibaba PuHuiTi Medium" pitchFamily="18" charset="-122"/>
                <a:cs typeface="Alibaba PuHuiTi Medium" pitchFamily="18" charset="-122"/>
              </a:rPr>
              <a:t>PRINIPLES</a:t>
            </a:r>
            <a:endParaRPr kumimoji="1" lang="zh-CN" altLang="en-US" sz="13800" b="1">
              <a:solidFill>
                <a:srgbClr val="C30F1B">
                  <a:alpha val="7000"/>
                </a:srgbClr>
              </a:solidFill>
              <a:latin typeface="Century Gothic" panose="020b0502020202020204" pitchFamily="34" charset="0"/>
              <a:ea typeface="Alibaba PuHuiTi Medium" pitchFamily="18" charset="-122"/>
              <a:cs typeface="Alibaba PuHuiTi Medium" pitchFamily="18" charset="-122"/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EDB6082A-49B5-B644-A969-21BA248B7CFA}"/>
              </a:ext>
            </a:extLst>
          </p:cNvPr>
          <p:cNvSpPr/>
          <p:nvPr/>
        </p:nvSpPr>
        <p:spPr>
          <a:xfrm>
            <a:off x="10433957" y="6314859"/>
            <a:ext cx="543141" cy="543141"/>
          </a:xfrm>
          <a:prstGeom prst="rect">
            <a:avLst/>
          </a:prstGeom>
          <a:solidFill>
            <a:srgbClr val="CA40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78A37FE7-9FB2-1F44-BF47-9B794BB6C0FF}"/>
              </a:ext>
            </a:extLst>
          </p:cNvPr>
          <p:cNvSpPr txBox="1"/>
          <p:nvPr/>
        </p:nvSpPr>
        <p:spPr>
          <a:xfrm>
            <a:off x="10482944" y="6401763"/>
            <a:ext cx="441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>
                <a:solidFill>
                  <a:schemeClr val="bg1"/>
                </a:solidFill>
                <a:latin typeface="Century Gothic" panose="020b0502020202020204" pitchFamily="34" charset="0"/>
              </a:rPr>
              <a:t>03</a:t>
            </a:r>
            <a:endParaRPr kumimoji="1" lang="zh-CN" altLang="en-US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8351008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矩形 22">
            <a:extLst>
              <a:ext uri="{FF2B5EF4-FFF2-40B4-BE49-F238E27FC236}">
                <a16:creationId xmlns:a16="http://schemas.microsoft.com/office/drawing/2014/main" id="{E3E43F99-EEE3-D243-8763-8DA45C489703}"/>
              </a:ext>
            </a:extLst>
          </p:cNvPr>
          <p:cNvSpPr/>
          <p:nvPr/>
        </p:nvSpPr>
        <p:spPr>
          <a:xfrm>
            <a:off x="4968306" y="1548515"/>
            <a:ext cx="6312469" cy="1178357"/>
          </a:xfrm>
          <a:prstGeom prst="rect">
            <a:avLst/>
          </a:prstGeom>
          <a:solidFill>
            <a:srgbClr val="3127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8CC718C8-3C23-554E-99A3-EB550BF6BB85}"/>
              </a:ext>
            </a:extLst>
          </p:cNvPr>
          <p:cNvSpPr txBox="1"/>
          <p:nvPr/>
        </p:nvSpPr>
        <p:spPr>
          <a:xfrm>
            <a:off x="447560" y="389109"/>
            <a:ext cx="19255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000" spc="300"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原则的重要性</a:t>
            </a:r>
          </a:p>
        </p:txBody>
      </p:sp>
      <p:cxnSp>
        <p:nvCxnSpPr>
          <p:cNvPr id="6" name="直线连接符 5">
            <a:extLst>
              <a:ext uri="{FF2B5EF4-FFF2-40B4-BE49-F238E27FC236}">
                <a16:creationId xmlns:a16="http://schemas.microsoft.com/office/drawing/2014/main" id="{FD3F70A6-787C-FD48-AFBB-7AF170B0F991}"/>
              </a:ext>
            </a:extLst>
          </p:cNvPr>
          <p:cNvCxnSpPr/>
          <p:nvPr/>
        </p:nvCxnSpPr>
        <p:spPr>
          <a:xfrm>
            <a:off x="2579914" y="589164"/>
            <a:ext cx="9612086" cy="0"/>
          </a:xfrm>
          <a:prstGeom prst="line">
            <a:avLst/>
          </a:prstGeom>
          <a:ln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>
            <a:extLst>
              <a:ext uri="{FF2B5EF4-FFF2-40B4-BE49-F238E27FC236}">
                <a16:creationId xmlns:a16="http://schemas.microsoft.com/office/drawing/2014/main" id="{24E4CEEF-237E-084E-95E1-10C209185671}"/>
              </a:ext>
            </a:extLst>
          </p:cNvPr>
          <p:cNvSpPr txBox="1"/>
          <p:nvPr/>
        </p:nvSpPr>
        <p:spPr>
          <a:xfrm>
            <a:off x="5305201" y="3151413"/>
            <a:ext cx="6077402" cy="24425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200000"/>
              </a:lnSpc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Alibaba PuHuiTi" pitchFamily="18" charset="-122"/>
                <a:ea typeface="Alibaba PuHuiTi" pitchFamily="18" charset="-122"/>
                <a:cs typeface="Alibaba PuHuiTi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300000"/>
              </a:lnSpc>
              <a:buClr>
                <a:srgbClr val="C30F1B"/>
              </a:buClr>
              <a:buFont typeface="Arial" pitchFamily="34" charset="0"/>
              <a:buChar char="•"/>
            </a:pPr>
            <a:r>
              <a:rPr lang="zh-CN" altLang="en-US"/>
              <a:t>原则是根本性的真理，它构成了行动的基础。</a:t>
            </a:r>
            <a:endParaRPr lang="en-US" altLang="zh-CN"/>
          </a:p>
          <a:p>
            <a:pPr marL="285750" indent="-285750">
              <a:lnSpc>
                <a:spcPct val="300000"/>
              </a:lnSpc>
              <a:buClr>
                <a:srgbClr val="C30F1B"/>
              </a:buClr>
              <a:buFont typeface="Arial" pitchFamily="34" charset="0"/>
              <a:buChar char="•"/>
            </a:pPr>
            <a:r>
              <a:rPr lang="zh-CN" altLang="en-US"/>
              <a:t>原则可以被应用于类似的情况，以帮助你实现愿望</a:t>
            </a:r>
            <a:endParaRPr lang="en-US" altLang="zh-CN"/>
          </a:p>
          <a:p>
            <a:pPr marL="285750" indent="-285750">
              <a:lnSpc>
                <a:spcPct val="300000"/>
              </a:lnSpc>
              <a:buClr>
                <a:srgbClr val="C30F1B"/>
              </a:buClr>
              <a:buFont typeface="Arial" pitchFamily="34" charset="0"/>
              <a:buChar char="•"/>
            </a:pPr>
            <a:r>
              <a:rPr lang="zh-CN" altLang="en-US"/>
              <a:t>原则让我们更好的解决现在无法预知的问题</a:t>
            </a:r>
          </a:p>
        </p:txBody>
      </p:sp>
      <p:pic>
        <p:nvPicPr>
          <p:cNvPr id="18" name="图片 17">
            <a:extLst>
              <a:ext uri="{FF2B5EF4-FFF2-40B4-BE49-F238E27FC236}">
                <a16:creationId xmlns:a16="http://schemas.microsoft.com/office/drawing/2014/main" id="{1C098EA7-C442-1D48-A569-E554119E2E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79" r="20962"/>
          <a:stretch>
            <a:fillRect/>
          </a:stretch>
        </p:blipFill>
        <p:spPr>
          <a:xfrm>
            <a:off x="874713" y="1548515"/>
            <a:ext cx="3812610" cy="4323077"/>
          </a:xfrm>
          <a:prstGeom prst="rect">
            <a:avLst/>
          </a:prstGeom>
        </p:spPr>
      </p:pic>
      <p:sp>
        <p:nvSpPr>
          <p:cNvPr id="19" name="矩形 18">
            <a:extLst>
              <a:ext uri="{FF2B5EF4-FFF2-40B4-BE49-F238E27FC236}">
                <a16:creationId xmlns:a16="http://schemas.microsoft.com/office/drawing/2014/main" id="{6D72CAF1-9522-2F48-98B2-B50D9D233866}"/>
              </a:ext>
            </a:extLst>
          </p:cNvPr>
          <p:cNvSpPr/>
          <p:nvPr/>
        </p:nvSpPr>
        <p:spPr>
          <a:xfrm>
            <a:off x="4968306" y="3004459"/>
            <a:ext cx="6312469" cy="2867133"/>
          </a:xfrm>
          <a:prstGeom prst="rect">
            <a:avLst/>
          </a:prstGeom>
          <a:noFill/>
          <a:ln>
            <a:solidFill>
              <a:srgbClr val="312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681CD3D8-D8BD-A949-8FF7-3ABEF4868E2C}"/>
              </a:ext>
            </a:extLst>
          </p:cNvPr>
          <p:cNvSpPr txBox="1"/>
          <p:nvPr/>
        </p:nvSpPr>
        <p:spPr>
          <a:xfrm>
            <a:off x="5256214" y="1634897"/>
            <a:ext cx="5700263" cy="972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2000" spc="300">
                <a:solidFill>
                  <a:schemeClr val="bg1">
                    <a:lumMod val="9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很少把自己的原则写下来与别人分享，这太令人遗憾了</a:t>
            </a:r>
          </a:p>
        </p:txBody>
      </p:sp>
    </p:spTree>
    <p:extLst>
      <p:ext uri="{BB962C8B-B14F-4D97-AF65-F5344CB8AC3E}">
        <p14:creationId xmlns:p14="http://schemas.microsoft.com/office/powerpoint/2010/main" val="2540623497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9F7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>
            <a:extLst>
              <a:ext uri="{FF2B5EF4-FFF2-40B4-BE49-F238E27FC236}">
                <a16:creationId xmlns:a16="http://schemas.microsoft.com/office/drawing/2014/main" id="{7444F180-C98A-0642-869A-5147F85326D1}"/>
              </a:ext>
            </a:extLst>
          </p:cNvPr>
          <p:cNvSpPr/>
          <p:nvPr/>
        </p:nvSpPr>
        <p:spPr>
          <a:xfrm>
            <a:off x="1393371" y="-391886"/>
            <a:ext cx="391886" cy="391886"/>
          </a:xfrm>
          <a:prstGeom prst="rect">
            <a:avLst/>
          </a:prstGeom>
          <a:solidFill>
            <a:srgbClr val="F9F7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C92DDF0E-614C-DF40-822D-0B2137F352E9}"/>
              </a:ext>
            </a:extLst>
          </p:cNvPr>
          <p:cNvSpPr/>
          <p:nvPr/>
        </p:nvSpPr>
        <p:spPr>
          <a:xfrm>
            <a:off x="1981199" y="-391886"/>
            <a:ext cx="391886" cy="391886"/>
          </a:xfrm>
          <a:prstGeom prst="rect">
            <a:avLst/>
          </a:prstGeom>
          <a:solidFill>
            <a:srgbClr val="CB0F1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rgbClr val="C30F1B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C69441A2-433A-794E-982C-682AD87DFB45}"/>
              </a:ext>
            </a:extLst>
          </p:cNvPr>
          <p:cNvSpPr txBox="1"/>
          <p:nvPr/>
        </p:nvSpPr>
        <p:spPr>
          <a:xfrm>
            <a:off x="2177142" y="2412651"/>
            <a:ext cx="37433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 spc="300"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精华内容分享</a:t>
            </a:r>
          </a:p>
        </p:txBody>
      </p:sp>
      <p:cxnSp>
        <p:nvCxnSpPr>
          <p:cNvPr id="5" name="直线连接符 4">
            <a:extLst>
              <a:ext uri="{FF2B5EF4-FFF2-40B4-BE49-F238E27FC236}">
                <a16:creationId xmlns:a16="http://schemas.microsoft.com/office/drawing/2014/main" id="{2151D59A-9074-A340-BA7F-66958B66565C}"/>
              </a:ext>
            </a:extLst>
          </p:cNvPr>
          <p:cNvCxnSpPr/>
          <p:nvPr/>
        </p:nvCxnSpPr>
        <p:spPr>
          <a:xfrm>
            <a:off x="6096000" y="2772234"/>
            <a:ext cx="6096000" cy="0"/>
          </a:xfrm>
          <a:prstGeom prst="line">
            <a:avLst/>
          </a:prstGeom>
          <a:ln w="31750"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>
            <a:extLst>
              <a:ext uri="{FF2B5EF4-FFF2-40B4-BE49-F238E27FC236}">
                <a16:creationId xmlns:a16="http://schemas.microsoft.com/office/drawing/2014/main" id="{C45B6B83-6FB6-214A-BB82-7C095B8665F6}"/>
              </a:ext>
            </a:extLst>
          </p:cNvPr>
          <p:cNvSpPr/>
          <p:nvPr/>
        </p:nvSpPr>
        <p:spPr>
          <a:xfrm>
            <a:off x="2177141" y="3146578"/>
            <a:ext cx="4582887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" altLang="zh-CN" sz="2800" i="1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Essence content sharing</a:t>
            </a:r>
            <a:endParaRPr lang="zh-CN" altLang="en-US" sz="2800" i="1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</a:endParaRP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03408613-DAA3-1F45-A530-CACB732F1E51}"/>
              </a:ext>
            </a:extLst>
          </p:cNvPr>
          <p:cNvSpPr txBox="1"/>
          <p:nvPr/>
        </p:nvSpPr>
        <p:spPr>
          <a:xfrm>
            <a:off x="-612885" y="-693033"/>
            <a:ext cx="8111516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13800" b="1">
                <a:solidFill>
                  <a:srgbClr val="C30F1B">
                    <a:alpha val="7000"/>
                  </a:srgbClr>
                </a:solidFill>
                <a:latin typeface="Century Gothic" panose="020b0502020202020204" pitchFamily="34" charset="0"/>
                <a:ea typeface="Alibaba PuHuiTi Medium" pitchFamily="18" charset="-122"/>
                <a:cs typeface="Alibaba PuHuiTi Medium" pitchFamily="18" charset="-122"/>
              </a:rPr>
              <a:t>PRINIPLES</a:t>
            </a:r>
            <a:endParaRPr kumimoji="1" lang="zh-CN" altLang="en-US" sz="13800" b="1">
              <a:solidFill>
                <a:srgbClr val="C30F1B">
                  <a:alpha val="7000"/>
                </a:srgbClr>
              </a:solidFill>
              <a:latin typeface="Century Gothic" panose="020b0502020202020204" pitchFamily="34" charset="0"/>
              <a:ea typeface="Alibaba PuHuiTi Medium" pitchFamily="18" charset="-122"/>
              <a:cs typeface="Alibaba PuHuiTi Medium" pitchFamily="18" charset="-122"/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EDB6082A-49B5-B644-A969-21BA248B7CFA}"/>
              </a:ext>
            </a:extLst>
          </p:cNvPr>
          <p:cNvSpPr/>
          <p:nvPr/>
        </p:nvSpPr>
        <p:spPr>
          <a:xfrm>
            <a:off x="10433957" y="6314859"/>
            <a:ext cx="543141" cy="543141"/>
          </a:xfrm>
          <a:prstGeom prst="rect">
            <a:avLst/>
          </a:prstGeom>
          <a:solidFill>
            <a:srgbClr val="CA40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78A37FE7-9FB2-1F44-BF47-9B794BB6C0FF}"/>
              </a:ext>
            </a:extLst>
          </p:cNvPr>
          <p:cNvSpPr txBox="1"/>
          <p:nvPr/>
        </p:nvSpPr>
        <p:spPr>
          <a:xfrm>
            <a:off x="10482944" y="6401763"/>
            <a:ext cx="441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>
                <a:solidFill>
                  <a:schemeClr val="bg1"/>
                </a:solidFill>
                <a:latin typeface="Century Gothic" panose="020b0502020202020204" pitchFamily="34" charset="0"/>
              </a:rPr>
              <a:t>04</a:t>
            </a:r>
            <a:endParaRPr kumimoji="1" lang="zh-CN" altLang="en-US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8199804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EF8BF931-ED99-4746-92C9-4F2E0651178C}"/>
              </a:ext>
            </a:extLst>
          </p:cNvPr>
          <p:cNvSpPr txBox="1"/>
          <p:nvPr/>
        </p:nvSpPr>
        <p:spPr>
          <a:xfrm>
            <a:off x="776739" y="1504269"/>
            <a:ext cx="4650015" cy="678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拥抱现实，处理现实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53BD649E-F23C-5742-862D-ADF44628FE49}"/>
              </a:ext>
            </a:extLst>
          </p:cNvPr>
          <p:cNvSpPr txBox="1"/>
          <p:nvPr/>
        </p:nvSpPr>
        <p:spPr>
          <a:xfrm>
            <a:off x="447560" y="389109"/>
            <a:ext cx="19255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000" spc="300"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精华内容分享</a:t>
            </a:r>
          </a:p>
        </p:txBody>
      </p:sp>
      <p:cxnSp>
        <p:nvCxnSpPr>
          <p:cNvPr id="7" name="直线连接符 6">
            <a:extLst>
              <a:ext uri="{FF2B5EF4-FFF2-40B4-BE49-F238E27FC236}">
                <a16:creationId xmlns:a16="http://schemas.microsoft.com/office/drawing/2014/main" id="{6DA966CC-36F8-3D4A-A5E8-5D0484DC939D}"/>
              </a:ext>
            </a:extLst>
          </p:cNvPr>
          <p:cNvCxnSpPr/>
          <p:nvPr/>
        </p:nvCxnSpPr>
        <p:spPr>
          <a:xfrm>
            <a:off x="2579914" y="589164"/>
            <a:ext cx="9612086" cy="0"/>
          </a:xfrm>
          <a:prstGeom prst="line">
            <a:avLst/>
          </a:prstGeom>
          <a:ln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>
            <a:extLst>
              <a:ext uri="{FF2B5EF4-FFF2-40B4-BE49-F238E27FC236}">
                <a16:creationId xmlns:a16="http://schemas.microsoft.com/office/drawing/2014/main" id="{495B5D6E-B804-8744-BF5C-0B1AF94BCDF4}"/>
              </a:ext>
            </a:extLst>
          </p:cNvPr>
          <p:cNvSpPr txBox="1"/>
          <p:nvPr/>
        </p:nvSpPr>
        <p:spPr>
          <a:xfrm>
            <a:off x="776739" y="2222488"/>
            <a:ext cx="7371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Light" pitchFamily="18" charset="-122"/>
                <a:ea typeface="Alibaba PuHuiTi Light" pitchFamily="18" charset="-122"/>
                <a:cs typeface="Alibaba PuHuiTi Light" pitchFamily="18" charset="-122"/>
              </a:rPr>
              <a:t>世界上最重要的事情是理解现实如何运行，以及如何应对现实</a:t>
            </a:r>
          </a:p>
        </p:txBody>
      </p:sp>
      <p:cxnSp>
        <p:nvCxnSpPr>
          <p:cNvPr id="10" name="直线连接符 9">
            <a:extLst>
              <a:ext uri="{FF2B5EF4-FFF2-40B4-BE49-F238E27FC236}">
                <a16:creationId xmlns:a16="http://schemas.microsoft.com/office/drawing/2014/main" id="{322636B9-0676-824D-A857-EEA2901E5532}"/>
              </a:ext>
            </a:extLst>
          </p:cNvPr>
          <p:cNvCxnSpPr/>
          <p:nvPr/>
        </p:nvCxnSpPr>
        <p:spPr>
          <a:xfrm>
            <a:off x="894671" y="2939144"/>
            <a:ext cx="417678" cy="0"/>
          </a:xfrm>
          <a:prstGeom prst="line">
            <a:avLst/>
          </a:prstGeom>
          <a:ln w="28575"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文本框 12">
            <a:extLst>
              <a:ext uri="{FF2B5EF4-FFF2-40B4-BE49-F238E27FC236}">
                <a16:creationId xmlns:a16="http://schemas.microsoft.com/office/drawing/2014/main" id="{25F4C0D6-75A5-A140-B1DD-578DF396C1B4}"/>
              </a:ext>
            </a:extLst>
          </p:cNvPr>
          <p:cNvSpPr txBox="1"/>
          <p:nvPr/>
        </p:nvSpPr>
        <p:spPr>
          <a:xfrm>
            <a:off x="796921" y="3415681"/>
            <a:ext cx="39292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梦想</a:t>
            </a:r>
            <a:r>
              <a:rPr kumimoji="1" lang="en-US" altLang="zh-CN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+</a:t>
            </a:r>
            <a:r>
              <a:rPr kumimoji="1"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现实</a:t>
            </a:r>
            <a:r>
              <a:rPr kumimoji="1" lang="en-US" altLang="zh-CN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+</a:t>
            </a:r>
            <a:r>
              <a:rPr kumimoji="1"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决心</a:t>
            </a:r>
            <a:r>
              <a:rPr kumimoji="1" lang="en-US" altLang="zh-CN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=</a:t>
            </a:r>
            <a:r>
              <a:rPr kumimoji="1"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成功的生活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01B47D1D-3764-E140-A4F3-BF775D5304D6}"/>
              </a:ext>
            </a:extLst>
          </p:cNvPr>
          <p:cNvSpPr txBox="1"/>
          <p:nvPr/>
        </p:nvSpPr>
        <p:spPr>
          <a:xfrm>
            <a:off x="802363" y="3815791"/>
            <a:ext cx="6436633" cy="2130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理解现实，接受现实，处理现实问题，既是务实的也是美妙的。取得成功、推动进步的人对现实背后的因果关系有着深刻的理解，并利用原则实现愿望，没有深深扎根于现实的理想主义者会制造问题，而不是推动进步</a:t>
            </a:r>
            <a:endParaRPr kumimoji="1" lang="en-US" altLang="zh-CN" spc="300">
              <a:solidFill>
                <a:schemeClr val="tx1">
                  <a:lumMod val="85000"/>
                  <a:lumOff val="15000"/>
                </a:schemeClr>
              </a:solidFill>
              <a:latin typeface="Alibaba PuHuiTi" pitchFamily="18" charset="-122"/>
              <a:ea typeface="Alibaba PuHuiTi" pitchFamily="18" charset="-122"/>
              <a:cs typeface="Alibaba PuHuiTi" pitchFamily="18" charset="-122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FE4DAE45-AECA-A04A-A2FD-23A0FB8C3600}"/>
              </a:ext>
            </a:extLst>
          </p:cNvPr>
          <p:cNvSpPr/>
          <p:nvPr/>
        </p:nvSpPr>
        <p:spPr>
          <a:xfrm>
            <a:off x="7919358" y="3428999"/>
            <a:ext cx="3361418" cy="2383951"/>
          </a:xfrm>
          <a:prstGeom prst="rect">
            <a:avLst/>
          </a:prstGeom>
          <a:blipFill dpi="0" rotWithShape="1"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254976534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>
            <a:extLst>
              <a:ext uri="{FF2B5EF4-FFF2-40B4-BE49-F238E27FC236}">
                <a16:creationId xmlns:a16="http://schemas.microsoft.com/office/drawing/2014/main" id="{587B5670-5272-624F-A6AF-DC96D6554B83}"/>
              </a:ext>
            </a:extLst>
          </p:cNvPr>
          <p:cNvSpPr txBox="1"/>
          <p:nvPr/>
        </p:nvSpPr>
        <p:spPr>
          <a:xfrm>
            <a:off x="447560" y="389109"/>
            <a:ext cx="19255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000" spc="300"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精华内容分享</a:t>
            </a:r>
          </a:p>
        </p:txBody>
      </p:sp>
      <p:cxnSp>
        <p:nvCxnSpPr>
          <p:cNvPr id="4" name="直线连接符 3">
            <a:extLst>
              <a:ext uri="{FF2B5EF4-FFF2-40B4-BE49-F238E27FC236}">
                <a16:creationId xmlns:a16="http://schemas.microsoft.com/office/drawing/2014/main" id="{0A9CBB74-0B22-E241-A40E-67BE78E848CD}"/>
              </a:ext>
            </a:extLst>
          </p:cNvPr>
          <p:cNvCxnSpPr/>
          <p:nvPr/>
        </p:nvCxnSpPr>
        <p:spPr>
          <a:xfrm>
            <a:off x="2579914" y="589164"/>
            <a:ext cx="9612086" cy="0"/>
          </a:xfrm>
          <a:prstGeom prst="line">
            <a:avLst/>
          </a:prstGeom>
          <a:ln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>
            <a:extLst>
              <a:ext uri="{FF2B5EF4-FFF2-40B4-BE49-F238E27FC236}">
                <a16:creationId xmlns:a16="http://schemas.microsoft.com/office/drawing/2014/main" id="{B4470AA4-3320-694D-BDD0-7D5D3F1CB8D4}"/>
              </a:ext>
            </a:extLst>
          </p:cNvPr>
          <p:cNvSpPr txBox="1"/>
          <p:nvPr/>
        </p:nvSpPr>
        <p:spPr>
          <a:xfrm>
            <a:off x="793071" y="1520598"/>
            <a:ext cx="4650015" cy="678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痛苦</a:t>
            </a:r>
            <a:r>
              <a:rPr kumimoji="1" lang="en-US" altLang="zh-CN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+</a:t>
            </a:r>
            <a:r>
              <a:rPr kumimoji="1"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反思</a:t>
            </a:r>
            <a:r>
              <a:rPr kumimoji="1" lang="en-US" altLang="zh-CN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=</a:t>
            </a:r>
            <a:r>
              <a:rPr kumimoji="1"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进步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A2844541-5459-5D44-B74E-79A21D0C8591}"/>
              </a:ext>
            </a:extLst>
          </p:cNvPr>
          <p:cNvSpPr txBox="1"/>
          <p:nvPr/>
        </p:nvSpPr>
        <p:spPr>
          <a:xfrm>
            <a:off x="793071" y="2238817"/>
            <a:ext cx="73712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Light" pitchFamily="18" charset="-122"/>
                <a:ea typeface="Alibaba PuHuiTi Light" pitchFamily="18" charset="-122"/>
                <a:cs typeface="Alibaba PuHuiTi Light" pitchFamily="18" charset="-122"/>
              </a:rPr>
              <a:t>如果你能养成一种习惯，面对精神痛苦时能够自动地反思痛苦而不是躲避，你将能快速地学习和进化</a:t>
            </a:r>
          </a:p>
        </p:txBody>
      </p:sp>
      <p:cxnSp>
        <p:nvCxnSpPr>
          <p:cNvPr id="7" name="直线连接符 6">
            <a:extLst>
              <a:ext uri="{FF2B5EF4-FFF2-40B4-BE49-F238E27FC236}">
                <a16:creationId xmlns:a16="http://schemas.microsoft.com/office/drawing/2014/main" id="{DAB1E178-B02B-E347-99CC-405CE3E28166}"/>
              </a:ext>
            </a:extLst>
          </p:cNvPr>
          <p:cNvCxnSpPr/>
          <p:nvPr/>
        </p:nvCxnSpPr>
        <p:spPr>
          <a:xfrm>
            <a:off x="911003" y="3151418"/>
            <a:ext cx="417678" cy="0"/>
          </a:xfrm>
          <a:prstGeom prst="line">
            <a:avLst/>
          </a:prstGeom>
          <a:ln w="28575"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矩形 7">
            <a:extLst>
              <a:ext uri="{FF2B5EF4-FFF2-40B4-BE49-F238E27FC236}">
                <a16:creationId xmlns:a16="http://schemas.microsoft.com/office/drawing/2014/main" id="{1B2C0ACE-1447-4F4D-8264-2E5CC5CB456C}"/>
              </a:ext>
            </a:extLst>
          </p:cNvPr>
          <p:cNvSpPr/>
          <p:nvPr/>
        </p:nvSpPr>
        <p:spPr>
          <a:xfrm>
            <a:off x="4789145" y="3714620"/>
            <a:ext cx="6260871" cy="213096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每当你遇到痛苦的东西时，你就处在生活中一个潜在的重要节点：你可以选择健康并痛苦的事实，也可以选择不健康但舒适的幻觉。妙处在于，如果你选择了健康之路，痛苦将很快变成快乐。痛苦就是信号，就像不锻炼的人开始锻炼，养成享受痛苦的习惯，从痛苦中学习，将让人“步入新境界”。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C6508207-7BBC-EA42-A381-D166EEC5CF56}"/>
              </a:ext>
            </a:extLst>
          </p:cNvPr>
          <p:cNvSpPr/>
          <p:nvPr/>
        </p:nvSpPr>
        <p:spPr>
          <a:xfrm>
            <a:off x="911003" y="3429000"/>
            <a:ext cx="3361418" cy="2383951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610682127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>
            <a:extLst>
              <a:ext uri="{FF2B5EF4-FFF2-40B4-BE49-F238E27FC236}">
                <a16:creationId xmlns:a16="http://schemas.microsoft.com/office/drawing/2014/main" id="{DA4A3971-1F79-E340-A5B1-9AF1437C223D}"/>
              </a:ext>
            </a:extLst>
          </p:cNvPr>
          <p:cNvSpPr txBox="1"/>
          <p:nvPr/>
        </p:nvSpPr>
        <p:spPr>
          <a:xfrm>
            <a:off x="447560" y="389109"/>
            <a:ext cx="19255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000" spc="300"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精华内容分享</a:t>
            </a:r>
          </a:p>
        </p:txBody>
      </p:sp>
      <p:cxnSp>
        <p:nvCxnSpPr>
          <p:cNvPr id="4" name="直线连接符 3">
            <a:extLst>
              <a:ext uri="{FF2B5EF4-FFF2-40B4-BE49-F238E27FC236}">
                <a16:creationId xmlns:a16="http://schemas.microsoft.com/office/drawing/2014/main" id="{10502B1D-396A-3E4A-BC13-416E889055E0}"/>
              </a:ext>
            </a:extLst>
          </p:cNvPr>
          <p:cNvCxnSpPr/>
          <p:nvPr/>
        </p:nvCxnSpPr>
        <p:spPr>
          <a:xfrm>
            <a:off x="2579914" y="589164"/>
            <a:ext cx="9612086" cy="0"/>
          </a:xfrm>
          <a:prstGeom prst="line">
            <a:avLst/>
          </a:prstGeom>
          <a:ln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>
            <a:extLst>
              <a:ext uri="{FF2B5EF4-FFF2-40B4-BE49-F238E27FC236}">
                <a16:creationId xmlns:a16="http://schemas.microsoft.com/office/drawing/2014/main" id="{DF30DFD5-AFE9-0440-8604-E293D7D88C30}"/>
              </a:ext>
            </a:extLst>
          </p:cNvPr>
          <p:cNvSpPr txBox="1"/>
          <p:nvPr/>
        </p:nvSpPr>
        <p:spPr>
          <a:xfrm>
            <a:off x="809397" y="1194024"/>
            <a:ext cx="5221287" cy="678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Medium" pitchFamily="18" charset="-122"/>
                <a:ea typeface="Alibaba PuHuiTi Medium" pitchFamily="18" charset="-122"/>
                <a:cs typeface="Alibaba PuHuiTi Medium" pitchFamily="18" charset="-122"/>
              </a:rPr>
              <a:t>五步流程法，实现人生愿望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813B9FB-CD0C-3743-A031-6CA98607CB1B}"/>
              </a:ext>
            </a:extLst>
          </p:cNvPr>
          <p:cNvSpPr txBox="1"/>
          <p:nvPr/>
        </p:nvSpPr>
        <p:spPr>
          <a:xfrm>
            <a:off x="809397" y="1912243"/>
            <a:ext cx="73712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Alibaba PuHuiTi Light" pitchFamily="18" charset="-122"/>
                <a:ea typeface="Alibaba PuHuiTi Light" pitchFamily="18" charset="-122"/>
                <a:cs typeface="Alibaba PuHuiTi Light" pitchFamily="18" charset="-122"/>
              </a:rPr>
              <a:t>如果你能养成一种习惯，面对精神痛苦时能够自动地反思痛苦而不是躲避，你将能快速地学习和进化</a:t>
            </a:r>
          </a:p>
        </p:txBody>
      </p:sp>
      <p:cxnSp>
        <p:nvCxnSpPr>
          <p:cNvPr id="7" name="直线连接符 6">
            <a:extLst>
              <a:ext uri="{FF2B5EF4-FFF2-40B4-BE49-F238E27FC236}">
                <a16:creationId xmlns:a16="http://schemas.microsoft.com/office/drawing/2014/main" id="{C8F5E907-30B5-F946-AE92-048DB4CFD932}"/>
              </a:ext>
            </a:extLst>
          </p:cNvPr>
          <p:cNvCxnSpPr/>
          <p:nvPr/>
        </p:nvCxnSpPr>
        <p:spPr>
          <a:xfrm>
            <a:off x="927329" y="2824844"/>
            <a:ext cx="417678" cy="0"/>
          </a:xfrm>
          <a:prstGeom prst="line">
            <a:avLst/>
          </a:prstGeom>
          <a:ln w="28575">
            <a:solidFill>
              <a:srgbClr val="C30F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任意形状 9">
            <a:extLst>
              <a:ext uri="{FF2B5EF4-FFF2-40B4-BE49-F238E27FC236}">
                <a16:creationId xmlns:a16="http://schemas.microsoft.com/office/drawing/2014/main" id="{E5FA0F65-65D0-8446-B20A-5F0315883E41}"/>
              </a:ext>
            </a:extLst>
          </p:cNvPr>
          <p:cNvSpPr/>
          <p:nvPr/>
        </p:nvSpPr>
        <p:spPr>
          <a:xfrm>
            <a:off x="6406242" y="2824845"/>
            <a:ext cx="3635761" cy="3050292"/>
          </a:xfrm>
          <a:custGeom>
            <a:gdLst>
              <a:gd name="connsiteX0" fmla="*/ 0 w 3635761"/>
              <a:gd name="connsiteY0" fmla="*/ 2514600 h 3050292"/>
              <a:gd name="connsiteX1" fmla="*/ 2563586 w 3635761"/>
              <a:gd name="connsiteY1" fmla="*/ 1028700 h 3050292"/>
              <a:gd name="connsiteX2" fmla="*/ 3624943 w 3635761"/>
              <a:gd name="connsiteY2" fmla="*/ 1926772 h 3050292"/>
              <a:gd name="connsiteX3" fmla="*/ 2955471 w 3635761"/>
              <a:gd name="connsiteY3" fmla="*/ 3004457 h 3050292"/>
              <a:gd name="connsiteX4" fmla="*/ 1681843 w 3635761"/>
              <a:gd name="connsiteY4" fmla="*/ 2351314 h 3050292"/>
              <a:gd name="connsiteX5" fmla="*/ 2367643 w 3635761"/>
              <a:gd name="connsiteY5" fmla="*/ 457200 h 3050292"/>
              <a:gd name="connsiteX6" fmla="*/ 3624944 w 3635761"/>
              <a:gd name="connsiteY6" fmla="*/ 0 h 30502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5761" h="3050292">
                <a:moveTo>
                  <a:pt x="0" y="2514600"/>
                </a:moveTo>
                <a:cubicBezTo>
                  <a:pt x="1103539" y="1460046"/>
                  <a:pt x="1959429" y="1126671"/>
                  <a:pt x="2563586" y="1028700"/>
                </a:cubicBezTo>
                <a:cubicBezTo>
                  <a:pt x="3167743" y="930729"/>
                  <a:pt x="3559629" y="1597479"/>
                  <a:pt x="3624943" y="1926772"/>
                </a:cubicBezTo>
                <a:cubicBezTo>
                  <a:pt x="3690257" y="2256065"/>
                  <a:pt x="3458935" y="2868385"/>
                  <a:pt x="2955471" y="3004457"/>
                </a:cubicBezTo>
                <a:cubicBezTo>
                  <a:pt x="2452007" y="3140529"/>
                  <a:pt x="1845129" y="2988129"/>
                  <a:pt x="1681843" y="2351314"/>
                </a:cubicBezTo>
                <a:cubicBezTo>
                  <a:pt x="1518557" y="1714499"/>
                  <a:pt x="1880507" y="881743"/>
                  <a:pt x="2367643" y="457200"/>
                </a:cubicBezTo>
                <a:cubicBezTo>
                  <a:pt x="2854779" y="32657"/>
                  <a:pt x="3199040" y="114300"/>
                  <a:pt x="3624944" y="0"/>
                </a:cubicBezTo>
              </a:path>
            </a:pathLst>
          </a:custGeom>
          <a:noFill/>
          <a:ln w="28575">
            <a:solidFill>
              <a:srgbClr val="31272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" name="任意形状 10">
            <a:extLst>
              <a:ext uri="{FF2B5EF4-FFF2-40B4-BE49-F238E27FC236}">
                <a16:creationId xmlns:a16="http://schemas.microsoft.com/office/drawing/2014/main" id="{E5297C82-3DC2-A74B-A0B5-C13DEC3558B7}"/>
              </a:ext>
            </a:extLst>
          </p:cNvPr>
          <p:cNvSpPr/>
          <p:nvPr/>
        </p:nvSpPr>
        <p:spPr>
          <a:xfrm>
            <a:off x="6384471" y="3951512"/>
            <a:ext cx="1616529" cy="1143000"/>
          </a:xfrm>
          <a:custGeom>
            <a:gdLst>
              <a:gd name="connsiteX0" fmla="*/ 0 w 1616529"/>
              <a:gd name="connsiteY0" fmla="*/ 1143000 h 1143000"/>
              <a:gd name="connsiteX1" fmla="*/ 800100 w 1616529"/>
              <a:gd name="connsiteY1" fmla="*/ 375557 h 1143000"/>
              <a:gd name="connsiteX2" fmla="*/ 1616529 w 1616529"/>
              <a:gd name="connsiteY2" fmla="*/ 0 h 1143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616529" h="1143000">
                <a:moveTo>
                  <a:pt x="0" y="1143000"/>
                </a:moveTo>
                <a:cubicBezTo>
                  <a:pt x="265339" y="854528"/>
                  <a:pt x="530679" y="566057"/>
                  <a:pt x="800100" y="375557"/>
                </a:cubicBezTo>
                <a:cubicBezTo>
                  <a:pt x="1069521" y="185057"/>
                  <a:pt x="1343025" y="92528"/>
                  <a:pt x="1616529" y="0"/>
                </a:cubicBezTo>
              </a:path>
            </a:pathLst>
          </a:custGeom>
          <a:noFill/>
          <a:ln w="28575">
            <a:solidFill>
              <a:srgbClr val="C30F1B"/>
            </a:solidFill>
            <a:tailEnd type="triangl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任意形状 11">
            <a:extLst>
              <a:ext uri="{FF2B5EF4-FFF2-40B4-BE49-F238E27FC236}">
                <a16:creationId xmlns:a16="http://schemas.microsoft.com/office/drawing/2014/main" id="{ABBBC286-C21A-4E4D-89A9-08EF1DB1895A}"/>
              </a:ext>
            </a:extLst>
          </p:cNvPr>
          <p:cNvSpPr/>
          <p:nvPr/>
        </p:nvSpPr>
        <p:spPr>
          <a:xfrm>
            <a:off x="8294914" y="2661555"/>
            <a:ext cx="1583872" cy="898071"/>
          </a:xfrm>
          <a:custGeom>
            <a:gdLst>
              <a:gd name="connsiteX0" fmla="*/ 0 w 1583872"/>
              <a:gd name="connsiteY0" fmla="*/ 898071 h 898071"/>
              <a:gd name="connsiteX1" fmla="*/ 751115 w 1583872"/>
              <a:gd name="connsiteY1" fmla="*/ 179614 h 898071"/>
              <a:gd name="connsiteX2" fmla="*/ 1583872 w 1583872"/>
              <a:gd name="connsiteY2" fmla="*/ 0 h 8980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83872" h="898070">
                <a:moveTo>
                  <a:pt x="0" y="898071"/>
                </a:moveTo>
                <a:cubicBezTo>
                  <a:pt x="243568" y="613681"/>
                  <a:pt x="487136" y="329292"/>
                  <a:pt x="751115" y="179614"/>
                </a:cubicBezTo>
                <a:cubicBezTo>
                  <a:pt x="1015094" y="29936"/>
                  <a:pt x="1299483" y="14968"/>
                  <a:pt x="1583872" y="0"/>
                </a:cubicBezTo>
              </a:path>
            </a:pathLst>
          </a:custGeom>
          <a:noFill/>
          <a:ln w="28575">
            <a:solidFill>
              <a:srgbClr val="C30F1B"/>
            </a:solidFill>
            <a:tailEnd type="triangl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" name="任意形状 12">
            <a:extLst>
              <a:ext uri="{FF2B5EF4-FFF2-40B4-BE49-F238E27FC236}">
                <a16:creationId xmlns:a16="http://schemas.microsoft.com/office/drawing/2014/main" id="{BA73AC6D-BDA8-2D4A-9549-C132FB64A319}"/>
              </a:ext>
            </a:extLst>
          </p:cNvPr>
          <p:cNvSpPr/>
          <p:nvPr/>
        </p:nvSpPr>
        <p:spPr>
          <a:xfrm>
            <a:off x="8915400" y="3692908"/>
            <a:ext cx="1143000" cy="617833"/>
          </a:xfrm>
          <a:custGeom>
            <a:gdLst>
              <a:gd name="connsiteX0" fmla="*/ 0 w 1143000"/>
              <a:gd name="connsiteY0" fmla="*/ 13676 h 617833"/>
              <a:gd name="connsiteX1" fmla="*/ 685800 w 1143000"/>
              <a:gd name="connsiteY1" fmla="*/ 78990 h 617833"/>
              <a:gd name="connsiteX2" fmla="*/ 1143000 w 1143000"/>
              <a:gd name="connsiteY2" fmla="*/ 617833 h 617833"/>
              <a:gd name="connsiteX3" fmla="*/ 1143000 w 1143000"/>
              <a:gd name="connsiteY3" fmla="*/ 617833 h 617833"/>
              <a:gd name="connsiteX4" fmla="*/ 1143000 w 1143000"/>
              <a:gd name="connsiteY4" fmla="*/ 617833 h 617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3000" h="617833">
                <a:moveTo>
                  <a:pt x="0" y="13676"/>
                </a:moveTo>
                <a:cubicBezTo>
                  <a:pt x="247650" y="-4014"/>
                  <a:pt x="495300" y="-21703"/>
                  <a:pt x="685800" y="78990"/>
                </a:cubicBezTo>
                <a:cubicBezTo>
                  <a:pt x="876300" y="179683"/>
                  <a:pt x="1143000" y="617833"/>
                  <a:pt x="1143000" y="617833"/>
                </a:cubicBezTo>
                <a:lnTo>
                  <a:pt x="1143000" y="617833"/>
                </a:lnTo>
                <a:lnTo>
                  <a:pt x="1143000" y="617833"/>
                </a:lnTo>
              </a:path>
            </a:pathLst>
          </a:custGeom>
          <a:noFill/>
          <a:ln w="28575">
            <a:solidFill>
              <a:srgbClr val="C30F1B"/>
            </a:solidFill>
            <a:tailEnd type="triangl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任意形状 13">
            <a:extLst>
              <a:ext uri="{FF2B5EF4-FFF2-40B4-BE49-F238E27FC236}">
                <a16:creationId xmlns:a16="http://schemas.microsoft.com/office/drawing/2014/main" id="{FDF4293D-D428-D741-8695-9DE60D41271E}"/>
              </a:ext>
            </a:extLst>
          </p:cNvPr>
          <p:cNvSpPr/>
          <p:nvPr/>
        </p:nvSpPr>
        <p:spPr>
          <a:xfrm>
            <a:off x="9731829" y="4669969"/>
            <a:ext cx="506881" cy="1208315"/>
          </a:xfrm>
          <a:custGeom>
            <a:gdLst>
              <a:gd name="connsiteX0" fmla="*/ 473528 w 506881"/>
              <a:gd name="connsiteY0" fmla="*/ 0 h 1208315"/>
              <a:gd name="connsiteX1" fmla="*/ 457200 w 506881"/>
              <a:gd name="connsiteY1" fmla="*/ 669472 h 1208315"/>
              <a:gd name="connsiteX2" fmla="*/ 0 w 506881"/>
              <a:gd name="connsiteY2" fmla="*/ 1208315 h 1208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6881" h="1208315">
                <a:moveTo>
                  <a:pt x="473528" y="0"/>
                </a:moveTo>
                <a:cubicBezTo>
                  <a:pt x="504824" y="234043"/>
                  <a:pt x="536121" y="468086"/>
                  <a:pt x="457200" y="669472"/>
                </a:cubicBezTo>
                <a:cubicBezTo>
                  <a:pt x="378279" y="870858"/>
                  <a:pt x="189139" y="1039586"/>
                  <a:pt x="0" y="1208315"/>
                </a:cubicBezTo>
              </a:path>
            </a:pathLst>
          </a:custGeom>
          <a:noFill/>
          <a:ln w="28575">
            <a:solidFill>
              <a:srgbClr val="C30F1B"/>
            </a:solidFill>
            <a:tailEnd type="triangl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任意形状 14">
            <a:extLst>
              <a:ext uri="{FF2B5EF4-FFF2-40B4-BE49-F238E27FC236}">
                <a16:creationId xmlns:a16="http://schemas.microsoft.com/office/drawing/2014/main" id="{697CB975-5458-6049-968A-6056DBF97666}"/>
              </a:ext>
            </a:extLst>
          </p:cNvPr>
          <p:cNvSpPr/>
          <p:nvPr/>
        </p:nvSpPr>
        <p:spPr>
          <a:xfrm>
            <a:off x="7893503" y="4547149"/>
            <a:ext cx="1381126" cy="1527077"/>
          </a:xfrm>
          <a:custGeom>
            <a:gdLst>
              <a:gd name="connsiteX0" fmla="*/ 1381126 w 1381126"/>
              <a:gd name="connsiteY0" fmla="*/ 1510749 h 1527077"/>
              <a:gd name="connsiteX1" fmla="*/ 825954 w 1381126"/>
              <a:gd name="connsiteY1" fmla="*/ 1494420 h 1527077"/>
              <a:gd name="connsiteX2" fmla="*/ 287111 w 1381126"/>
              <a:gd name="connsiteY2" fmla="*/ 1216835 h 1527077"/>
              <a:gd name="connsiteX3" fmla="*/ 25854 w 1381126"/>
              <a:gd name="connsiteY3" fmla="*/ 759635 h 1527077"/>
              <a:gd name="connsiteX4" fmla="*/ 9526 w 1381126"/>
              <a:gd name="connsiteY4" fmla="*/ 106492 h 1527077"/>
              <a:gd name="connsiteX5" fmla="*/ 25854 w 1381126"/>
              <a:gd name="connsiteY5" fmla="*/ 8520 h 1527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81126" h="1527077">
                <a:moveTo>
                  <a:pt x="1381126" y="1510749"/>
                </a:moveTo>
                <a:cubicBezTo>
                  <a:pt x="1194708" y="1527077"/>
                  <a:pt x="1008290" y="1543406"/>
                  <a:pt x="825954" y="1494420"/>
                </a:cubicBezTo>
                <a:cubicBezTo>
                  <a:pt x="643618" y="1445434"/>
                  <a:pt x="420461" y="1339299"/>
                  <a:pt x="287111" y="1216835"/>
                </a:cubicBezTo>
                <a:cubicBezTo>
                  <a:pt x="153761" y="1094371"/>
                  <a:pt x="72118" y="944692"/>
                  <a:pt x="25854" y="759635"/>
                </a:cubicBezTo>
                <a:cubicBezTo>
                  <a:pt x="-20410" y="574578"/>
                  <a:pt x="9526" y="106492"/>
                  <a:pt x="9526" y="106492"/>
                </a:cubicBezTo>
                <a:cubicBezTo>
                  <a:pt x="9526" y="-18694"/>
                  <a:pt x="17690" y="-5087"/>
                  <a:pt x="25854" y="8520"/>
                </a:cubicBezTo>
              </a:path>
            </a:pathLst>
          </a:custGeom>
          <a:noFill/>
          <a:ln w="28575">
            <a:solidFill>
              <a:srgbClr val="C30F1B"/>
            </a:solidFill>
            <a:tailEnd type="triangl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144D7EB6-83AA-D64D-8D73-2B3AC7CC8C69}"/>
              </a:ext>
            </a:extLst>
          </p:cNvPr>
          <p:cNvSpPr txBox="1"/>
          <p:nvPr/>
        </p:nvSpPr>
        <p:spPr>
          <a:xfrm>
            <a:off x="6096000" y="3822565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1.</a:t>
            </a:r>
            <a:r>
              <a:rPr kumimoji="1" lang="zh-CN" altLang="en-US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目标</a:t>
            </a: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732B2E08-A35E-7443-9ED2-42B0A3E5B27E}"/>
              </a:ext>
            </a:extLst>
          </p:cNvPr>
          <p:cNvSpPr txBox="1"/>
          <p:nvPr/>
        </p:nvSpPr>
        <p:spPr>
          <a:xfrm>
            <a:off x="9817761" y="3463089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2.</a:t>
            </a:r>
            <a:r>
              <a:rPr kumimoji="1" lang="zh-CN" altLang="en-US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问题</a:t>
            </a: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ADDFAA9B-3DCF-0E42-9650-C1B0454904E5}"/>
              </a:ext>
            </a:extLst>
          </p:cNvPr>
          <p:cNvSpPr txBox="1"/>
          <p:nvPr/>
        </p:nvSpPr>
        <p:spPr>
          <a:xfrm>
            <a:off x="10340941" y="5259231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3.</a:t>
            </a:r>
            <a:r>
              <a:rPr kumimoji="1" lang="zh-CN" altLang="en-US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诊断</a:t>
            </a: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B813DF1E-C5DC-0244-B47D-CE8964DC2DA1}"/>
              </a:ext>
            </a:extLst>
          </p:cNvPr>
          <p:cNvSpPr txBox="1"/>
          <p:nvPr/>
        </p:nvSpPr>
        <p:spPr>
          <a:xfrm>
            <a:off x="7015354" y="5605350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4.</a:t>
            </a:r>
            <a:r>
              <a:rPr kumimoji="1" lang="zh-CN" altLang="en-US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方案</a:t>
            </a: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2B0A36ED-CA2C-EE42-8C95-7C5C1253B1A6}"/>
              </a:ext>
            </a:extLst>
          </p:cNvPr>
          <p:cNvSpPr txBox="1"/>
          <p:nvPr/>
        </p:nvSpPr>
        <p:spPr>
          <a:xfrm>
            <a:off x="7981772" y="2423681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5.</a:t>
            </a:r>
            <a:r>
              <a:rPr kumimoji="1" lang="zh-CN" altLang="en-US"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践行</a:t>
            </a: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4F3CE31C-B7F7-2A46-AFF5-0CC1755F6469}"/>
              </a:ext>
            </a:extLst>
          </p:cNvPr>
          <p:cNvSpPr txBox="1"/>
          <p:nvPr/>
        </p:nvSpPr>
        <p:spPr>
          <a:xfrm>
            <a:off x="813903" y="3284896"/>
            <a:ext cx="5141151" cy="33428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00050" indent="-400050">
              <a:lnSpc>
                <a:spcPct val="200000"/>
              </a:lnSpc>
              <a:buFont typeface="+mj-lt"/>
              <a:buAutoNum type="romanUcPeriod"/>
            </a:pPr>
            <a:r>
              <a: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有明确的目标</a:t>
            </a:r>
            <a:endParaRPr kumimoji="1" lang="en-US" altLang="zh-CN">
              <a:solidFill>
                <a:schemeClr val="tx1">
                  <a:lumMod val="85000"/>
                  <a:lumOff val="15000"/>
                </a:schemeClr>
              </a:solidFill>
              <a:latin typeface="Alibaba PuHuiTi" pitchFamily="18" charset="-122"/>
              <a:ea typeface="Alibaba PuHuiTi" pitchFamily="18" charset="-122"/>
              <a:cs typeface="Alibaba PuHuiTi" pitchFamily="18" charset="-122"/>
            </a:endParaRPr>
          </a:p>
          <a:p>
            <a:pPr marL="400050" indent="-400050">
              <a:lnSpc>
                <a:spcPct val="200000"/>
              </a:lnSpc>
              <a:buFont typeface="+mj-lt"/>
              <a:buAutoNum type="romanUcPeriod"/>
            </a:pPr>
            <a:r>
              <a: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找到阻碍你实现这些目标的问题，并且零容忍</a:t>
            </a:r>
            <a:endParaRPr kumimoji="1" lang="en-US" altLang="zh-CN">
              <a:solidFill>
                <a:schemeClr val="tx1">
                  <a:lumMod val="85000"/>
                  <a:lumOff val="15000"/>
                </a:schemeClr>
              </a:solidFill>
              <a:latin typeface="Alibaba PuHuiTi" pitchFamily="18" charset="-122"/>
              <a:ea typeface="Alibaba PuHuiTi" pitchFamily="18" charset="-122"/>
              <a:cs typeface="Alibaba PuHuiTi" pitchFamily="18" charset="-122"/>
            </a:endParaRPr>
          </a:p>
          <a:p>
            <a:pPr marL="400050" indent="-400050">
              <a:lnSpc>
                <a:spcPct val="200000"/>
              </a:lnSpc>
              <a:buFont typeface="+mj-lt"/>
              <a:buAutoNum type="romanUcPeriod"/>
            </a:pPr>
            <a:r>
              <a: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准确诊断问题，找到问题的根源</a:t>
            </a:r>
            <a:endParaRPr kumimoji="1" lang="en-US" altLang="zh-CN">
              <a:solidFill>
                <a:schemeClr val="tx1">
                  <a:lumMod val="85000"/>
                  <a:lumOff val="15000"/>
                </a:schemeClr>
              </a:solidFill>
              <a:latin typeface="Alibaba PuHuiTi" pitchFamily="18" charset="-122"/>
              <a:ea typeface="Alibaba PuHuiTi" pitchFamily="18" charset="-122"/>
              <a:cs typeface="Alibaba PuHuiTi" pitchFamily="18" charset="-122"/>
            </a:endParaRPr>
          </a:p>
          <a:p>
            <a:pPr marL="400050" indent="-400050">
              <a:lnSpc>
                <a:spcPct val="200000"/>
              </a:lnSpc>
              <a:buFont typeface="+mj-lt"/>
              <a:buAutoNum type="romanUcPeriod"/>
            </a:pPr>
            <a:r>
              <a: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规划可以解决问题的方案</a:t>
            </a:r>
            <a:endParaRPr kumimoji="1" lang="en-US" altLang="zh-CN">
              <a:solidFill>
                <a:schemeClr val="tx1">
                  <a:lumMod val="85000"/>
                  <a:lumOff val="15000"/>
                </a:schemeClr>
              </a:solidFill>
              <a:latin typeface="Alibaba PuHuiTi" pitchFamily="18" charset="-122"/>
              <a:ea typeface="Alibaba PuHuiTi" pitchFamily="18" charset="-122"/>
              <a:cs typeface="Alibaba PuHuiTi" pitchFamily="18" charset="-122"/>
            </a:endParaRPr>
          </a:p>
          <a:p>
            <a:pPr marL="400050" indent="-400050">
              <a:lnSpc>
                <a:spcPct val="200000"/>
              </a:lnSpc>
              <a:buFont typeface="+mj-lt"/>
              <a:buAutoNum type="romanUcPeriod"/>
            </a:pPr>
            <a:r>
              <a: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Alibaba PuHuiTi" pitchFamily="18" charset="-122"/>
                <a:ea typeface="Alibaba PuHuiTi" pitchFamily="18" charset="-122"/>
                <a:cs typeface="Alibaba PuHuiTi" pitchFamily="18" charset="-122"/>
              </a:rPr>
              <a:t>做一切必要的事来来践行这些方案，实现成果</a:t>
            </a:r>
            <a:endParaRPr kumimoji="1" lang="en-US" altLang="zh-CN">
              <a:solidFill>
                <a:schemeClr val="tx1">
                  <a:lumMod val="85000"/>
                  <a:lumOff val="15000"/>
                </a:schemeClr>
              </a:solidFill>
              <a:latin typeface="Alibaba PuHuiTi" pitchFamily="18" charset="-122"/>
              <a:ea typeface="Alibaba PuHuiTi" pitchFamily="18" charset="-122"/>
              <a:cs typeface="Alibaba PuHuiTi" pitchFamily="18" charset="-122"/>
            </a:endParaRPr>
          </a:p>
          <a:p>
            <a:pPr marL="400050" indent="-400050">
              <a:lnSpc>
                <a:spcPct val="200000"/>
              </a:lnSpc>
              <a:buFont typeface="+mj-lt"/>
              <a:buAutoNum type="romanUcPeriod"/>
            </a:pPr>
            <a:endParaRPr kumimoji="1" lang="zh-CN" altLang="en-US">
              <a:solidFill>
                <a:schemeClr val="tx1">
                  <a:lumMod val="85000"/>
                  <a:lumOff val="15000"/>
                </a:schemeClr>
              </a:solidFill>
              <a:latin typeface="Alibaba PuHuiTi" pitchFamily="18" charset="-122"/>
              <a:ea typeface="Alibaba PuHuiTi" pitchFamily="18" charset="-122"/>
              <a:cs typeface="Alibaba PuHuiTi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96421478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https://d.book118.com/748136067050006027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等线 Light</vt:lpstr>
      <vt:lpstr>等线</vt:lpstr>
      <vt:lpstr>Alibaba PuHuiTi</vt:lpstr>
      <vt:lpstr>Century Gothic</vt:lpstr>
      <vt:lpstr>Alibaba PuHuiTi Medium</vt:lpstr>
      <vt:lpstr>Alibaba PuHuiTi Heavy</vt:lpstr>
      <vt:lpstr>Alibaba PuHuiTi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2024-09-05T05:09:14.169</cp:lastPrinted>
  <dcterms:created xsi:type="dcterms:W3CDTF">2024-09-04T21:09:14Z</dcterms:created>
  <dcterms:modified xsi:type="dcterms:W3CDTF">2024-09-04T21:09:16Z</dcterms:modified>
</cp:coreProperties>
</file>