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DAE489F2-757E-48D7-AEFD-86A939BB26B9}"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0" name="PlaceHolder 1"/>
          <p:cNvSpPr>
            <a:spLocks noGrp="1"/>
          </p:cNvSpPr>
          <p:nvPr>
            <p:ph type="sldImg"/>
          </p:nvPr>
        </p:nvSpPr>
        <p:spPr>
          <a:xfrm>
            <a:off x="685800" y="1143000"/>
            <a:ext cx="5486040" cy="3085920"/>
          </a:xfrm>
          <a:prstGeom prst="rect">
            <a:avLst/>
          </a:prstGeom>
          <a:ln w="0">
            <a:noFill/>
          </a:ln>
        </p:spPr>
      </p:sp>
      <p:sp>
        <p:nvSpPr>
          <p:cNvPr id="36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3" name="PlaceHolder 1"/>
          <p:cNvSpPr>
            <a:spLocks noGrp="1"/>
          </p:cNvSpPr>
          <p:nvPr>
            <p:ph type="sldImg"/>
          </p:nvPr>
        </p:nvSpPr>
        <p:spPr>
          <a:xfrm>
            <a:off x="685800" y="1143000"/>
            <a:ext cx="5486040" cy="3085920"/>
          </a:xfrm>
          <a:prstGeom prst="rect">
            <a:avLst/>
          </a:prstGeom>
          <a:ln w="0">
            <a:noFill/>
          </a:ln>
        </p:spPr>
      </p:sp>
      <p:sp>
        <p:nvSpPr>
          <p:cNvPr id="36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6" name="PlaceHolder 1"/>
          <p:cNvSpPr>
            <a:spLocks noGrp="1"/>
          </p:cNvSpPr>
          <p:nvPr>
            <p:ph type="sldImg"/>
          </p:nvPr>
        </p:nvSpPr>
        <p:spPr>
          <a:xfrm>
            <a:off x="685800" y="1143000"/>
            <a:ext cx="5486040" cy="3085920"/>
          </a:xfrm>
          <a:prstGeom prst="rect">
            <a:avLst/>
          </a:prstGeom>
          <a:ln w="0">
            <a:noFill/>
          </a:ln>
        </p:spPr>
      </p:sp>
      <p:sp>
        <p:nvSpPr>
          <p:cNvPr id="36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 name="PlaceHolder 1"/>
          <p:cNvSpPr>
            <a:spLocks noGrp="1"/>
          </p:cNvSpPr>
          <p:nvPr>
            <p:ph type="sldImg"/>
          </p:nvPr>
        </p:nvSpPr>
        <p:spPr>
          <a:xfrm>
            <a:off x="685800" y="1143000"/>
            <a:ext cx="5486040" cy="3085920"/>
          </a:xfrm>
          <a:prstGeom prst="rect">
            <a:avLst/>
          </a:prstGeom>
          <a:ln w="0">
            <a:noFill/>
          </a:ln>
        </p:spPr>
      </p:sp>
      <p:sp>
        <p:nvSpPr>
          <p:cNvPr id="37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2" name="PlaceHolder 1"/>
          <p:cNvSpPr>
            <a:spLocks noGrp="1"/>
          </p:cNvSpPr>
          <p:nvPr>
            <p:ph type="sldImg"/>
          </p:nvPr>
        </p:nvSpPr>
        <p:spPr>
          <a:xfrm>
            <a:off x="685800" y="1143000"/>
            <a:ext cx="5486040" cy="3085920"/>
          </a:xfrm>
          <a:prstGeom prst="rect">
            <a:avLst/>
          </a:prstGeom>
          <a:ln w="0">
            <a:noFill/>
          </a:ln>
        </p:spPr>
      </p:sp>
      <p:sp>
        <p:nvSpPr>
          <p:cNvPr id="37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5" name="PlaceHolder 1"/>
          <p:cNvSpPr>
            <a:spLocks noGrp="1"/>
          </p:cNvSpPr>
          <p:nvPr>
            <p:ph type="sldImg"/>
          </p:nvPr>
        </p:nvSpPr>
        <p:spPr>
          <a:xfrm>
            <a:off x="685800" y="1143000"/>
            <a:ext cx="5486040" cy="3085920"/>
          </a:xfrm>
          <a:prstGeom prst="rect">
            <a:avLst/>
          </a:prstGeom>
          <a:ln w="0">
            <a:noFill/>
          </a:ln>
        </p:spPr>
      </p:sp>
      <p:sp>
        <p:nvSpPr>
          <p:cNvPr id="376"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7"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786F634-5970-4727-85FA-93D75D6946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05AF27-AEA6-4FC3-9789-9C3050FDAB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9234724-2987-4B21-A420-9B0F299DE8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1BE336-A463-413B-B822-6CB7B4CE84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B4C4E48-A29A-4075-902B-C0C697CDB5B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249E099-5E63-4F30-A36D-1B329C9FA70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C5F1ED-A7F9-4A84-9846-55422912734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B69C14-D8F3-48D1-904C-82BC958FA9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DB60F5-9567-45B9-9F38-850DF9236A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256FFA-B4F1-47DA-ABCF-8262562262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B4C5DE-D906-41FB-9A9D-2948C51190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0CB8DBBF-DB48-4FC7-9C9B-80F82396D8DE}"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A7E1DCD8-8714-4141-AFF3-C337D8BD6919}"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5001304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企业礼仪培训如何提高员工的工作态度</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企业礼仪培训的重要性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企业礼仪培训的目标</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企业礼仪培训的实施步骤</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企业礼仪培训的效果评估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企业礼仪培训的案例分析</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企业礼仪培训的未来展望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企业礼仪培训的重要性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企业礼仪培训概述</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企业礼仪培训是指对员工在职场中的言行举止进行规范和培养的培训课程。通过这样的培训，可以帮助员工建立良好的职业形象，提升专业素养，增进职场发展。</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企业礼仪培训的好处</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树立良好形象</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提高员工个人形象和气质</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脱颖而出</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增强职场竞争力</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建立团队精神</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促进员工团队合作和协调</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沟通技巧培养</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有效倾听</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表达清晰</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协调沟通</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组织管理能力提升</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团队协作</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领导能力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决策能力</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企业礼仪培训的内容</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礼仪知识传授</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行为规范</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着装指导</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言行举止</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企业礼仪培训的实施方式</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由公司内部专业人员负责</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内部员工培训</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灵活学习时间安排</a:t>
            </a:r>
            <a:endParaRPr lang="en-US" sz="2000" b="0" strike="noStrike" spc="-1">
              <a:solidFill>
                <a:srgbClr val="000000"/>
              </a:solidFill>
              <a:latin typeface="Arial"/>
            </a:endParaRPr>
          </a:p>
        </p:txBody>
      </p:sp>
      <p:sp>
        <p:nvSpPr>
          <p:cNvPr id="11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在线培训平台</a:t>
            </a:r>
            <a:endParaRPr lang="en-US" sz="3000" b="0" strike="noStrike" spc="-1">
              <a:solidFill>
                <a:srgbClr val="000000"/>
              </a:solidFill>
              <a:latin typeface="Arial"/>
            </a:endParaRPr>
          </a:p>
        </p:txBody>
      </p:sp>
      <p:sp>
        <p:nvSpPr>
          <p:cNvPr id="1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邀请专业培训师进行培训</a:t>
            </a:r>
            <a:endParaRPr lang="en-US" sz="2000" b="0" strike="noStrike" spc="-1">
              <a:solidFill>
                <a:srgbClr val="000000"/>
              </a:solidFill>
              <a:latin typeface="Arial"/>
            </a:endParaRPr>
          </a:p>
        </p:txBody>
      </p:sp>
      <p:sp>
        <p:nvSpPr>
          <p:cNvPr id="11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外部专业培训机构合作</a:t>
            </a:r>
            <a:endParaRPr lang="en-US" sz="3000" b="0" strike="noStrike" spc="-1">
              <a:solidFill>
                <a:srgbClr val="000000"/>
              </a:solidFill>
              <a:latin typeface="Arial"/>
            </a:endParaRPr>
          </a:p>
        </p:txBody>
      </p:sp>
      <p:sp>
        <p:nvSpPr>
          <p:cNvPr id="115"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企业礼仪培训的实施方式</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企业可以通过多种途径实施礼仪培训，如内部培训、外部专业培训机构合作或在线培训平台。选择合适的方式可以更好地提高员工的工作态度和专业素养。</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第二章 企业礼仪培训的目标</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塑造良好的职业形象</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企业礼仪培训旨在帮助员工规范着装、仪表仪容和言行举止，从而塑造良好的职业形象，展现专业和自信。</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加强内部沟通合作</a:t>
            </a:r>
            <a:endParaRPr lang="en-US" sz="3600" b="0" strike="noStrike" spc="-1">
              <a:solidFill>
                <a:schemeClr val="dk1"/>
              </a:solidFill>
              <a:latin typeface="Arial"/>
            </a:endParaRPr>
          </a:p>
        </p:txBody>
      </p:sp>
      <p:sp>
        <p:nvSpPr>
          <p:cNvPr id="12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团队合作精神的培养</a:t>
            </a:r>
            <a:endParaRPr lang="en-US" sz="2000" b="0" strike="noStrike" spc="-1">
              <a:solidFill>
                <a:srgbClr val="000000"/>
              </a:solidFill>
              <a:latin typeface="Arial"/>
            </a:endParaRPr>
          </a:p>
        </p:txBody>
      </p:sp>
      <p:sp>
        <p:nvSpPr>
          <p:cNvPr id="12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提升团队凝聚力</a:t>
            </a:r>
            <a:endParaRPr lang="en-US" sz="3000" b="0" strike="noStrike" spc="-1">
              <a:solidFill>
                <a:srgbClr val="000000"/>
              </a:solidFill>
              <a:latin typeface="Arial"/>
            </a:endParaRPr>
          </a:p>
        </p:txBody>
      </p:sp>
      <p:sp>
        <p:nvSpPr>
          <p:cNvPr id="12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有效沟通提升工作效率</a:t>
            </a:r>
            <a:endParaRPr lang="en-US" sz="2000" b="0" strike="noStrike" spc="-1">
              <a:solidFill>
                <a:srgbClr val="000000"/>
              </a:solidFill>
              <a:latin typeface="Arial"/>
            </a:endParaRPr>
          </a:p>
        </p:txBody>
      </p:sp>
      <p:sp>
        <p:nvSpPr>
          <p:cNvPr id="13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提高工作效率</a:t>
            </a:r>
            <a:endParaRPr lang="en-US" sz="3000" b="0" strike="noStrike" spc="-1">
              <a:solidFill>
                <a:srgbClr val="000000"/>
              </a:solidFill>
              <a:latin typeface="Arial"/>
            </a:endParaRPr>
          </a:p>
        </p:txBody>
      </p:sp>
      <p:sp>
        <p:nvSpPr>
          <p:cNvPr id="13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建立良好的人际关系</a:t>
            </a:r>
            <a:endParaRPr lang="en-US" sz="2000" b="0" strike="noStrike" spc="-1">
              <a:solidFill>
                <a:srgbClr val="000000"/>
              </a:solidFill>
              <a:latin typeface="Arial"/>
            </a:endParaRPr>
          </a:p>
        </p:txBody>
      </p:sp>
      <p:sp>
        <p:nvSpPr>
          <p:cNvPr id="13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增进员工之间的信任和理解</a:t>
            </a:r>
            <a:endParaRPr lang="en-US" sz="3000" b="0" strike="noStrike" spc="-1">
              <a:solidFill>
                <a:srgbClr val="000000"/>
              </a:solidFill>
              <a:latin typeface="Arial"/>
            </a:endParaRPr>
          </a:p>
        </p:txBody>
      </p:sp>
      <p:sp>
        <p:nvSpPr>
          <p:cNvPr id="134"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增加与客户的沟通互动</a:t>
            </a:r>
            <a:endParaRPr lang="en-US" sz="2200" b="0" strike="noStrike" spc="-1">
              <a:solidFill>
                <a:srgbClr val="000000"/>
              </a:solidFill>
              <a:latin typeface="Arial"/>
            </a:endParaRPr>
          </a:p>
        </p:txBody>
      </p:sp>
      <p:sp>
        <p:nvSpPr>
          <p:cNvPr id="13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积极倾听客户需求</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及时回应客户反馈</a:t>
            </a:r>
            <a:endParaRPr lang="en-US" sz="1500" b="0" strike="noStrike" spc="-1">
              <a:solidFill>
                <a:srgbClr val="000000"/>
              </a:solidFill>
              <a:latin typeface="Arial"/>
            </a:endParaRPr>
          </a:p>
        </p:txBody>
      </p:sp>
      <p:sp>
        <p:nvSpPr>
          <p:cNvPr id="13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增强客户关系维护能力</a:t>
            </a:r>
            <a:endParaRPr lang="en-US" sz="3600" b="0" strike="noStrike" spc="-1">
              <a:solidFill>
                <a:schemeClr val="dk1"/>
              </a:solidFill>
              <a:latin typeface="Arial"/>
            </a:endParaRPr>
          </a:p>
        </p:txBody>
      </p:sp>
      <p:sp>
        <p:nvSpPr>
          <p:cNvPr id="14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提升拓展客户和维护客户的技巧</a:t>
            </a:r>
            <a:endParaRPr lang="en-US" sz="2200" b="0" strike="noStrike" spc="-1">
              <a:solidFill>
                <a:srgbClr val="000000"/>
              </a:solidFill>
              <a:latin typeface="Arial"/>
            </a:endParaRPr>
          </a:p>
        </p:txBody>
      </p:sp>
      <p:sp>
        <p:nvSpPr>
          <p:cNvPr id="14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建立良好的客户关系</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增加客户忠诚度</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提升职业素养和综合能力</a:t>
            </a:r>
            <a:endParaRPr lang="en-US" sz="3600" b="0" strike="noStrike" spc="-1">
              <a:solidFill>
                <a:schemeClr val="dk1"/>
              </a:solidFill>
              <a:latin typeface="Arial"/>
            </a:endParaRPr>
          </a:p>
        </p:txBody>
      </p:sp>
      <p:sp>
        <p:nvSpPr>
          <p:cNvPr id="14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善于分析和解决各类问题</a:t>
            </a:r>
            <a:endParaRPr lang="en-US" sz="1500" b="0" strike="noStrike" spc="-1">
              <a:solidFill>
                <a:srgbClr val="000000"/>
              </a:solidFill>
              <a:latin typeface="Arial"/>
            </a:endParaRPr>
          </a:p>
        </p:txBody>
      </p:sp>
      <p:sp>
        <p:nvSpPr>
          <p:cNvPr id="15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培养解决问题的能力</a:t>
            </a:r>
            <a:endParaRPr lang="en-US" sz="2200" b="0" strike="noStrike" spc="-1">
              <a:solidFill>
                <a:srgbClr val="000000"/>
              </a:solidFill>
              <a:latin typeface="Arial"/>
            </a:endParaRPr>
          </a:p>
        </p:txBody>
      </p:sp>
      <p:sp>
        <p:nvSpPr>
          <p:cNvPr id="15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有效管理时间和情绪，不断激励自己</a:t>
            </a:r>
            <a:endParaRPr lang="en-US" sz="1500" b="0" strike="noStrike" spc="-1">
              <a:solidFill>
                <a:srgbClr val="000000"/>
              </a:solidFill>
              <a:latin typeface="Arial"/>
            </a:endParaRPr>
          </a:p>
        </p:txBody>
      </p:sp>
      <p:sp>
        <p:nvSpPr>
          <p:cNvPr id="15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提高自我管理和自我激励能力</a:t>
            </a:r>
            <a:endParaRPr lang="en-US" sz="2200" b="0" strike="noStrike" spc="-1">
              <a:solidFill>
                <a:srgbClr val="000000"/>
              </a:solidFill>
              <a:latin typeface="Arial"/>
            </a:endParaRPr>
          </a:p>
        </p:txBody>
      </p:sp>
      <p:sp>
        <p:nvSpPr>
          <p:cNvPr id="15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5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企业礼仪培训不仅能够提升员工的工作态度和综合素养，还有助于改善内部沟通合作和客户关系维护能力，为企业发展打下坚实基础。</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企业礼仪培训的实施步骤</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需求分析和目标设定</a:t>
            </a:r>
            <a:endParaRPr lang="en-US" sz="3600" b="0" strike="noStrike" spc="-1">
              <a:solidFill>
                <a:schemeClr val="dk1"/>
              </a:solidFill>
              <a:latin typeface="Arial"/>
            </a:endParaRPr>
          </a:p>
        </p:txBody>
      </p:sp>
      <p:sp>
        <p:nvSpPr>
          <p:cNvPr id="16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调查员工礼仪素养情况，为培训提供基础</a:t>
            </a:r>
            <a:endParaRPr lang="en-US" sz="2000" b="0" strike="noStrike" spc="-1">
              <a:solidFill>
                <a:srgbClr val="000000"/>
              </a:solidFill>
              <a:latin typeface="Arial"/>
            </a:endParaRPr>
          </a:p>
        </p:txBody>
      </p:sp>
      <p:sp>
        <p:nvSpPr>
          <p:cNvPr id="16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了解员工的现有礼仪素养水平</a:t>
            </a:r>
            <a:endParaRPr lang="en-US" sz="3000" b="0" strike="noStrike" spc="-1">
              <a:solidFill>
                <a:srgbClr val="000000"/>
              </a:solidFill>
              <a:latin typeface="Arial"/>
            </a:endParaRPr>
          </a:p>
        </p:txBody>
      </p:sp>
      <p:sp>
        <p:nvSpPr>
          <p:cNvPr id="16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6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6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明确培训的重点和目的，制定培训计划</a:t>
            </a:r>
            <a:endParaRPr lang="en-US" sz="2000" b="0" strike="noStrike" spc="-1">
              <a:solidFill>
                <a:srgbClr val="000000"/>
              </a:solidFill>
              <a:latin typeface="Arial"/>
            </a:endParaRPr>
          </a:p>
        </p:txBody>
      </p:sp>
      <p:sp>
        <p:nvSpPr>
          <p:cNvPr id="17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确定培训目标和内容</a:t>
            </a:r>
            <a:endParaRPr lang="en-US" sz="3000" b="0" strike="noStrike" spc="-1">
              <a:solidFill>
                <a:srgbClr val="000000"/>
              </a:solidFill>
              <a:latin typeface="Arial"/>
            </a:endParaRPr>
          </a:p>
        </p:txBody>
      </p:sp>
      <p:sp>
        <p:nvSpPr>
          <p:cNvPr id="171"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确定培训方式和形式</a:t>
            </a:r>
            <a:endParaRPr lang="en-US" sz="2200" b="0" strike="noStrike" spc="-1">
              <a:solidFill>
                <a:srgbClr val="000000"/>
              </a:solidFill>
              <a:latin typeface="Arial"/>
            </a:endParaRPr>
          </a:p>
        </p:txBody>
      </p:sp>
      <p:sp>
        <p:nvSpPr>
          <p:cNvPr id="17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选择线上或线下培训</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确定培训形式和教学方法</a:t>
            </a:r>
            <a:endParaRPr lang="en-US" sz="1500" b="0" strike="noStrike" spc="-1">
              <a:solidFill>
                <a:srgbClr val="000000"/>
              </a:solidFill>
              <a:latin typeface="Arial"/>
            </a:endParaRPr>
          </a:p>
        </p:txBody>
      </p:sp>
      <p:sp>
        <p:nvSpPr>
          <p:cNvPr id="17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培训计划制定</a:t>
            </a:r>
            <a:endParaRPr lang="en-US" sz="3600" b="0" strike="noStrike" spc="-1">
              <a:solidFill>
                <a:schemeClr val="dk1"/>
              </a:solidFill>
              <a:latin typeface="Arial"/>
            </a:endParaRPr>
          </a:p>
        </p:txBody>
      </p:sp>
      <p:sp>
        <p:nvSpPr>
          <p:cNvPr id="18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制定培训时间表和进度安排</a:t>
            </a:r>
            <a:endParaRPr lang="en-US" sz="2200" b="0" strike="noStrike" spc="-1">
              <a:solidFill>
                <a:srgbClr val="000000"/>
              </a:solidFill>
              <a:latin typeface="Arial"/>
            </a:endParaRPr>
          </a:p>
        </p:txBody>
      </p:sp>
      <p:sp>
        <p:nvSpPr>
          <p:cNvPr id="18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安排培训时间和地点</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确保培训进度合理安排</a:t>
            </a:r>
            <a:endParaRPr lang="en-US" sz="1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培训内容准备和培训材料制作</a:t>
            </a:r>
            <a:endParaRPr lang="en-US" sz="3600" b="0" strike="noStrike" spc="-1">
              <a:solidFill>
                <a:schemeClr val="dk1"/>
              </a:solidFill>
              <a:latin typeface="Arial"/>
            </a:endParaRPr>
          </a:p>
        </p:txBody>
      </p:sp>
      <p:sp>
        <p:nvSpPr>
          <p:cNvPr id="18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准备培训所需素材，确保内容全面丰富</a:t>
            </a:r>
            <a:endParaRPr lang="en-US" sz="1500" b="0" strike="noStrike" spc="-1">
              <a:solidFill>
                <a:srgbClr val="000000"/>
              </a:solidFill>
              <a:latin typeface="Arial"/>
            </a:endParaRPr>
          </a:p>
        </p:txBody>
      </p:sp>
      <p:sp>
        <p:nvSpPr>
          <p:cNvPr id="18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收集和整理相关礼仪知识和案例</a:t>
            </a:r>
            <a:endParaRPr lang="en-US" sz="2200" b="0" strike="noStrike" spc="-1">
              <a:solidFill>
                <a:srgbClr val="000000"/>
              </a:solidFill>
              <a:latin typeface="Arial"/>
            </a:endParaRPr>
          </a:p>
        </p:txBody>
      </p:sp>
      <p:sp>
        <p:nvSpPr>
          <p:cNvPr id="18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准备培训所需教材，提供学习支持</a:t>
            </a:r>
            <a:endParaRPr lang="en-US" sz="1500" b="0" strike="noStrike" spc="-1">
              <a:solidFill>
                <a:srgbClr val="000000"/>
              </a:solidFill>
              <a:latin typeface="Arial"/>
            </a:endParaRPr>
          </a:p>
        </p:txBody>
      </p:sp>
      <p:sp>
        <p:nvSpPr>
          <p:cNvPr id="18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制作</a:t>
            </a:r>
            <a:r>
              <a:rPr lang="en-US" sz="2200" b="1" strike="noStrike" spc="-1">
                <a:solidFill>
                  <a:schemeClr val="dk1"/>
                </a:solidFill>
                <a:latin typeface="微软雅黑"/>
                <a:ea typeface="微软雅黑"/>
              </a:rPr>
              <a:t>PPT</a:t>
            </a:r>
            <a:r>
              <a:rPr lang="zh-CN" sz="2200" b="1" strike="noStrike" spc="-1">
                <a:solidFill>
                  <a:schemeClr val="dk1"/>
                </a:solidFill>
                <a:latin typeface="微软雅黑"/>
                <a:ea typeface="微软雅黑"/>
              </a:rPr>
              <a:t>、手册等培训材料</a:t>
            </a:r>
            <a:endParaRPr lang="en-US" sz="2200" b="0" strike="noStrike" spc="-1">
              <a:solidFill>
                <a:srgbClr val="000000"/>
              </a:solidFill>
              <a:latin typeface="Arial"/>
            </a:endParaRPr>
          </a:p>
        </p:txBody>
      </p:sp>
      <p:sp>
        <p:nvSpPr>
          <p:cNvPr id="19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培训师资选择和培训实施</a:t>
            </a:r>
            <a:endParaRPr lang="en-US" sz="3500" b="0" strike="noStrike" spc="-1">
              <a:solidFill>
                <a:srgbClr val="000000"/>
              </a:solidFill>
              <a:latin typeface="Arial"/>
            </a:endParaRPr>
          </a:p>
        </p:txBody>
      </p:sp>
      <p:sp>
        <p:nvSpPr>
          <p:cNvPr id="19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培训师资的选择至关重要，应选择经验丰富的培训师进行培训。安排适当的培训时间和地点，确保培训的顺利进行。</a:t>
            </a:r>
            <a:endParaRPr lang="en-US" sz="2500" b="0" strike="noStrike" spc="-1">
              <a:solidFill>
                <a:srgbClr val="000000"/>
              </a:solidFill>
              <a:latin typeface="Arial"/>
            </a:endParaRPr>
          </a:p>
        </p:txBody>
      </p:sp>
      <p:sp>
        <p:nvSpPr>
          <p:cNvPr id="19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总结与反馈</a:t>
            </a:r>
            <a:endParaRPr lang="en-US" sz="3600" b="0" strike="noStrike" spc="-1">
              <a:solidFill>
                <a:schemeClr val="dk1"/>
              </a:solidFill>
              <a:latin typeface="Arial"/>
            </a:endParaRPr>
          </a:p>
        </p:txBody>
      </p:sp>
      <p:sp>
        <p:nvSpPr>
          <p:cNvPr id="19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对培训效果进行评估，总结改进建议</a:t>
            </a:r>
            <a:endParaRPr lang="en-US" sz="2000" b="0" strike="noStrike" spc="-1">
              <a:solidFill>
                <a:srgbClr val="000000"/>
              </a:solidFill>
              <a:latin typeface="Arial"/>
            </a:endParaRPr>
          </a:p>
        </p:txBody>
      </p:sp>
      <p:sp>
        <p:nvSpPr>
          <p:cNvPr id="20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培训效果评估</a:t>
            </a:r>
            <a:endParaRPr lang="en-US" sz="3000" b="0" strike="noStrike" spc="-1">
              <a:solidFill>
                <a:srgbClr val="000000"/>
              </a:solidFill>
              <a:latin typeface="Arial"/>
            </a:endParaRPr>
          </a:p>
        </p:txBody>
      </p:sp>
      <p:sp>
        <p:nvSpPr>
          <p:cNvPr id="20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0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20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20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0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收集员工对培训的反馈意见，为后续改进提供依据</a:t>
            </a:r>
            <a:endParaRPr lang="en-US" sz="2000" b="0" strike="noStrike" spc="-1">
              <a:solidFill>
                <a:srgbClr val="000000"/>
              </a:solidFill>
              <a:latin typeface="Arial"/>
            </a:endParaRPr>
          </a:p>
        </p:txBody>
      </p:sp>
      <p:sp>
        <p:nvSpPr>
          <p:cNvPr id="20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员工反馈收集</a:t>
            </a:r>
            <a:endParaRPr lang="en-US" sz="3000" b="0" strike="noStrike" spc="-1">
              <a:solidFill>
                <a:srgbClr val="000000"/>
              </a:solidFill>
              <a:latin typeface="Arial"/>
            </a:endParaRPr>
          </a:p>
        </p:txBody>
      </p:sp>
      <p:sp>
        <p:nvSpPr>
          <p:cNvPr id="207"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https://d.book118.com/755001304014011130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138</Paragraphs>
  <Slides>21</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企业礼仪培训如何提高员工的工作态度</vt:lpstr>
      <vt:lpstr>目录</vt:lpstr>
      <vt:lpstr>第1章 企业礼仪培训的重要性</vt:lpstr>
      <vt:lpstr> </vt:lpstr>
      <vt:lpstr>企业礼仪培训的好处</vt:lpstr>
      <vt:lpstr>企业礼仪培训的内容</vt:lpstr>
      <vt:lpstr>企业礼仪培训的实施方式</vt:lpstr>
      <vt:lpstr>企业礼仪培训的实施方式</vt:lpstr>
      <vt:lpstr>第二章 企业礼仪培训的目标</vt:lpstr>
      <vt:lpstr> </vt:lpstr>
      <vt:lpstr>加强内部沟通合作</vt:lpstr>
      <vt:lpstr>增强客户关系维护能力</vt:lpstr>
      <vt:lpstr>提升职业素养和综合能力</vt:lpstr>
      <vt:lpstr>总结</vt:lpstr>
      <vt:lpstr>第3章 企业礼仪培训的实施步骤</vt:lpstr>
      <vt:lpstr>需求分析和目标设定</vt:lpstr>
      <vt:lpstr>培训计划制定</vt:lpstr>
      <vt:lpstr>培训内容准备和培训材料制作</vt:lpstr>
      <vt:lpstr> </vt:lpstr>
      <vt:lpstr>总结与反馈</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2024-09-29T14:45:43.566</cp:lastPrinted>
  <dcterms:created xsi:type="dcterms:W3CDTF">2024-09-29T06:45:43Z</dcterms:created>
  <dcterms:modified xsi:type="dcterms:W3CDTF">2024-09-29T06:45:45Z</dcterms:modified>
</cp:coreProperties>
</file>