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4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tags" Target="tags/tag75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notesMaster" Target="notesMasters/notesMaster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A89DE8-8055-49B9-A23C-CF09F233B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912B81-6FA7-48D3-AD55-1EF2E29E6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B4A2C8-7E4F-4804-8C4F-2C39D8E23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A1F8D1-12E4-416B-B3A5-C22FFA61D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EAEB1B-55F7-4679-82E0-7709391B7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08D091-F869-4CF4-823A-003BD25C1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61162B-DBE6-41CB-AA7F-907AED07C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DB42E6-EA2E-4F83-8C47-5AAC131B7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5A79F4-85EA-4A79-A366-DDB9A735B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976DF6-4C05-46AA-8576-0BE9D5422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D65A54-78B1-49C2-8A9D-20DA7161B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../media/image1.png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6" descr="图片4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notesSlide" Target="../notesSlides/notesSlide1.xml" /><Relationship Id="rId6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notesSlide" Target="../notesSlides/notesSlide2.xml" /><Relationship Id="rId7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notesSlide" Target="../notesSlides/notesSlide3.xml" /><Relationship Id="rId8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slideLayout" Target="../slideLayouts/slideLayout18.xml" /><Relationship Id="rId19" Type="http://schemas.openxmlformats.org/officeDocument/2006/relationships/notesSlide" Target="../notesSlides/notesSlide4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notesSlide" Target="../notesSlides/notesSlide6.xml" /><Relationship Id="rId8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slideLayout" Target="../slideLayouts/slideLayout18.xml" /><Relationship Id="rId19" Type="http://schemas.openxmlformats.org/officeDocument/2006/relationships/notesSlide" Target="../notesSlides/notesSlide7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notesSlide" Target="../notesSlides/notesSlide9.xml" /><Relationship Id="rId8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slideLayout" Target="../slideLayouts/slideLayout1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7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slideLayout" Target="../slideLayouts/slideLayout18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slideLayout" Target="../slideLayouts/slideLayout18.xml" /><Relationship Id="rId19" Type="http://schemas.openxmlformats.org/officeDocument/2006/relationships/notesSlide" Target="../notesSlides/notesSlide10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1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notesSlide" Target="../notesSlides/notesSlide12.xml" /><Relationship Id="rId8" Type="http://schemas.openxmlformats.org/officeDocument/2006/relationships/image" Target="../media/image4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7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slideLayout" Target="../slideLayouts/slideLayout18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5014000104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74065" y="1347470"/>
            <a:ext cx="10255250" cy="2081530"/>
          </a:xfrm>
          <a:noFill/>
        </p:spPr>
        <p:txBody>
          <a:bodyPr anchor="ctr" anchorCtr="0"/>
          <a:lstStyle/>
          <a:p>
            <a:pPr lvl="0"/>
            <a:r>
              <a:rPr lang="zh-CN" altLang="zh-CN">
                <a:solidFill>
                  <a:schemeClr val="bg1"/>
                </a:solidFill>
              </a:rPr>
              <a:t>矿山压力及其控制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封面"/>
          <p:cNvSpPr>
            <a:spLocks noGrp="1"/>
          </p:cNvSpPr>
          <p:nvPr>
            <p:ph type="subTitle" idx="1"/>
          </p:nvPr>
        </p:nvSpPr>
        <p:spPr>
          <a:xfrm>
            <a:off x="1198880" y="3560445"/>
            <a:ext cx="473075" cy="203200"/>
          </a:xfrm>
        </p:spPr>
        <p:txBody>
          <a:bodyPr>
            <a:normAutofit fontScale="25000"/>
          </a:bodyPr>
          <a:lstStyle/>
          <a:p>
            <a:r>
              <a:rPr lang="en-US">
                <a:sym typeface="+mn-ea"/>
              </a:rPr>
              <a:t> </a:t>
            </a:r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3385820" y="4286885"/>
            <a:ext cx="61398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>
                <a:solidFill>
                  <a:schemeClr val="bg1"/>
                </a:solidFill>
              </a:rPr>
              <a:t>汇报人：</a:t>
            </a:r>
            <a:r>
              <a:rPr lang="en-US" altLang="zh-CN">
                <a:solidFill>
                  <a:schemeClr val="bg1"/>
                </a:solidFill>
              </a:rPr>
              <a:t>                                        </a:t>
            </a:r>
            <a:r>
              <a:rPr lang="zh-CN" altLang="en-US">
                <a:solidFill>
                  <a:schemeClr val="bg1"/>
                </a:solidFill>
              </a:rPr>
              <a:t>时间：</a:t>
            </a:r>
            <a:r>
              <a:rPr lang="en-US" altLang="zh-CN">
                <a:solidFill>
                  <a:schemeClr val="bg1"/>
                </a:solidFill>
              </a:rPr>
              <a:t>2024</a:t>
            </a:r>
            <a:r>
              <a:rPr lang="zh-CN" altLang="en-US">
                <a:solidFill>
                  <a:schemeClr val="bg1"/>
                </a:solidFill>
              </a:rPr>
              <a:t>年</a:t>
            </a:r>
            <a:r>
              <a:rPr lang="en-US" altLang="zh-CN">
                <a:solidFill>
                  <a:schemeClr val="bg1"/>
                </a:solidFill>
              </a:rPr>
              <a:t>X</a:t>
            </a:r>
            <a:r>
              <a:rPr lang="zh-CN" altLang="en-US">
                <a:solidFill>
                  <a:schemeClr val="bg1"/>
                </a:solidFill>
              </a:rPr>
              <a:t>月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目录"/>
          <p:cNvSpPr>
            <a:spLocks noGrp="1"/>
          </p:cNvSpPr>
          <p:nvPr>
            <p:ph type="title" idx="4294967295"/>
          </p:nvPr>
        </p:nvSpPr>
        <p:spPr>
          <a:xfrm>
            <a:off x="1621790" y="1647190"/>
            <a:ext cx="2991485" cy="2125980"/>
          </a:xfrm>
        </p:spPr>
        <p:txBody>
          <a:bodyPr>
            <a:noAutofit/>
          </a:bodyPr>
          <a:lstStyle/>
          <a:p>
            <a:r>
              <a:rPr lang="zh-CN" altLang="en-US" sz="4000">
                <a:solidFill>
                  <a:schemeClr val="tx1"/>
                </a:solidFill>
              </a:rPr>
              <a:t>目</a:t>
            </a:r>
            <a:r>
              <a:rPr lang="en-US" altLang="zh-CN" sz="4000">
                <a:solidFill>
                  <a:schemeClr val="tx1"/>
                </a:solidFill>
              </a:rPr>
              <a:t>  </a:t>
            </a:r>
            <a:r>
              <a:rPr lang="zh-CN" altLang="en-US" sz="4000">
                <a:solidFill>
                  <a:schemeClr val="tx1"/>
                </a:solidFill>
              </a:rPr>
              <a:t>录</a:t>
            </a:r>
            <a:endParaRPr lang="zh-CN" altLang="en-US" sz="4000">
              <a:solidFill>
                <a:schemeClr val="tx1"/>
              </a:solidFill>
            </a:endParaRPr>
          </a:p>
        </p:txBody>
      </p:sp>
      <p:sp>
        <p:nvSpPr>
          <p:cNvPr id="23" name="content"/>
          <p:cNvSpPr txBox="1"/>
          <p:nvPr/>
        </p:nvSpPr>
        <p:spPr>
          <a:xfrm>
            <a:off x="4418965" y="1466850"/>
            <a:ext cx="6755765" cy="4521835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MiSans Heavy" panose="00000a00000000000000" charset="-122"/>
                <a:sym typeface="+mn-ea"/>
              </a:rPr>
              <a:t>第1章  矿山压力及其控制简介
第2章  矿山压力监测技术
第3章  矿山压力的数值模拟
第4章  矿山压力的安全管理
第5章  矿山压力对环境的影响与保护
第6章  矿山压力未来发展展望
第7章  总结</a:t>
            </a: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MiSans Heavy" panose="00000a00000000000000" charset="-122"/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13857" y="3074243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b="1">
                <a:solidFill>
                  <a:schemeClr val="accent5">
                    <a:lumMod val="50000"/>
                    <a:alpha val="60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CATALOGUE</a:t>
            </a:r>
            <a:endParaRPr lang="en-US" b="1">
              <a:solidFill>
                <a:schemeClr val="accent5">
                  <a:lumMod val="50000"/>
                  <a:alpha val="60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图片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index"/>
          <p:cNvSpPr>
            <a:spLocks noGrp="1"/>
          </p:cNvSpPr>
          <p:nvPr>
            <p:ph type="body" idx="4294967295"/>
          </p:nvPr>
        </p:nvSpPr>
        <p:spPr>
          <a:xfrm>
            <a:off x="1089660" y="1583690"/>
            <a:ext cx="1922780" cy="968375"/>
          </a:xfrm>
          <a:noFill/>
        </p:spPr>
        <p:txBody>
          <a:bodyPr>
            <a:noAutofit/>
          </a:bodyPr>
          <a:lstStyle/>
          <a:p>
            <a:r>
              <a:rPr lang="zh-CN" altLang="en-US" sz="2400"/>
              <a:t>01</a:t>
            </a:r>
            <a:endParaRPr lang="zh-CN" altLang="en-US" sz="2400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326515" y="2854960"/>
            <a:ext cx="9108440" cy="1319530"/>
          </a:xfrm>
          <a:noFill/>
        </p:spPr>
        <p:txBody>
          <a:bodyPr/>
          <a:lstStyle/>
          <a:p>
            <a:pPr algn="ctr"/>
            <a:r>
              <a:rPr sz="4500"/>
              <a:t>第1章 矿山压力及其控制简介</a:t>
            </a:r>
            <a:endParaRPr sz="4500"/>
          </a:p>
        </p:txBody>
      </p:sp>
      <p:sp>
        <p:nvSpPr>
          <p:cNvPr id="4" name="章节页"/>
          <p:cNvSpPr txBox="1"/>
          <p:nvPr/>
        </p:nvSpPr>
        <p:spPr>
          <a:xfrm>
            <a:off x="857885" y="1252855"/>
            <a:ext cx="193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</a:t>
            </a:r>
            <a:endParaRPr lang="en-US" altLang="zh-CN"/>
          </a:p>
        </p:txBody>
      </p:sp>
      <p:cxnSp>
        <p:nvCxnSpPr>
          <p:cNvPr id="7" name="Connector 5"/>
          <p:cNvCxnSpPr/>
          <p:nvPr/>
        </p:nvCxnSpPr>
        <p:spPr>
          <a:xfrm flipV="1">
            <a:off x="2866068" y="1154382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8" name="Connector 6"/>
          <p:cNvCxnSpPr/>
          <p:nvPr/>
        </p:nvCxnSpPr>
        <p:spPr>
          <a:xfrm flipV="1">
            <a:off x="362203" y="1935630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矿山压力是指矿山开采过程中受到的地质力（岩层压力、岩石应力等）和水力力的综合作用。压力的大小会影响矿山的稳定性和安全性。</a:t>
            </a:r>
            <a:endParaRPr lang="zh-CN" altLang="en-US" spc="1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55825" y="2346960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什么是矿山压力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60" name="燕尾形 38"/>
          <p:cNvSpPr/>
          <p:nvPr/>
        </p:nvSpPr>
        <p:spPr>
          <a:xfrm>
            <a:off x="8980805" y="1614170"/>
            <a:ext cx="2536825" cy="852805"/>
          </a:xfrm>
          <a:prstGeom prst="chevron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7"/>
          <p:cNvSpPr/>
          <p:nvPr/>
        </p:nvSpPr>
        <p:spPr>
          <a:xfrm>
            <a:off x="5962650" y="1614805"/>
            <a:ext cx="2879090" cy="852170"/>
          </a:xfrm>
          <a:prstGeom prst="chevron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6"/>
          <p:cNvSpPr/>
          <p:nvPr/>
        </p:nvSpPr>
        <p:spPr>
          <a:xfrm>
            <a:off x="2866390" y="1614805"/>
            <a:ext cx="2689860" cy="852805"/>
          </a:xfrm>
          <a:prstGeom prst="chevron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4" name="五边形 30"/>
          <p:cNvSpPr/>
          <p:nvPr/>
        </p:nvSpPr>
        <p:spPr>
          <a:xfrm>
            <a:off x="355600" y="1615440"/>
            <a:ext cx="2510790" cy="852170"/>
          </a:xfrm>
          <a:prstGeom prst="homePlate">
            <a:avLst/>
          </a:prstGeom>
          <a:solidFill>
            <a:schemeClr val="accent1">
              <a:alpha val="38000"/>
            </a:schemeClr>
          </a:solidFill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149600" y="1821815"/>
            <a:ext cx="252984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content.2.title"/>
          <p:cNvSpPr txBox="1"/>
          <p:nvPr/>
        </p:nvSpPr>
        <p:spPr>
          <a:xfrm>
            <a:off x="3365500" y="1918335"/>
            <a:ext cx="208978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岩石性质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2" name="content.2.content"/>
          <p:cNvSpPr txBox="1"/>
          <p:nvPr/>
        </p:nvSpPr>
        <p:spPr>
          <a:xfrm>
            <a:off x="3336925" y="2511425"/>
            <a:ext cx="2067560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硬度、韧性、透水性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29020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content.3.title"/>
          <p:cNvSpPr txBox="1"/>
          <p:nvPr/>
        </p:nvSpPr>
        <p:spPr>
          <a:xfrm>
            <a:off x="6381115" y="1918335"/>
            <a:ext cx="2358390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水文地质条件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7" name="content.3.content"/>
          <p:cNvSpPr txBox="1"/>
          <p:nvPr/>
        </p:nvSpPr>
        <p:spPr>
          <a:xfrm>
            <a:off x="6344920" y="2511425"/>
            <a:ext cx="209613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地下水的压力、渗透性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48445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content.4.title"/>
          <p:cNvSpPr txBox="1"/>
          <p:nvPr/>
        </p:nvSpPr>
        <p:spPr>
          <a:xfrm>
            <a:off x="9378315" y="1918335"/>
            <a:ext cx="210121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矿山开采方法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2" name="content.4.content"/>
          <p:cNvSpPr txBox="1"/>
          <p:nvPr/>
        </p:nvSpPr>
        <p:spPr>
          <a:xfrm>
            <a:off x="9407525" y="2511425"/>
            <a:ext cx="207708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影响矿山结构稳定性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247650" y="360045"/>
            <a:ext cx="8281670" cy="720090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矿山压力的影响因素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" name="content.1.title"/>
          <p:cNvSpPr txBox="1"/>
          <p:nvPr/>
        </p:nvSpPr>
        <p:spPr>
          <a:xfrm>
            <a:off x="499110" y="1918335"/>
            <a:ext cx="219265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地质构造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1.content"/>
          <p:cNvSpPr txBox="1"/>
          <p:nvPr/>
        </p:nvSpPr>
        <p:spPr>
          <a:xfrm>
            <a:off x="462915" y="2511425"/>
            <a:ext cx="208343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影响地层稳定性
决定矿山开采方向</a:t>
            </a:r>
            <a:endParaRPr lang="en-US" altLang="zh-CN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矿山压力的分类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地层所受的压力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岩层压力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矿柱所受的压力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矿柱压力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山体边坡所受的压力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边坡压力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水对矿山结构的影响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水力压力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矿山压力的控制方法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如锚索、钢架等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采用支护措施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减少地压影响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调整开采方法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提高矿山运营效率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合理布局矿区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及时发现问题并采取措施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加强地质预测和监测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101725" y="1220470"/>
            <a:ext cx="8568690" cy="719455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l"/>
            <a:r>
              <a:rPr lang="zh-CN" altLang="en-US">
                <a:solidFill>
                  <a:schemeClr val="tx1"/>
                </a:solidFill>
              </a:rPr>
              <a:t>总结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content"/>
          <p:cNvSpPr/>
          <p:nvPr/>
        </p:nvSpPr>
        <p:spPr>
          <a:xfrm>
            <a:off x="1381125" y="2447290"/>
            <a:ext cx="7975600" cy="315468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fontAlgn="auto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+mn-ea"/>
              </a:rPr>
              <a:t>矿山压力是矿山开采中需要认真对待的重要问题，只有合理控制和稳定压力，才能确保矿山的安全生产。</a:t>
            </a:r>
            <a:endParaRPr lang="zh-CN" altLang="en-US">
              <a:ln>
                <a:noFill/>
                <a:prstDash val="sysDot"/>
              </a:ln>
              <a:solidFill>
                <a:schemeClr val="tx1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图片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index"/>
          <p:cNvSpPr>
            <a:spLocks noGrp="1"/>
          </p:cNvSpPr>
          <p:nvPr>
            <p:ph type="body" idx="4294967295"/>
          </p:nvPr>
        </p:nvSpPr>
        <p:spPr>
          <a:xfrm>
            <a:off x="1089660" y="1583690"/>
            <a:ext cx="1922780" cy="968375"/>
          </a:xfrm>
          <a:noFill/>
        </p:spPr>
        <p:txBody>
          <a:bodyPr>
            <a:noAutofit/>
          </a:bodyPr>
          <a:lstStyle/>
          <a:p>
            <a:r>
              <a:rPr lang="zh-CN" altLang="en-US" sz="2400"/>
              <a:t>02</a:t>
            </a:r>
            <a:endParaRPr lang="zh-CN" altLang="en-US" sz="2400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326515" y="2854960"/>
            <a:ext cx="9108440" cy="1319530"/>
          </a:xfrm>
          <a:noFill/>
        </p:spPr>
        <p:txBody>
          <a:bodyPr/>
          <a:lstStyle/>
          <a:p>
            <a:pPr algn="ctr"/>
            <a:r>
              <a:rPr sz="4500"/>
              <a:t>第2章 矿山压力监测技术</a:t>
            </a:r>
            <a:endParaRPr sz="4500"/>
          </a:p>
        </p:txBody>
      </p:sp>
      <p:sp>
        <p:nvSpPr>
          <p:cNvPr id="4" name="章节页"/>
          <p:cNvSpPr txBox="1"/>
          <p:nvPr/>
        </p:nvSpPr>
        <p:spPr>
          <a:xfrm>
            <a:off x="857885" y="1252855"/>
            <a:ext cx="193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</a:t>
            </a:r>
            <a:endParaRPr lang="en-US" altLang="zh-CN"/>
          </a:p>
        </p:txBody>
      </p:sp>
      <p:cxnSp>
        <p:nvCxnSpPr>
          <p:cNvPr id="7" name="Connector 5"/>
          <p:cNvCxnSpPr/>
          <p:nvPr/>
        </p:nvCxnSpPr>
        <p:spPr>
          <a:xfrm flipV="1">
            <a:off x="2866068" y="1154382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8" name="Connector 6"/>
          <p:cNvCxnSpPr/>
          <p:nvPr/>
        </p:nvCxnSpPr>
        <p:spPr>
          <a:xfrm flipV="1">
            <a:off x="362203" y="1935630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矿山压力监测系统包括变形监测、声发射监测和应变仪监测。这些技术通过监测矿山内部的变化和压力，帮助预防地质灾害的发生。</a:t>
            </a:r>
            <a:endParaRPr lang="zh-CN" altLang="en-US" spc="1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55825" y="2346960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矿山压力监测系统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监测技术的应用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及时发现压力异常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实时监测矿山压力变化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保障矿工安全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预警矿山地质灾害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提高生产效率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优化矿山生产计划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监测数据处理与分析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获取原始监测数据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数据采集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将数据传送至处理中心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数据传输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清洗和处理数据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数据处理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提取关键信息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数据分析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60" name="燕尾形 38"/>
          <p:cNvSpPr/>
          <p:nvPr/>
        </p:nvSpPr>
        <p:spPr>
          <a:xfrm>
            <a:off x="8980805" y="1614170"/>
            <a:ext cx="2536825" cy="852805"/>
          </a:xfrm>
          <a:prstGeom prst="chevron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7"/>
          <p:cNvSpPr/>
          <p:nvPr/>
        </p:nvSpPr>
        <p:spPr>
          <a:xfrm>
            <a:off x="5962650" y="1614805"/>
            <a:ext cx="2879090" cy="852170"/>
          </a:xfrm>
          <a:prstGeom prst="chevron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6"/>
          <p:cNvSpPr/>
          <p:nvPr/>
        </p:nvSpPr>
        <p:spPr>
          <a:xfrm>
            <a:off x="2866390" y="1614805"/>
            <a:ext cx="2689860" cy="852805"/>
          </a:xfrm>
          <a:prstGeom prst="chevron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4" name="五边形 30"/>
          <p:cNvSpPr/>
          <p:nvPr/>
        </p:nvSpPr>
        <p:spPr>
          <a:xfrm>
            <a:off x="355600" y="1615440"/>
            <a:ext cx="2510790" cy="852170"/>
          </a:xfrm>
          <a:prstGeom prst="homePlate">
            <a:avLst/>
          </a:prstGeom>
          <a:solidFill>
            <a:schemeClr val="accent1">
              <a:alpha val="38000"/>
            </a:schemeClr>
          </a:solidFill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149600" y="1821815"/>
            <a:ext cx="252984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content.2.title"/>
          <p:cNvSpPr txBox="1"/>
          <p:nvPr/>
        </p:nvSpPr>
        <p:spPr>
          <a:xfrm>
            <a:off x="3365500" y="1918335"/>
            <a:ext cx="208978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智能化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2" name="content.2.content"/>
          <p:cNvSpPr txBox="1"/>
          <p:nvPr/>
        </p:nvSpPr>
        <p:spPr>
          <a:xfrm>
            <a:off x="3336925" y="2511425"/>
            <a:ext cx="2067560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实现数据智能分析
准确预测地质灾害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29020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content.3.title"/>
          <p:cNvSpPr txBox="1"/>
          <p:nvPr/>
        </p:nvSpPr>
        <p:spPr>
          <a:xfrm>
            <a:off x="6381115" y="1918335"/>
            <a:ext cx="2358390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无人化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7" name="content.3.content"/>
          <p:cNvSpPr txBox="1"/>
          <p:nvPr/>
        </p:nvSpPr>
        <p:spPr>
          <a:xfrm>
            <a:off x="6344920" y="2511425"/>
            <a:ext cx="209613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避免人员伤亡风险
提高工作安全性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48445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content.4.title"/>
          <p:cNvSpPr txBox="1"/>
          <p:nvPr/>
        </p:nvSpPr>
        <p:spPr>
          <a:xfrm>
            <a:off x="9378315" y="1918335"/>
            <a:ext cx="210121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 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2" name="content.4.content"/>
          <p:cNvSpPr txBox="1"/>
          <p:nvPr/>
        </p:nvSpPr>
        <p:spPr>
          <a:xfrm>
            <a:off x="9407525" y="2511425"/>
            <a:ext cx="207708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247650" y="360045"/>
            <a:ext cx="8281670" cy="720090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监测技术的发展趋势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" name="content.1.title"/>
          <p:cNvSpPr txBox="1"/>
          <p:nvPr/>
        </p:nvSpPr>
        <p:spPr>
          <a:xfrm>
            <a:off x="499110" y="1918335"/>
            <a:ext cx="219265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自动化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1.content"/>
          <p:cNvSpPr txBox="1"/>
          <p:nvPr/>
        </p:nvSpPr>
        <p:spPr>
          <a:xfrm>
            <a:off x="462915" y="2511425"/>
            <a:ext cx="208343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提高监测效率
减少人工干预</a:t>
            </a:r>
            <a:endParaRPr lang="en-US" altLang="zh-CN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101725" y="1220470"/>
            <a:ext cx="8568690" cy="719455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l"/>
            <a:r>
              <a:rPr lang="zh-CN" altLang="en-US">
                <a:solidFill>
                  <a:schemeClr val="tx1"/>
                </a:solidFill>
              </a:rPr>
              <a:t>总结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content"/>
          <p:cNvSpPr/>
          <p:nvPr/>
        </p:nvSpPr>
        <p:spPr>
          <a:xfrm>
            <a:off x="1381125" y="2447290"/>
            <a:ext cx="7975600" cy="315468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fontAlgn="auto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+mn-ea"/>
              </a:rPr>
              <a:t>矿山压力监测技术在确保矿工安全、预防地质灾害、优化生产计划等方面发挥着重要作用。随着技术的不断发展，监测系统将越来越智能化、自动化、无人化，为矿山生产带来更多的便利和安全保障。</a:t>
            </a:r>
            <a:endParaRPr lang="zh-CN" altLang="en-US">
              <a:ln>
                <a:noFill/>
                <a:prstDash val="sysDot"/>
              </a:ln>
              <a:solidFill>
                <a:schemeClr val="tx1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图片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index"/>
          <p:cNvSpPr>
            <a:spLocks noGrp="1"/>
          </p:cNvSpPr>
          <p:nvPr>
            <p:ph type="body" idx="4294967295"/>
          </p:nvPr>
        </p:nvSpPr>
        <p:spPr>
          <a:xfrm>
            <a:off x="1089660" y="1583690"/>
            <a:ext cx="1922780" cy="968375"/>
          </a:xfrm>
          <a:noFill/>
        </p:spPr>
        <p:txBody>
          <a:bodyPr>
            <a:noAutofit/>
          </a:bodyPr>
          <a:lstStyle/>
          <a:p>
            <a:r>
              <a:rPr lang="zh-CN" altLang="en-US" sz="2400"/>
              <a:t>03</a:t>
            </a:r>
            <a:endParaRPr lang="zh-CN" altLang="en-US" sz="2400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326515" y="2854960"/>
            <a:ext cx="9108440" cy="1319530"/>
          </a:xfrm>
          <a:noFill/>
        </p:spPr>
        <p:txBody>
          <a:bodyPr/>
          <a:lstStyle/>
          <a:p>
            <a:pPr algn="ctr"/>
            <a:r>
              <a:rPr sz="4500"/>
              <a:t>第3章 矿山压力的数值模拟</a:t>
            </a:r>
            <a:endParaRPr sz="4500"/>
          </a:p>
        </p:txBody>
      </p:sp>
      <p:sp>
        <p:nvSpPr>
          <p:cNvPr id="4" name="章节页"/>
          <p:cNvSpPr txBox="1"/>
          <p:nvPr/>
        </p:nvSpPr>
        <p:spPr>
          <a:xfrm>
            <a:off x="857885" y="1252855"/>
            <a:ext cx="193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</a:t>
            </a:r>
            <a:endParaRPr lang="en-US" altLang="zh-CN"/>
          </a:p>
        </p:txBody>
      </p:sp>
      <p:cxnSp>
        <p:nvCxnSpPr>
          <p:cNvPr id="7" name="Connector 5"/>
          <p:cNvCxnSpPr/>
          <p:nvPr/>
        </p:nvCxnSpPr>
        <p:spPr>
          <a:xfrm flipV="1">
            <a:off x="2866068" y="1154382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8" name="Connector 6"/>
          <p:cNvCxnSpPr/>
          <p:nvPr/>
        </p:nvCxnSpPr>
        <p:spPr>
          <a:xfrm flipV="1">
            <a:off x="362203" y="1935630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8392795" y="1403350"/>
            <a:ext cx="3103245" cy="4782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content"/>
          <p:cNvSpPr txBox="1"/>
          <p:nvPr/>
        </p:nvSpPr>
        <p:spPr>
          <a:xfrm>
            <a:off x="6262370" y="1499870"/>
            <a:ext cx="5547995" cy="4125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l" fontAlgn="auto">
              <a:lnSpc>
                <a:spcPct val="200000"/>
              </a:lnSpc>
              <a:buClr>
                <a:srgbClr val="376FFF"/>
              </a:buClr>
              <a:buSzPct val="80000"/>
              <a:buNone/>
            </a:pPr>
            <a:r>
              <a:rPr lang="zh-CN" altLang="en-US" spc="1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矿山压力的数值模拟常用的方法包括有限元方法、边界元方法和离散元方法。有限元方法是一种求解偏微分方程的数值方法，边界元方法则是针对边界上的条件进行离散求解，而离散元方法则是通过将物体分成大量小块，通过力学原理进行计算。</a:t>
            </a:r>
            <a:endParaRPr lang="zh-CN" altLang="en-US" spc="1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header"/>
          <p:cNvSpPr>
            <a:spLocks noGrp="1"/>
          </p:cNvSpPr>
          <p:nvPr>
            <p:ph type="title" idx="4294967295"/>
          </p:nvPr>
        </p:nvSpPr>
        <p:spPr>
          <a:xfrm>
            <a:off x="0" y="360045"/>
            <a:ext cx="10800080" cy="72009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AutoShape 2"/>
          <p:cNvSpPr/>
          <p:nvPr/>
        </p:nvSpPr>
        <p:spPr>
          <a:xfrm>
            <a:off x="1462446" y="159272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10"/>
          <p:cNvSpPr/>
          <p:nvPr/>
        </p:nvSpPr>
        <p:spPr>
          <a:xfrm>
            <a:off x="2975473" y="105372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233953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699080" y="418918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218968" y="126253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51397" y="440843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15"/>
          <p:cNvSpPr/>
          <p:nvPr/>
        </p:nvSpPr>
        <p:spPr>
          <a:xfrm>
            <a:off x="1450254" y="440451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itle"/>
          <p:cNvSpPr txBox="1"/>
          <p:nvPr/>
        </p:nvSpPr>
        <p:spPr>
          <a:xfrm>
            <a:off x="2155825" y="2346960"/>
            <a:ext cx="2408555" cy="1082040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>
              <a:buClr>
                <a:srgbClr val="000000"/>
              </a:buClr>
              <a:buSzPct val="70000"/>
              <a:buNone/>
            </a:pPr>
            <a:r>
              <a:rPr lang="zh-CN" altLang="en-US" sz="2200" b="1" spc="3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sym typeface="+mn-ea"/>
              </a:rPr>
              <a:t>数值模拟的原理</a:t>
            </a:r>
            <a:endParaRPr lang="zh-CN" altLang="en-US" sz="2200" b="1" spc="3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itle"/>
          <p:cNvSpPr>
            <a:spLocks noGrp="1"/>
          </p:cNvSpPr>
          <p:nvPr>
            <p:ph type="title" idx="4294967295"/>
          </p:nvPr>
        </p:nvSpPr>
        <p:spPr>
          <a:xfrm>
            <a:off x="666115" y="608330"/>
            <a:ext cx="10968990" cy="705485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j-ea"/>
                <a:ea typeface="+mj-ea"/>
              </a:rPr>
              <a:t>模拟软件</a:t>
            </a:r>
            <a:endParaRPr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content.1.subtitle"/>
          <p:cNvSpPr/>
          <p:nvPr/>
        </p:nvSpPr>
        <p:spPr>
          <a:xfrm>
            <a:off x="934720" y="2740660"/>
            <a:ext cx="20891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Fast Lagrangian Analysis of Continua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content.1.title"/>
          <p:cNvSpPr/>
          <p:nvPr/>
        </p:nvSpPr>
        <p:spPr>
          <a:xfrm>
            <a:off x="935355" y="1945005"/>
            <a:ext cx="2088515" cy="6699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FLAC</a:t>
            </a:r>
            <a:endParaRPr lang="en-US" altLang="zh-CN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2.subtitle"/>
          <p:cNvSpPr/>
          <p:nvPr/>
        </p:nvSpPr>
        <p:spPr>
          <a:xfrm>
            <a:off x="6380480" y="2740660"/>
            <a:ext cx="2115185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Engineering Simulation Software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9" name="content.2.title"/>
          <p:cNvSpPr/>
          <p:nvPr/>
        </p:nvSpPr>
        <p:spPr>
          <a:xfrm>
            <a:off x="6379845" y="1946910"/>
            <a:ext cx="2116455" cy="6661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ANSYS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content.3.subtitle"/>
          <p:cNvSpPr/>
          <p:nvPr/>
        </p:nvSpPr>
        <p:spPr>
          <a:xfrm>
            <a:off x="3660140" y="2740660"/>
            <a:ext cx="200914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Three-Dimensional Distinct Element Code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content.3.title"/>
          <p:cNvSpPr/>
          <p:nvPr/>
        </p:nvSpPr>
        <p:spPr>
          <a:xfrm>
            <a:off x="3660775" y="1946910"/>
            <a:ext cx="2009140" cy="6673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3DEC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content.4.subtitle"/>
          <p:cNvSpPr/>
          <p:nvPr/>
        </p:nvSpPr>
        <p:spPr>
          <a:xfrm>
            <a:off x="9179560" y="2740660"/>
            <a:ext cx="2165350" cy="2355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content.4.title"/>
          <p:cNvSpPr/>
          <p:nvPr/>
        </p:nvSpPr>
        <p:spPr>
          <a:xfrm>
            <a:off x="9179560" y="1945005"/>
            <a:ext cx="2165985" cy="6686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endParaRPr lang="zh-CN" altLang="en-US" sz="16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1358345" y="259865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5" name="Connector 7"/>
          <p:cNvCxnSpPr/>
          <p:nvPr/>
        </p:nvCxnSpPr>
        <p:spPr>
          <a:xfrm flipV="1">
            <a:off x="3949145" y="2584052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8" name="Connector 7"/>
          <p:cNvCxnSpPr/>
          <p:nvPr/>
        </p:nvCxnSpPr>
        <p:spPr>
          <a:xfrm flipV="1">
            <a:off x="6771720" y="255547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cxnSp>
        <p:nvCxnSpPr>
          <p:cNvPr id="10" name="Connector 7"/>
          <p:cNvCxnSpPr/>
          <p:nvPr/>
        </p:nvCxnSpPr>
        <p:spPr>
          <a:xfrm flipV="1">
            <a:off x="9399985" y="2570717"/>
            <a:ext cx="1724025" cy="14605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矩形 17"/>
          <p:cNvSpPr/>
          <p:nvPr/>
        </p:nvSpPr>
        <p:spPr>
          <a:xfrm>
            <a:off x="923925" y="4374515"/>
            <a:ext cx="503555" cy="103441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矩形 5"/>
          <p:cNvSpPr/>
          <p:nvPr/>
        </p:nvSpPr>
        <p:spPr>
          <a:xfrm>
            <a:off x="923925" y="2845435"/>
            <a:ext cx="506730" cy="103441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13"/>
          <p:cNvSpPr/>
          <p:nvPr/>
        </p:nvSpPr>
        <p:spPr>
          <a:xfrm>
            <a:off x="923925" y="1316355"/>
            <a:ext cx="506730" cy="103441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552450" y="360045"/>
            <a:ext cx="7593965" cy="720090"/>
          </a:xfrm>
          <a:noFill/>
        </p:spPr>
        <p:txBody>
          <a:bodyPr lIns="0" tIns="0" rIns="0" bIns="0" anchor="b"/>
          <a:lstStyle/>
          <a:p>
            <a:r>
              <a:rPr lang="en-US" altLang="zh-CN">
                <a:solidFill>
                  <a:schemeClr val="tx1"/>
                </a:solidFill>
              </a:rPr>
              <a:t>模拟结果的分析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1" name="content.1.subtitle"/>
          <p:cNvSpPr/>
          <p:nvPr/>
        </p:nvSpPr>
        <p:spPr>
          <a:xfrm>
            <a:off x="1501775" y="178435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ym typeface="+mn-ea"/>
              </a:rPr>
              <a:t>分析矿山结构的形变情况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content.1.title"/>
          <p:cNvSpPr/>
          <p:nvPr/>
        </p:nvSpPr>
        <p:spPr>
          <a:xfrm>
            <a:off x="1500505" y="1316355"/>
            <a:ext cx="5524500" cy="35687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矿山变形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26465" y="158115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29005" y="463931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content.3.subtitle"/>
          <p:cNvSpPr/>
          <p:nvPr/>
        </p:nvSpPr>
        <p:spPr>
          <a:xfrm>
            <a:off x="1503045" y="49809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/>
              <a:t>探讨矿山岩石破坏的原因</a:t>
            </a:r>
            <a:endParaRPr lang="zh-CN" altLang="en-US" sz="1600"/>
          </a:p>
        </p:txBody>
      </p:sp>
      <p:sp>
        <p:nvSpPr>
          <p:cNvPr id="17" name="content.3.title"/>
          <p:cNvSpPr/>
          <p:nvPr/>
        </p:nvSpPr>
        <p:spPr>
          <a:xfrm>
            <a:off x="1504315" y="4408170"/>
            <a:ext cx="5524500" cy="46101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破坏机制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26465" y="3176905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content.2.subtitle"/>
          <p:cNvSpPr/>
          <p:nvPr/>
        </p:nvSpPr>
        <p:spPr>
          <a:xfrm>
            <a:off x="1501775" y="33553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/>
              <a:t>评估矿山内的应力状态</a:t>
            </a:r>
            <a:endParaRPr lang="zh-CN" altLang="en-US" sz="1600"/>
          </a:p>
        </p:txBody>
      </p:sp>
      <p:sp>
        <p:nvSpPr>
          <p:cNvPr id="21" name="content.2.title"/>
          <p:cNvSpPr/>
          <p:nvPr/>
        </p:nvSpPr>
        <p:spPr>
          <a:xfrm>
            <a:off x="1501775" y="2817495"/>
            <a:ext cx="5524500" cy="426085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应力分布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60" name="燕尾形 38"/>
          <p:cNvSpPr/>
          <p:nvPr/>
        </p:nvSpPr>
        <p:spPr>
          <a:xfrm>
            <a:off x="8980805" y="1614170"/>
            <a:ext cx="2536825" cy="852805"/>
          </a:xfrm>
          <a:prstGeom prst="chevron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7"/>
          <p:cNvSpPr/>
          <p:nvPr/>
        </p:nvSpPr>
        <p:spPr>
          <a:xfrm>
            <a:off x="5962650" y="1614805"/>
            <a:ext cx="2879090" cy="852170"/>
          </a:xfrm>
          <a:prstGeom prst="chevron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6"/>
          <p:cNvSpPr/>
          <p:nvPr/>
        </p:nvSpPr>
        <p:spPr>
          <a:xfrm>
            <a:off x="2866390" y="1614805"/>
            <a:ext cx="2689860" cy="852805"/>
          </a:xfrm>
          <a:prstGeom prst="chevron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54" name="五边形 30"/>
          <p:cNvSpPr/>
          <p:nvPr/>
        </p:nvSpPr>
        <p:spPr>
          <a:xfrm>
            <a:off x="355600" y="1615440"/>
            <a:ext cx="2510790" cy="852170"/>
          </a:xfrm>
          <a:prstGeom prst="homePlate">
            <a:avLst/>
          </a:prstGeom>
          <a:solidFill>
            <a:schemeClr val="accent1">
              <a:alpha val="38000"/>
            </a:schemeClr>
          </a:solidFill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149600" y="1821815"/>
            <a:ext cx="252984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content.2.title"/>
          <p:cNvSpPr txBox="1"/>
          <p:nvPr/>
        </p:nvSpPr>
        <p:spPr>
          <a:xfrm>
            <a:off x="3365500" y="1918335"/>
            <a:ext cx="208978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预测岩层变形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2" name="content.2.content"/>
          <p:cNvSpPr txBox="1"/>
          <p:nvPr/>
        </p:nvSpPr>
        <p:spPr>
          <a:xfrm>
            <a:off x="3336925" y="2511425"/>
            <a:ext cx="2067560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通过模拟预测岩层的形变情况
为采矿提供参考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29020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content.3.title"/>
          <p:cNvSpPr txBox="1"/>
          <p:nvPr/>
        </p:nvSpPr>
        <p:spPr>
          <a:xfrm>
            <a:off x="6381115" y="1918335"/>
            <a:ext cx="2358390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优化采矿方案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7" name="content.3.content"/>
          <p:cNvSpPr txBox="1"/>
          <p:nvPr/>
        </p:nvSpPr>
        <p:spPr>
          <a:xfrm>
            <a:off x="6344920" y="2511425"/>
            <a:ext cx="209613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根据模拟结果调整采矿方案
提高采矿效率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48445" y="1821815"/>
            <a:ext cx="2528570" cy="40176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content.4.title"/>
          <p:cNvSpPr txBox="1"/>
          <p:nvPr/>
        </p:nvSpPr>
        <p:spPr>
          <a:xfrm>
            <a:off x="9378315" y="1918335"/>
            <a:ext cx="210121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 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2" name="content.4.content"/>
          <p:cNvSpPr txBox="1"/>
          <p:nvPr/>
        </p:nvSpPr>
        <p:spPr>
          <a:xfrm>
            <a:off x="9407525" y="2511425"/>
            <a:ext cx="207708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16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247650" y="360045"/>
            <a:ext cx="8281670" cy="720090"/>
          </a:xfrm>
          <a:noFill/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模拟在矿山工程中的应用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" name="content.1.title"/>
          <p:cNvSpPr txBox="1"/>
          <p:nvPr/>
        </p:nvSpPr>
        <p:spPr>
          <a:xfrm>
            <a:off x="499110" y="1918335"/>
            <a:ext cx="2192655" cy="4851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设计支护方案</a:t>
            </a:r>
            <a:endParaRPr lang="en-US" altLang="zh-CN" sz="1600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content.1.content"/>
          <p:cNvSpPr txBox="1"/>
          <p:nvPr/>
        </p:nvSpPr>
        <p:spPr>
          <a:xfrm>
            <a:off x="462915" y="2511425"/>
            <a:ext cx="2083435" cy="2919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根据模拟结果设计合理的支护结构
提高矿山工程的安全性</a:t>
            </a:r>
            <a:endParaRPr lang="en-US" altLang="zh-CN" sz="16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101725" y="1220470"/>
            <a:ext cx="8568690" cy="719455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l"/>
            <a:r>
              <a:rPr lang="zh-CN" altLang="en-US">
                <a:solidFill>
                  <a:schemeClr val="tx1"/>
                </a:solidFill>
              </a:rPr>
              <a:t>结语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content"/>
          <p:cNvSpPr/>
          <p:nvPr/>
        </p:nvSpPr>
        <p:spPr>
          <a:xfrm>
            <a:off x="1381125" y="2447290"/>
            <a:ext cx="7975600" cy="315468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fontAlgn="auto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+mn-ea"/>
              </a:rPr>
              <a:t>矿山压力的数值模拟对于矿山工程具有重要的指导意义，通过模拟软件的应用，可以更好地理解矿山内部的应力状态和变形情况，从而优化工程设计和提高工程效率。</a:t>
            </a:r>
            <a:endParaRPr lang="zh-CN" altLang="en-US">
              <a:ln>
                <a:noFill/>
                <a:prstDash val="sysDot"/>
              </a:ln>
              <a:solidFill>
                <a:schemeClr val="tx1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图片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index"/>
          <p:cNvSpPr>
            <a:spLocks noGrp="1"/>
          </p:cNvSpPr>
          <p:nvPr>
            <p:ph type="body" idx="4294967295"/>
          </p:nvPr>
        </p:nvSpPr>
        <p:spPr>
          <a:xfrm>
            <a:off x="1089660" y="1583690"/>
            <a:ext cx="1922780" cy="968375"/>
          </a:xfrm>
          <a:noFill/>
        </p:spPr>
        <p:txBody>
          <a:bodyPr>
            <a:noAutofit/>
          </a:bodyPr>
          <a:lstStyle/>
          <a:p>
            <a:r>
              <a:rPr lang="zh-CN" altLang="en-US" sz="2400"/>
              <a:t>04</a:t>
            </a:r>
            <a:endParaRPr lang="zh-CN" altLang="en-US" sz="2400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1326515" y="2854960"/>
            <a:ext cx="9108440" cy="1319530"/>
          </a:xfrm>
          <a:noFill/>
        </p:spPr>
        <p:txBody>
          <a:bodyPr/>
          <a:lstStyle/>
          <a:p>
            <a:pPr algn="ctr"/>
            <a:r>
              <a:rPr sz="4500"/>
              <a:t>第四章 矿山压力的安全管理</a:t>
            </a:r>
            <a:endParaRPr sz="4500"/>
          </a:p>
        </p:txBody>
      </p:sp>
      <p:sp>
        <p:nvSpPr>
          <p:cNvPr id="4" name="章节页"/>
          <p:cNvSpPr txBox="1"/>
          <p:nvPr/>
        </p:nvSpPr>
        <p:spPr>
          <a:xfrm>
            <a:off x="857885" y="1252855"/>
            <a:ext cx="193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 </a:t>
            </a:r>
            <a:endParaRPr lang="en-US" altLang="zh-CN"/>
          </a:p>
        </p:txBody>
      </p:sp>
      <p:cxnSp>
        <p:nvCxnSpPr>
          <p:cNvPr id="7" name="Connector 5"/>
          <p:cNvCxnSpPr/>
          <p:nvPr/>
        </p:nvCxnSpPr>
        <p:spPr>
          <a:xfrm flipV="1">
            <a:off x="2866068" y="1154382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8" name="Connector 6"/>
          <p:cNvCxnSpPr/>
          <p:nvPr/>
        </p:nvCxnSpPr>
        <p:spPr>
          <a:xfrm flipV="1">
            <a:off x="362203" y="1935630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矩形 17"/>
          <p:cNvSpPr/>
          <p:nvPr/>
        </p:nvSpPr>
        <p:spPr>
          <a:xfrm>
            <a:off x="923925" y="4374515"/>
            <a:ext cx="503555" cy="103441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矩形 5"/>
          <p:cNvSpPr/>
          <p:nvPr/>
        </p:nvSpPr>
        <p:spPr>
          <a:xfrm>
            <a:off x="923925" y="2845435"/>
            <a:ext cx="506730" cy="103441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13"/>
          <p:cNvSpPr/>
          <p:nvPr/>
        </p:nvSpPr>
        <p:spPr>
          <a:xfrm>
            <a:off x="923925" y="1316355"/>
            <a:ext cx="506730" cy="103441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title"/>
          <p:cNvSpPr>
            <a:spLocks noGrp="1"/>
          </p:cNvSpPr>
          <p:nvPr>
            <p:ph type="title" idx="4294967295"/>
          </p:nvPr>
        </p:nvSpPr>
        <p:spPr>
          <a:xfrm>
            <a:off x="552450" y="360045"/>
            <a:ext cx="7593965" cy="720090"/>
          </a:xfrm>
          <a:noFill/>
        </p:spPr>
        <p:txBody>
          <a:bodyPr lIns="0" tIns="0" rIns="0" bIns="0" anchor="b"/>
          <a:lstStyle/>
          <a:p>
            <a:r>
              <a:rPr lang="en-US" altLang="zh-CN">
                <a:solidFill>
                  <a:schemeClr val="tx1"/>
                </a:solidFill>
              </a:rPr>
              <a:t>安全生产管理体系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1" name="content.1.subtitle"/>
          <p:cNvSpPr/>
          <p:nvPr/>
        </p:nvSpPr>
        <p:spPr>
          <a:xfrm>
            <a:off x="1501775" y="178435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ym typeface="+mn-ea"/>
              </a:rPr>
              <a:t>相关规定和条例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content.1.title"/>
          <p:cNvSpPr/>
          <p:nvPr/>
        </p:nvSpPr>
        <p:spPr>
          <a:xfrm>
            <a:off x="1500505" y="1316355"/>
            <a:ext cx="5524500" cy="35687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安全生产法律法规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26465" y="158115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29005" y="4639310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content.3.subtitle"/>
          <p:cNvSpPr/>
          <p:nvPr/>
        </p:nvSpPr>
        <p:spPr>
          <a:xfrm>
            <a:off x="1503045" y="49809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/>
              <a:t>规范管理流程</a:t>
            </a:r>
            <a:endParaRPr lang="zh-CN" altLang="en-US" sz="1600"/>
          </a:p>
        </p:txBody>
      </p:sp>
      <p:sp>
        <p:nvSpPr>
          <p:cNvPr id="17" name="content.3.title"/>
          <p:cNvSpPr/>
          <p:nvPr/>
        </p:nvSpPr>
        <p:spPr>
          <a:xfrm>
            <a:off x="1504315" y="4408170"/>
            <a:ext cx="5524500" cy="46101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安全生产标准化管理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26465" y="3176905"/>
            <a:ext cx="504190" cy="504190"/>
          </a:xfrm>
          <a:prstGeom prst="ellipse">
            <a:avLst/>
          </a:prstGeom>
          <a:solidFill>
            <a:schemeClr val="bg1">
              <a:alpha val="42000"/>
            </a:schemeClr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content.2.subtitle"/>
          <p:cNvSpPr/>
          <p:nvPr/>
        </p:nvSpPr>
        <p:spPr>
          <a:xfrm>
            <a:off x="1501775" y="3355340"/>
            <a:ext cx="5523230" cy="660400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/>
              <a:t>明确管理责任</a:t>
            </a:r>
            <a:endParaRPr lang="zh-CN" altLang="en-US" sz="1600"/>
          </a:p>
        </p:txBody>
      </p:sp>
      <p:sp>
        <p:nvSpPr>
          <p:cNvPr id="21" name="content.2.title"/>
          <p:cNvSpPr/>
          <p:nvPr/>
        </p:nvSpPr>
        <p:spPr>
          <a:xfrm>
            <a:off x="1501775" y="2817495"/>
            <a:ext cx="5524500" cy="426085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安全生产责任制度</a:t>
            </a:r>
            <a:endParaRPr lang="en-US" altLang="zh-CN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https://d.book118.com/755014000104011122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0_4*a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230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50.75,&quot;left&quot;:62.9,&quot;top&quot;:98.15,&quot;width&quot;:1061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SLIDE_ID" val="custom2023023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3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0_9*e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Part On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0_9*a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SLIDE_ID" val="custom20230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0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26.85&quot;,&quot;top&quot;:&quot;79.65&quot;,&quot;width&quot;:&quot;618.65&quot;,&quot;height&quot;:&quot;320.9&quot;}"/>
</p:tagLst>
</file>

<file path=ppt/tags/tag75.xml><?xml version="1.0" encoding="utf-8"?>
<p:tagLst xmlns:p="http://schemas.openxmlformats.org/presentationml/2006/main">
  <p:tag name="AS_NET" val="4.0.30319.34011"/>
  <p:tag name="AS_OS" val="Microsoft Windows NT 6.2.9200.0"/>
  <p:tag name="AS_RELEASE_DATE" val="2023.02.14"/>
  <p:tag name="AS_TITLE" val="Aspose.Slides for .NET 4.0"/>
  <p:tag name="AS_VERSION" val="23.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FILL_FORE_SCHEMECOLOR_INDEX_BRIGHTNESS" val="0"/>
  <p:tag name="KSO_WM_UNIT_SHADOW_SCHEMECOLOR_INDEX_BRIGHTNESS" val="-0.25"/>
  <p:tag name="KSO_WM_UNIT_SHADOW_SCHEMECOLOR_INDEX" val="9"/>
  <p:tag name="KSO_WM_UNIT_TEXT_FILL_FORE_SCHEMECOLOR_INDEX_BRIGHTNESS" val="0"/>
  <p:tag name="KSO_WM_UNIT_TEXT_FILL_TYPE" val="1"/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66_3*l_h_i*1_2_1"/>
  <p:tag name="KSO_WM_TEMPLATE_CATEGORY" val="diagram"/>
  <p:tag name="KSO_WM_TEMPLATE_INDEX" val="20231266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6_3*l_h_a*1_2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6_3*l_h_f*1_2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85.xml><?xml version="1.0" encoding="utf-8"?>
<p:tagLst xmlns:p="http://schemas.openxmlformats.org/presentationml/2006/main">
  <p:tag name="KSO_WM_UNIT_FILL_FORE_SCHEMECOLOR_INDEX_BRIGHTNESS" val="0"/>
  <p:tag name="KSO_WM_UNIT_SHADOW_SCHEMECOLOR_INDEX_BRIGHTNESS" val="-0.25"/>
  <p:tag name="KSO_WM_UNIT_SHADOW_SCHEMECOLOR_INDEX" val="9"/>
  <p:tag name="KSO_WM_UNIT_TEXT_FILL_FORE_SCHEMECOLOR_INDEX_BRIGHTNESS" val="0"/>
  <p:tag name="KSO_WM_UNIT_TEXT_FILL_TYPE" val="1"/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266_3*l_h_i*1_3_1"/>
  <p:tag name="KSO_WM_TEMPLATE_CATEGORY" val="diagram"/>
  <p:tag name="KSO_WM_TEMPLATE_INDEX" val="20231266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6_3*l_h_a*1_3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6_3*l_h_f*1_3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88.xml><?xml version="1.0" encoding="utf-8"?>
<p:tagLst xmlns:p="http://schemas.openxmlformats.org/presentationml/2006/main">
  <p:tag name="KSO_WM_UNIT_FILL_FORE_SCHEMECOLOR_INDEX_BRIGHTNESS" val="0"/>
  <p:tag name="KSO_WM_UNIT_SHADOW_SCHEMECOLOR_INDEX_BRIGHTNESS" val="-0.25"/>
  <p:tag name="KSO_WM_UNIT_SHADOW_SCHEMECOLOR_INDEX" val="9"/>
  <p:tag name="KSO_WM_UNIT_TEXT_FILL_FORE_SCHEMECOLOR_INDEX_BRIGHTNESS" val="0"/>
  <p:tag name="KSO_WM_UNIT_TEXT_FILL_TYPE" val="1"/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266_3*l_h_i*1_4_1"/>
  <p:tag name="KSO_WM_TEMPLATE_CATEGORY" val="diagram"/>
  <p:tag name="KSO_WM_TEMPLATE_INDEX" val="20231266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6_3*l_h_a*1_4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6_3*l_h_f*1_4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266_3*a*1"/>
  <p:tag name="KSO_WM_TEMPLATE_CATEGORY" val="diagram"/>
  <p:tag name="KSO_WM_TEMPLATE_INDEX" val="20231266"/>
  <p:tag name="KSO_WM_UNIT_LAYERLEVEL" val="1"/>
  <p:tag name="KSO_WM_TAG_VERSION" val="3.0"/>
  <p:tag name="KSO_WM_BEAUTIFY_FLAG" val="#wm#"/>
  <p:tag name="KSO_WM_UNIT_PRESET_TEXT" val="单击此处添加标题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6_3*l_h_a*1_1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添加标题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6_3*l_h_f*1_1_1"/>
  <p:tag name="KSO_WM_TEMPLATE_CATEGORY" val="diagram"/>
  <p:tag name="KSO_WM_TEMPLATE_INDEX" val="2023126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19.0000061035156,&quot;left&quot;:36.45,&quot;top&quot;:143.45,&quot;width&quot;:9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正文，文字是您思想的提炼，请尽量言简意赅地叙述"/>
</p:tagLst>
</file>

<file path=ppt/tags/tag94.xml><?xml version="1.0" encoding="utf-8"?>
<p:tagLst xmlns:p="http://schemas.openxmlformats.org/presentationml/2006/main">
  <p:tag name="KSO_WM_BEAUTIFY_FLAG" val="#wm#"/>
  <p:tag name="KSO_WM_TEMPLATE_CATEGORY" val="diagram"/>
  <p:tag name="KSO_WM_TEMPLATE_INDEX" val="20231266"/>
  <p:tag name="KSO_WM_SPECIAL_SOURCE" val="bdnull"/>
  <p:tag name="KSO_WM_SLIDE_ID" val="diagram20231266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845.83*270.15"/>
  <p:tag name="KSO_WM_SLIDE_POSITION" val="57.42*189.65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95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96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97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98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99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0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1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2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</p:tagLst>
</file>

<file path=ppt/tags/tag103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4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5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6.xml><?xml version="1.0" encoding="utf-8"?>
<p:tagLst xmlns:p="http://schemas.openxmlformats.org/presentationml/2006/main">
  <p:tag name="KSO_WM_DIAGRAM_VIRTUALLY_FRAME" val="{&quot;height&quot;:343.36858267716536,&quot;left&quot;:50.08133858267716,&quot;top&quot;:129.85,&quot;width&quot;:870.4812598425196}"/>
  <p:tag name="KSO_WM_BEAUTIFY_FLAG" val="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0.55,&quot;left&quot;:-114.42641732283464,&quot;top&quot;:103.65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0.55,&quot;left&quot;:-114.42641732283464,&quot;top&quot;:103.65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0.55,&quot;left&quot;:-114.42641732283464,&quot;top&quot;:103.65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1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2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3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4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5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6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7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8.xml><?xml version="1.0" encoding="utf-8"?>
<p:tagLst xmlns:p="http://schemas.openxmlformats.org/presentationml/2006/main">
  <p:tag name="KSO_WM_DIAGRAM_VIRTUALLY_FRAME" val="{&quot;height&quot;:340.55,&quot;left&quot;:-114.42641732283464,&quot;top&quot;:103.65,&quot;width&quot;:855.0528346456692}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                                              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126</Paragraphs>
  <Slides>23</Slides>
  <Notes>12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1">
      <vt:lpstr>Arial</vt:lpstr>
      <vt:lpstr>Calibri</vt:lpstr>
      <vt:lpstr>微软雅黑</vt:lpstr>
      <vt:lpstr>Wingdings</vt:lpstr>
      <vt:lpstr>Calibri Light</vt:lpstr>
      <vt:lpstr>黑体</vt:lpstr>
      <vt:lpstr>MiSans Heavy</vt:lpstr>
      <vt:lpstr>Office Theme</vt:lpstr>
      <vt:lpstr>矿山压力及其控制</vt:lpstr>
      <vt:lpstr>目  录</vt:lpstr>
      <vt:lpstr>第1章 矿山压力及其控制简介</vt:lpstr>
      <vt:lpstr> </vt:lpstr>
      <vt:lpstr>矿山压力的影响因素</vt:lpstr>
      <vt:lpstr>矿山压力的分类</vt:lpstr>
      <vt:lpstr>矿山压力的控制方法</vt:lpstr>
      <vt:lpstr>总结</vt:lpstr>
      <vt:lpstr>第2章 矿山压力监测技术</vt:lpstr>
      <vt:lpstr> </vt:lpstr>
      <vt:lpstr>监测技术的应用</vt:lpstr>
      <vt:lpstr>监测数据处理与分析</vt:lpstr>
      <vt:lpstr>监测技术的发展趋势</vt:lpstr>
      <vt:lpstr>总结</vt:lpstr>
      <vt:lpstr>第3章 矿山压力的数值模拟</vt:lpstr>
      <vt:lpstr> </vt:lpstr>
      <vt:lpstr>模拟软件</vt:lpstr>
      <vt:lpstr>模拟结果的分析</vt:lpstr>
      <vt:lpstr>模拟在矿山工程中的应用</vt:lpstr>
      <vt:lpstr>结语</vt:lpstr>
      <vt:lpstr>第四章 矿山压力的安全管理</vt:lpstr>
      <vt:lpstr>安全生产管理体系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2024-09-25T16:34:02.865</cp:lastPrinted>
  <dcterms:created xsi:type="dcterms:W3CDTF">2024-09-25T08:34:02Z</dcterms:created>
  <dcterms:modified xsi:type="dcterms:W3CDTF">2024-09-25T08:34:05Z</dcterms:modified>
</cp:coreProperties>
</file>