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9B5FEA7-D9DC-43D4-A4B8-0DC8F2FCAC2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F5B28F5-7827-4E17-92BD-C6FBE62A1EC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F2FE06E-3351-4618-9599-CB1F7428B74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CB92FE2-2EF1-4030-8904-133D339DC09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DF72F26-4A98-41D7-A4D8-78BDEBAFF98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648B8AE-4B31-4AA4-9E4D-C75A5CBF3C6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88E594A-56B3-4EAA-8F7A-493C5604C94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414ECA6-1A2E-4061-8E54-1691372C227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2A3858F-135D-49DE-BCE6-1D9C9CC5178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F96A248-D4CA-4DD3-ADB8-3B28D541771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0EBB32D-5F30-4439-B25D-38C7CA4DA11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4.jpeg" /><Relationship Id="rId4" Type="http://schemas.openxmlformats.org/officeDocument/2006/relationships/image" Target="../media/image5.jpeg" /><Relationship Id="rId5"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7.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8.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5502232103301111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340974" y="3721608"/>
            <a:ext cx="232007" cy="23200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679110" y="3729894"/>
            <a:ext cx="215435" cy="215435"/>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000673" y="3738180"/>
            <a:ext cx="198863" cy="198863"/>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293221" y="3746466"/>
            <a:ext cx="182291" cy="182291"/>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581641" y="3754752"/>
            <a:ext cx="165719" cy="165719"/>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1233806" y="1310470"/>
            <a:ext cx="8696325" cy="2219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居民商业养老保险需求及影响因素</a:t>
            </a:r>
          </a:p>
        </p:txBody>
      </p:sp>
      <p:sp>
        <p:nvSpPr>
          <p:cNvPr id="10" name="AutoShape 10"/>
          <p:cNvSpPr/>
          <p:nvPr/>
        </p:nvSpPr>
        <p:spPr>
          <a:xfrm>
            <a:off x="1355726" y="3832004"/>
            <a:ext cx="3032483" cy="2438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6576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36693"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91909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51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1233806" y="4402664"/>
            <a:ext cx="79629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025">
                <a:solidFill>
                  <a:schemeClr val="accent1">
                    <a:alpha val="100000"/>
                  </a:schemeClr>
                </a:solidFill>
                <a:latin typeface="Microsoft Yahei"/>
                <a:ea typeface="Microsoft Yahei"/>
                <a:cs typeface="Microsoft Yahei"/>
              </a:rPr>
              <a:t>汇报人：</a:t>
            </a:r>
          </a:p>
        </p:txBody>
      </p:sp>
      <p:sp>
        <p:nvSpPr>
          <p:cNvPr id="15" name="TextBox 15"/>
          <p:cNvSpPr txBox="1"/>
          <p:nvPr/>
        </p:nvSpPr>
        <p:spPr>
          <a:xfrm>
            <a:off x="1233806" y="5011290"/>
            <a:ext cx="7315200" cy="638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025">
                <a:solidFill>
                  <a:schemeClr val="accent1">
                    <a:alpha val="100000"/>
                  </a:schemeClr>
                </a:solidFill>
                <a:latin typeface="Microsoft Yahei"/>
                <a:ea typeface="Microsoft Yahei"/>
                <a:cs typeface="Microsoft Yahei"/>
              </a:rPr>
              <a:t>2023-12-26</a:t>
            </a:r>
          </a:p>
        </p:txBody>
      </p:sp>
      <p:sp>
        <p:nvSpPr>
          <p:cNvPr id="16" name="AutoShape 16"/>
          <p:cNvSpPr/>
          <p:nvPr/>
        </p:nvSpPr>
        <p:spPr>
          <a:xfrm>
            <a:off x="9137413" y="4300567"/>
            <a:ext cx="4507652" cy="4507652"/>
          </a:xfrm>
          <a:prstGeom prst="ellipse">
            <a:avLst/>
          </a:prstGeom>
          <a:solidFill>
            <a:schemeClr val="accent2">
              <a:alpha val="1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7" name="Group 17"/>
          <p:cNvGrpSpPr/>
          <p:nvPr/>
        </p:nvGrpSpPr>
        <p:grpSpPr>
          <a:xfrm>
            <a:off x="454963" y="331168"/>
            <a:ext cx="515576" cy="439821"/>
            <a:chOff x="454963" y="331168"/>
            <a:chExt cx="515576" cy="439821"/>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12343" y="2059640"/>
            <a:ext cx="2738721" cy="2738721"/>
          </a:xfrm>
          <a:prstGeom prst="ellipse">
            <a:avLst/>
          </a:prstGeom>
          <a:gradFill>
            <a:gsLst>
              <a:gs pos="0">
                <a:schemeClr val="accent2">
                  <a:alpha val="15000"/>
                </a:schemeClr>
              </a:gs>
              <a:gs pos="100000">
                <a:schemeClr val="accent2">
                  <a:alpha val="15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860682" y="1004888"/>
            <a:ext cx="4382213" cy="4848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居民商业养老保险需求现状</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影响因素分析</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提升居民商业养老保险需求的策略</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结论与展望</a:t>
            </a:r>
          </a:p>
        </p:txBody>
      </p:sp>
      <p:sp>
        <p:nvSpPr>
          <p:cNvPr id="6" name="TextBox 6"/>
          <p:cNvSpPr txBox="1"/>
          <p:nvPr/>
        </p:nvSpPr>
        <p:spPr>
          <a:xfrm>
            <a:off x="2384673" y="2576513"/>
            <a:ext cx="253278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alpha val="100000"/>
                  </a:schemeClr>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520223" y="1033565"/>
            <a:ext cx="1813010" cy="1813010"/>
          </a:xfrm>
          <a:prstGeom prst="ellipse">
            <a:avLst/>
          </a:prstGeom>
          <a:gradFill>
            <a:gsLst>
              <a:gs pos="0">
                <a:schemeClr val="accent2">
                  <a:alpha val="15000"/>
                </a:schemeClr>
              </a:gs>
              <a:gs pos="100000">
                <a:schemeClr val="accent2">
                  <a:alpha val="15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757596" y="2624328"/>
            <a:ext cx="8124825" cy="1962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引言</a:t>
            </a:r>
          </a:p>
        </p:txBody>
      </p:sp>
      <p:sp>
        <p:nvSpPr>
          <p:cNvPr id="6" name="TextBox 6"/>
          <p:cNvSpPr txBox="1"/>
          <p:nvPr/>
        </p:nvSpPr>
        <p:spPr>
          <a:xfrm>
            <a:off x="2757596" y="1141600"/>
            <a:ext cx="868680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alpha val="100000"/>
                  </a:schemeClr>
                </a:solidFill>
                <a:latin typeface="Microsoft Yahei"/>
                <a:ea typeface="Microsoft Yahei"/>
                <a:cs typeface="Microsoft Yahei"/>
              </a:rPr>
              <a:t>01</a:t>
            </a:r>
          </a:p>
        </p:txBody>
      </p:sp>
      <p:sp>
        <p:nvSpPr>
          <p:cNvPr id="7" name="Freeform 7"/>
          <p:cNvSpPr/>
          <p:nvPr/>
        </p:nvSpPr>
        <p:spPr>
          <a:xfrm>
            <a:off x="36576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36693"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909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454963" y="331168"/>
            <a:ext cx="515576" cy="439821"/>
            <a:chOff x="454963" y="331168"/>
            <a:chExt cx="515576" cy="439821"/>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5982796" y="3116804"/>
            <a:ext cx="5783287" cy="1160526"/>
            <a:chOff x="5982796" y="3116804"/>
            <a:chExt cx="5783287" cy="1160526"/>
          </a:xfrm>
        </p:grpSpPr>
        <p:sp>
          <p:nvSpPr>
            <p:cNvPr id="5" name="TextBox 5"/>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传统养老方式面临挑战</a:t>
              </a:r>
            </a:p>
          </p:txBody>
        </p:sp>
        <p:sp>
          <p:nvSpPr>
            <p:cNvPr id="6" name="TextBox 6"/>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家庭养老、社会基本养老保险等传统养老方式难以满足个性化、多元化的养老需求。</a:t>
              </a:r>
            </a:p>
          </p:txBody>
        </p:sp>
      </p:grpSp>
      <p:grpSp>
        <p:nvGrpSpPr>
          <p:cNvPr id="7" name="Group 7"/>
          <p:cNvGrpSpPr/>
          <p:nvPr/>
        </p:nvGrpSpPr>
        <p:grpSpPr>
          <a:xfrm>
            <a:off x="5982796" y="4769459"/>
            <a:ext cx="5783287" cy="1160526"/>
            <a:chOff x="5982796" y="4769459"/>
            <a:chExt cx="5783287" cy="1160526"/>
          </a:xfrm>
        </p:grpSpPr>
        <p:sp>
          <p:nvSpPr>
            <p:cNvPr id="8" name="TextBox 8"/>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商业养老保险市场潜力巨大</a:t>
              </a:r>
            </a:p>
          </p:txBody>
        </p:sp>
        <p:sp>
          <p:nvSpPr>
            <p:cNvPr id="9" name="TextBox 9"/>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随着居民收入水平的提高和保险意识的增强，商业养老保险市场具有巨大的发展潜力。</a:t>
              </a:r>
            </a:p>
          </p:txBody>
        </p:sp>
      </p:grpSp>
      <p:sp>
        <p:nvSpPr>
          <p:cNvPr id="10" name="TextBox 10"/>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人口老龄化趋势加剧</a:t>
            </a:r>
          </a:p>
        </p:txBody>
      </p:sp>
      <p:sp>
        <p:nvSpPr>
          <p:cNvPr id="11" name="TextBox 11"/>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随着人口老龄化程度的加深，老年人的养老问题成为社会关注的焦点。</a:t>
            </a:r>
          </a:p>
        </p:txBody>
      </p:sp>
      <p:pic>
        <p:nvPicPr>
          <p:cNvPr id="12" name="Picture 12"/>
          <p:cNvPicPr>
            <a:picLocks noChangeAspect="1"/>
          </p:cNvPicPr>
          <p:nvPr/>
        </p:nvPicPr>
        <p:blipFill>
          <a:blip r:embed="rId3"/>
          <a:srcRect l="27292" r="27292"/>
          <a:stretch>
            <a:fillRect/>
          </a:stretch>
        </p:blipFill>
        <p:spPr>
          <a:xfrm>
            <a:off x="869006" y="1293634"/>
            <a:ext cx="4563024" cy="4563025"/>
          </a:xfrm>
          <a:prstGeom prst="diamond">
            <a:avLst/>
          </a:prstGeom>
        </p:spPr>
      </p:pic>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3"/>
          <a:srcRect l="16750" r="16750"/>
          <a:stretch>
            <a:fillRect/>
          </a:stretch>
        </p:blipFill>
        <p:spPr>
          <a:xfrm>
            <a:off x="4925814" y="2630423"/>
            <a:ext cx="2231507" cy="2231507"/>
          </a:xfrm>
          <a:prstGeom prst="rect">
            <a:avLst/>
          </a:prstGeom>
        </p:spPr>
      </p:pic>
      <p:pic>
        <p:nvPicPr>
          <p:cNvPr id="5" name="Picture 5"/>
          <p:cNvPicPr>
            <a:picLocks noChangeAspect="1"/>
          </p:cNvPicPr>
          <p:nvPr/>
        </p:nvPicPr>
        <p:blipFill>
          <a:blip r:embed="rId4"/>
          <a:srcRect l="6083" r="6083"/>
          <a:stretch>
            <a:fillRect/>
          </a:stretch>
        </p:blipFill>
        <p:spPr>
          <a:xfrm>
            <a:off x="1438585" y="2630423"/>
            <a:ext cx="2231507" cy="2231507"/>
          </a:xfrm>
          <a:prstGeom prst="rect">
            <a:avLst/>
          </a:prstGeom>
        </p:spPr>
      </p:pic>
      <p:sp>
        <p:nvSpPr>
          <p:cNvPr id="6" name="TextBox 6"/>
          <p:cNvSpPr txBox="1"/>
          <p:nvPr/>
        </p:nvSpPr>
        <p:spPr>
          <a:xfrm>
            <a:off x="1669569"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分析居民对商业养老保险的需求特点及影响因素。</a:t>
            </a:r>
          </a:p>
        </p:txBody>
      </p:sp>
      <p:pic>
        <p:nvPicPr>
          <p:cNvPr id="7" name="Picture 7"/>
          <p:cNvPicPr>
            <a:picLocks noChangeAspect="1"/>
          </p:cNvPicPr>
          <p:nvPr/>
        </p:nvPicPr>
        <p:blipFill>
          <a:blip r:embed="rId5"/>
          <a:srcRect l="16667" r="16667"/>
          <a:stretch>
            <a:fillRect/>
          </a:stretch>
        </p:blipFill>
        <p:spPr>
          <a:xfrm>
            <a:off x="8413042" y="2630423"/>
            <a:ext cx="2231507" cy="2231507"/>
          </a:xfrm>
          <a:prstGeom prst="rect">
            <a:avLst/>
          </a:prstGeom>
        </p:spPr>
      </p:pic>
      <p:sp>
        <p:nvSpPr>
          <p:cNvPr id="8" name="AutoShape 8"/>
          <p:cNvSpPr/>
          <p:nvPr/>
        </p:nvSpPr>
        <p:spPr>
          <a:xfrm>
            <a:off x="4925814" y="2623346"/>
            <a:ext cx="97536" cy="3792083"/>
          </a:xfrm>
          <a:prstGeom prst="roundRect">
            <a:avLst>
              <a:gd name="adj" fmla="val 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8394148"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395307"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5168326" y="5091454"/>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探讨商业养老保险市场的发展现状和趋势。</a:t>
            </a:r>
          </a:p>
        </p:txBody>
      </p:sp>
      <p:sp>
        <p:nvSpPr>
          <p:cNvPr id="12" name="TextBox 12"/>
          <p:cNvSpPr txBox="1"/>
          <p:nvPr/>
        </p:nvSpPr>
        <p:spPr>
          <a:xfrm>
            <a:off x="8648852"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为商业养老保险产品设计、营销策略制定提供参考依据。</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520223" y="1033565"/>
            <a:ext cx="1813010" cy="1813010"/>
          </a:xfrm>
          <a:prstGeom prst="ellipse">
            <a:avLst/>
          </a:prstGeom>
          <a:gradFill>
            <a:gsLst>
              <a:gs pos="0">
                <a:schemeClr val="accent2">
                  <a:alpha val="15000"/>
                </a:schemeClr>
              </a:gs>
              <a:gs pos="100000">
                <a:schemeClr val="accent2">
                  <a:alpha val="15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757596" y="2624328"/>
            <a:ext cx="8124825" cy="1962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居民商业养老保险需求现状</a:t>
            </a:r>
          </a:p>
        </p:txBody>
      </p:sp>
      <p:sp>
        <p:nvSpPr>
          <p:cNvPr id="6" name="TextBox 6"/>
          <p:cNvSpPr txBox="1"/>
          <p:nvPr/>
        </p:nvSpPr>
        <p:spPr>
          <a:xfrm>
            <a:off x="2757596" y="1141600"/>
            <a:ext cx="868680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alpha val="100000"/>
                  </a:schemeClr>
                </a:solidFill>
                <a:latin typeface="Microsoft Yahei"/>
                <a:ea typeface="Microsoft Yahei"/>
                <a:cs typeface="Microsoft Yahei"/>
              </a:rPr>
              <a:t>02</a:t>
            </a:r>
          </a:p>
        </p:txBody>
      </p:sp>
      <p:sp>
        <p:nvSpPr>
          <p:cNvPr id="7" name="Freeform 7"/>
          <p:cNvSpPr/>
          <p:nvPr/>
        </p:nvSpPr>
        <p:spPr>
          <a:xfrm>
            <a:off x="36576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36693"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909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454963" y="331168"/>
            <a:ext cx="515576" cy="439821"/>
            <a:chOff x="454963" y="331168"/>
            <a:chExt cx="515576" cy="439821"/>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8" name="Group 8"/>
          <p:cNvGrpSpPr/>
          <p:nvPr/>
        </p:nvGrpSpPr>
        <p:grpSpPr>
          <a:xfrm>
            <a:off x="6184200" y="2878170"/>
            <a:ext cx="461677" cy="550831"/>
            <a:chOff x="6184200" y="2878170"/>
            <a:chExt cx="461677" cy="550831"/>
          </a:xfrm>
        </p:grpSpPr>
        <p:sp>
          <p:nvSpPr>
            <p:cNvPr id="9" name="Freeform 9"/>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996032" y="4065529"/>
            <a:ext cx="664560" cy="579786"/>
            <a:chOff x="1996032" y="4065529"/>
            <a:chExt cx="664560" cy="579786"/>
          </a:xfrm>
        </p:grpSpPr>
        <p:sp>
          <p:nvSpPr>
            <p:cNvPr id="12" name="Freeform 12"/>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4836987" y="4210981"/>
            <a:ext cx="577691" cy="614457"/>
            <a:chOff x="4836987" y="4210981"/>
            <a:chExt cx="577691" cy="614457"/>
          </a:xfrm>
        </p:grpSpPr>
        <p:sp>
          <p:nvSpPr>
            <p:cNvPr id="15" name="Freeform 15"/>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 name="Group 19"/>
          <p:cNvGrpSpPr/>
          <p:nvPr/>
        </p:nvGrpSpPr>
        <p:grpSpPr>
          <a:xfrm>
            <a:off x="3390861" y="2655299"/>
            <a:ext cx="559445" cy="701973"/>
            <a:chOff x="3390861" y="2655299"/>
            <a:chExt cx="559445" cy="701973"/>
          </a:xfrm>
        </p:grpSpPr>
        <p:sp>
          <p:nvSpPr>
            <p:cNvPr id="20" name="Freeform 20"/>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总体需求情况</a:t>
              </a:r>
            </a:p>
          </p:txBody>
        </p:sp>
      </p:grpSp>
      <p:sp>
        <p:nvSpPr>
          <p:cNvPr id="45" name="TextBox 45"/>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总体需求旺盛</a:t>
            </a:r>
          </a:p>
        </p:txBody>
      </p:sp>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随着社会老龄化加剧，居民对商业养老保险的需求日益增长，以应对养老问题。</a:t>
            </a:r>
          </a:p>
        </p:txBody>
      </p:sp>
      <p:sp>
        <p:nvSpPr>
          <p:cNvPr id="47" name="TextBox 47"/>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需求层次多样化</a:t>
            </a:r>
          </a:p>
        </p:txBody>
      </p:sp>
      <p:sp>
        <p:nvSpPr>
          <p:cNvPr id="48" name="TextBox 48"/>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不同收入水平、年龄段和职业的居民对商业养老保险的需求层次存在差异。</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年轻人注重长期储蓄</a:t>
            </a:r>
          </a:p>
        </p:txBody>
      </p:sp>
      <p:sp>
        <p:nvSpPr>
          <p:cNvPr id="5" name="TextBox 5"/>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年轻人对商业养老保险的需求主要集中在长期储蓄和未来养老保障方面。</a:t>
            </a:r>
          </a:p>
        </p:txBody>
      </p:sp>
      <p:sp>
        <p:nvSpPr>
          <p:cNvPr id="6" name="TextBox 6"/>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中老年人关注养老保障</a:t>
            </a:r>
          </a:p>
        </p:txBody>
      </p:sp>
      <p:sp>
        <p:nvSpPr>
          <p:cNvPr id="7" name="TextBox 7"/>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中老年人更加关注商业养老保险的养老保障功能，如养老金、医疗险等。</a:t>
            </a:r>
          </a:p>
        </p:txBody>
      </p:sp>
      <p:sp>
        <p:nvSpPr>
          <p:cNvPr id="8" name="AutoShape 8"/>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2" name="Picture 12"/>
          <p:cNvPicPr>
            <a:picLocks noChangeAspect="1"/>
          </p:cNvPicPr>
          <p:nvPr/>
        </p:nvPicPr>
        <p:blipFill>
          <a:blip r:embed="rId3">
            <a:alphaModFix amt="70000"/>
          </a:blip>
          <a:srcRect l="21875" r="21875"/>
          <a:stretch>
            <a:fillRect/>
          </a:stretch>
        </p:blipFill>
        <p:spPr>
          <a:xfrm>
            <a:off x="7803289" y="1299241"/>
            <a:ext cx="3679824" cy="4906431"/>
          </a:xfrm>
          <a:prstGeom prst="rect">
            <a:avLst/>
          </a:prstGeom>
        </p:spPr>
      </p:pic>
      <p:sp>
        <p:nvSpPr>
          <p:cNvPr id="13" name="AutoShape 13"/>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年龄段需求差异</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3"/>
          <a:srcRect t="3830" b="3830"/>
          <a:stretch>
            <a:fillRect/>
          </a:stretch>
        </p:blipFill>
        <p:spPr>
          <a:xfrm>
            <a:off x="3909691" y="1250241"/>
            <a:ext cx="7848600" cy="5248275"/>
          </a:xfrm>
          <a:prstGeom prst="rect">
            <a:avLst/>
          </a:prstGeom>
        </p:spPr>
      </p:pic>
      <p:sp>
        <p:nvSpPr>
          <p:cNvPr id="5" name="AutoShape 5"/>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城市居民由于收入水平较高，对商业养老保险的需求相对较高。</a:t>
            </a:r>
            <a:endParaRPr lang="en-US" sz="1100"/>
          </a:p>
        </p:txBody>
      </p:sp>
      <p:sp>
        <p:nvSpPr>
          <p:cNvPr id="7" name="AutoShape 7"/>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随着农村经济的发展和老龄化趋势加剧，农村居民对商业养老保险的需求也在逐步增长。</a:t>
            </a:r>
            <a:endParaRPr lang="en-US" sz="1100"/>
          </a:p>
        </p:txBody>
      </p:sp>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地域需求差异</a:t>
              </a:r>
            </a:p>
          </p:txBody>
        </p:sp>
      </p:grpSp>
      <p:sp>
        <p:nvSpPr>
          <p:cNvPr id="30" name="AutoShape 30"/>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农村居民需求增长</a:t>
            </a:r>
            <a:endParaRPr lang="en-US" sz="1100"/>
          </a:p>
        </p:txBody>
      </p:sp>
      <p:sp>
        <p:nvSpPr>
          <p:cNvPr id="31" name="AutoShape 31"/>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城市居民需求较高</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520223" y="1033565"/>
            <a:ext cx="1813010" cy="1813010"/>
          </a:xfrm>
          <a:prstGeom prst="ellipse">
            <a:avLst/>
          </a:prstGeom>
          <a:gradFill>
            <a:gsLst>
              <a:gs pos="0">
                <a:schemeClr val="accent2">
                  <a:alpha val="15000"/>
                </a:schemeClr>
              </a:gs>
              <a:gs pos="100000">
                <a:schemeClr val="accent2">
                  <a:alpha val="15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757596" y="2624328"/>
            <a:ext cx="8124825" cy="1962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影响因素分析</a:t>
            </a:r>
          </a:p>
        </p:txBody>
      </p:sp>
      <p:sp>
        <p:nvSpPr>
          <p:cNvPr id="6" name="TextBox 6"/>
          <p:cNvSpPr txBox="1"/>
          <p:nvPr/>
        </p:nvSpPr>
        <p:spPr>
          <a:xfrm>
            <a:off x="2757596" y="1141600"/>
            <a:ext cx="868680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alpha val="100000"/>
                  </a:schemeClr>
                </a:solidFill>
                <a:latin typeface="Microsoft Yahei"/>
                <a:ea typeface="Microsoft Yahei"/>
                <a:cs typeface="Microsoft Yahei"/>
              </a:rPr>
              <a:t>03</a:t>
            </a:r>
          </a:p>
        </p:txBody>
      </p:sp>
      <p:sp>
        <p:nvSpPr>
          <p:cNvPr id="7" name="Freeform 7"/>
          <p:cNvSpPr/>
          <p:nvPr/>
        </p:nvSpPr>
        <p:spPr>
          <a:xfrm>
            <a:off x="36576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36693"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909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454963" y="331168"/>
            <a:ext cx="515576" cy="439821"/>
            <a:chOff x="454963" y="331168"/>
            <a:chExt cx="515576" cy="439821"/>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5" name="Connector 5"/>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6" name="TextBox 6"/>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收入水平</a:t>
            </a:r>
          </a:p>
        </p:txBody>
      </p:sp>
      <p:sp>
        <p:nvSpPr>
          <p:cNvPr id="7" name="TextBox 7"/>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居民的收入水平是影响商业养老保险需求的重要因素。随着收入水平的提高，居民对未来养老保障的需求也会相应增加。</a:t>
            </a:r>
          </a:p>
        </p:txBody>
      </p:sp>
      <p:sp>
        <p:nvSpPr>
          <p:cNvPr id="8" name="AutoShape 8"/>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10" name="TextBox 10"/>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消费水平</a:t>
            </a:r>
          </a:p>
        </p:txBody>
      </p:sp>
      <p:sp>
        <p:nvSpPr>
          <p:cNvPr id="11" name="TextBox 11"/>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消费水平的高低也会影响商业养老保险的需求。在消费水平较高的地区，居民对商业养老保险的需求可能更为强烈。</a:t>
            </a:r>
          </a:p>
        </p:txBody>
      </p:sp>
      <p:sp>
        <p:nvSpPr>
          <p:cNvPr id="12" name="AutoShape 12"/>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4" name="TextBox 14"/>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通货膨胀</a:t>
            </a:r>
          </a:p>
        </p:txBody>
      </p:sp>
      <p:sp>
        <p:nvSpPr>
          <p:cNvPr id="15" name="TextBox 15"/>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通货膨胀对商业养老保险需求的影响主要体现在对未来养老保障的担忧上，居民会因为担心未来养老保障贬值而增加商业养老保险的购买。</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经济因素</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https://d.book118.com/755022321033011111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2A26"/>
      </a:lt1>
      <a:dk2>
        <a:srgbClr val="D9FFFA"/>
      </a:dk2>
      <a:lt2>
        <a:srgbClr val="000000"/>
      </a:lt2>
      <a:accent1>
        <a:srgbClr val="00BEA8"/>
      </a:accent1>
      <a:accent2>
        <a:srgbClr val="00A5B2"/>
      </a:accent2>
      <a:accent3>
        <a:srgbClr val="00657D"/>
      </a:accent3>
      <a:accent4>
        <a:srgbClr val="05DD68"/>
      </a:accent4>
      <a:accent5>
        <a:srgbClr val="5DE88C"/>
      </a:accent5>
      <a:accent6>
        <a:srgbClr val="6BAF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49</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2024-09-16T20:29:44.327</cp:lastPrinted>
  <dcterms:created xsi:type="dcterms:W3CDTF">2024-09-16T12:29:44Z</dcterms:created>
  <dcterms:modified xsi:type="dcterms:W3CDTF">2024-09-16T12:29:46Z</dcterms:modified>
</cp:coreProperties>
</file>