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F3ED09-3C7A-4F1B-B31A-6A7C8FE3D4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30223D-F34B-4511-99D3-CAF0220A08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70F4B1-36B4-4902-9F81-DF9A98394F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69CF017-94B3-44E4-9E6B-6100E73E32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BD5C71D-7CF0-44BE-A6F7-3947EDEF65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F56ED3D-2893-43FB-9047-F0D69BE952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DFC27DA-47E2-433C-ADC9-B716BF3A31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3C2C816-E3FE-430A-B24F-78CDEECAEC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609A762-60F6-4F2D-AD22-8629145D3A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0BB9D5-788F-40FB-B30A-AE2C777D6E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184BC7-238E-49B9-9548-257D38DC35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55023213322011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护理查房PPT大纲</a:t>
            </a:r>
          </a:p>
        </p:txBody>
      </p:sp>
      <p:sp>
        <p:nvSpPr>
          <p:cNvPr id="3" name="AutoShape 3"/>
          <p:cNvSpPr/>
          <p:nvPr/>
        </p:nvSpPr>
        <p:spPr>
          <a:xfrm>
            <a:off x="1172676" y="4354068"/>
            <a:ext cx="2056587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849616" y="6177526"/>
            <a:ext cx="5497697" cy="4191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516619" y="1216342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病例介绍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护理方案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护理查房总结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互动环节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81411" y="2037684"/>
            <a:ext cx="2792730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57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3069" y="3262599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131516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353851" y="182270"/>
            <a:ext cx="2807348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通过查房了解患者的病情状况，包括症状、体征、检查结果等，为后续护理提供依据。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了解患者病情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提高护理质量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促进医护沟通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25" r="166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通过查房发现护理过程中的不足和问题，及时改进和优化护理方案，提高护理质量和水平。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查房是医护人员之间沟通交流的平台，有助于医护人员共同协作，为患者提供更好的医疗服务。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查房目的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0522" b="1052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27" b="262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27" b="262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查房背景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患者基本情况介绍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包括患者的年龄、性别、职业等基本信息，以及入院时间和诊断情况等。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护理计划与实施情况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介绍护理计划和实施情况，包括已经采取的护理措施和效果，以及需要改进和优化的地方。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相关医学知识和理论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介绍与患者疾病相关的医学知识和理论，为后续的护理提供理论支持和实践指导。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病例介绍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患者姓名：张三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年龄：52岁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21899" b="21899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21899" b="21899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性别：男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2531" b="12531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患者基本信息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1185774"/>
            <a:ext cx="9112336" cy="1732311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1536246"/>
            <a:ext cx="7876972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民族：汉族</a:t>
            </a:r>
          </a:p>
        </p:txBody>
      </p:sp>
      <p:sp>
        <p:nvSpPr>
          <p:cNvPr id="4" name="AutoShape 4"/>
          <p:cNvSpPr/>
          <p:nvPr/>
        </p:nvSpPr>
        <p:spPr>
          <a:xfrm>
            <a:off x="3079664" y="2918085"/>
            <a:ext cx="9112336" cy="1732311"/>
          </a:xfrm>
          <a:prstGeom prst="rect">
            <a:avLst/>
          </a:prstGeom>
          <a:solidFill>
            <a:schemeClr val="accent2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0" y="4650396"/>
            <a:ext cx="9112336" cy="1732311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3798378" y="3268557"/>
            <a:ext cx="7876972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籍贯：北京市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75049" y="5000868"/>
            <a:ext cx="7876972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职业：退休工人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1875" b="21875"/>
          <a:stretch>
            <a:fillRect/>
          </a:stretch>
        </p:blipFill>
        <p:spPr>
          <a:xfrm>
            <a:off x="9112336" y="1185774"/>
            <a:ext cx="3079664" cy="1732311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1875" b="21875"/>
          <a:stretch>
            <a:fillRect/>
          </a:stretch>
        </p:blipFill>
        <p:spPr>
          <a:xfrm>
            <a:off x="0" y="2918085"/>
            <a:ext cx="3079664" cy="1732311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875" b="21875"/>
          <a:stretch>
            <a:fillRect/>
          </a:stretch>
        </p:blipFill>
        <p:spPr>
          <a:xfrm>
            <a:off x="9112336" y="4650396"/>
            <a:ext cx="3079664" cy="1732311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患者基本信息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80108" y="1287672"/>
            <a:ext cx="7377949" cy="135630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025751" y="1468427"/>
            <a:ext cx="628666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婚姻状况：已婚</a:t>
            </a:r>
          </a:p>
        </p:txBody>
      </p:sp>
      <p:sp>
        <p:nvSpPr>
          <p:cNvPr id="4" name="AutoShape 4"/>
          <p:cNvSpPr/>
          <p:nvPr/>
        </p:nvSpPr>
        <p:spPr>
          <a:xfrm>
            <a:off x="999470" y="1050728"/>
            <a:ext cx="2132497" cy="1830189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480108" y="3069093"/>
            <a:ext cx="7377949" cy="135630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2773369" y="3249848"/>
            <a:ext cx="628666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家庭住址：北京市朝阳区XX路XX号</a:t>
            </a:r>
          </a:p>
        </p:txBody>
      </p:sp>
      <p:sp>
        <p:nvSpPr>
          <p:cNvPr id="7" name="AutoShape 7"/>
          <p:cNvSpPr/>
          <p:nvPr/>
        </p:nvSpPr>
        <p:spPr>
          <a:xfrm>
            <a:off x="9060033" y="2832149"/>
            <a:ext cx="2132497" cy="1830189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2480108" y="4850514"/>
            <a:ext cx="7377949" cy="135630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025751" y="5031268"/>
            <a:ext cx="628666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联系电话：13800138000</a:t>
            </a:r>
          </a:p>
        </p:txBody>
      </p:sp>
      <p:sp>
        <p:nvSpPr>
          <p:cNvPr id="10" name="AutoShape 10"/>
          <p:cNvSpPr/>
          <p:nvPr/>
        </p:nvSpPr>
        <p:spPr>
          <a:xfrm>
            <a:off x="999470" y="4613570"/>
            <a:ext cx="2132497" cy="1830189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t="6329" b="6329"/>
          <a:stretch>
            <a:fillRect/>
          </a:stretch>
        </p:blipFill>
        <p:spPr>
          <a:xfrm>
            <a:off x="1099415" y="1124574"/>
            <a:ext cx="1926336" cy="1682496"/>
          </a:xfrm>
          <a:prstGeom prst="hexagon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l="7065" r="7065"/>
          <a:stretch>
            <a:fillRect/>
          </a:stretch>
        </p:blipFill>
        <p:spPr>
          <a:xfrm>
            <a:off x="9163113" y="2905301"/>
            <a:ext cx="1926336" cy="1682496"/>
          </a:xfrm>
          <a:prstGeom prst="hexagon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rcRect t="6329" b="6329"/>
          <a:stretch>
            <a:fillRect/>
          </a:stretch>
        </p:blipFill>
        <p:spPr>
          <a:xfrm>
            <a:off x="1099415" y="4686721"/>
            <a:ext cx="1926336" cy="1682496"/>
          </a:xfrm>
          <a:prstGeom prst="hexagon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患者基本信息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入院时间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2023年2月10日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住院号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1234567890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患者基本信息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80100" y="1846792"/>
            <a:ext cx="10176933" cy="67098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flipV="1">
            <a:off x="1824109" y="2746375"/>
            <a:ext cx="406400" cy="349251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flipV="1">
            <a:off x="4491109" y="2746375"/>
            <a:ext cx="406400" cy="349251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flipV="1">
            <a:off x="7291459" y="2746375"/>
            <a:ext cx="404283" cy="349251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flipV="1">
            <a:off x="10076993" y="2746375"/>
            <a:ext cx="406400" cy="349251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1109" y="3095626"/>
            <a:ext cx="2600876" cy="50331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375626" y="3095626"/>
            <a:ext cx="2667000" cy="50331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193162" y="3095626"/>
            <a:ext cx="2600876" cy="50331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8931875" y="3095626"/>
            <a:ext cx="2618599" cy="50331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358817" y="1865842"/>
            <a:ext cx="642408" cy="642408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67640" y="228600"/>
                </a:moveTo>
                <a:lnTo>
                  <a:pt x="182880" y="228600"/>
                </a:lnTo>
                <a:cubicBezTo>
                  <a:pt x="208131" y="228600"/>
                  <a:pt x="228600" y="208131"/>
                  <a:pt x="228600" y="182880"/>
                </a:cubicBezTo>
                <a:cubicBezTo>
                  <a:pt x="228600" y="157629"/>
                  <a:pt x="208131" y="137160"/>
                  <a:pt x="182880" y="137160"/>
                </a:cubicBezTo>
                <a:lnTo>
                  <a:pt x="182880" y="137160"/>
                </a:lnTo>
                <a:lnTo>
                  <a:pt x="121768" y="137160"/>
                </a:lnTo>
                <a:cubicBezTo>
                  <a:pt x="113348" y="137160"/>
                  <a:pt x="106528" y="130340"/>
                  <a:pt x="106528" y="121920"/>
                </a:cubicBezTo>
                <a:cubicBezTo>
                  <a:pt x="106528" y="113500"/>
                  <a:pt x="113348" y="106680"/>
                  <a:pt x="121768" y="106680"/>
                </a:cubicBezTo>
                <a:lnTo>
                  <a:pt x="121768" y="106680"/>
                </a:lnTo>
                <a:lnTo>
                  <a:pt x="213360" y="106680"/>
                </a:lnTo>
                <a:lnTo>
                  <a:pt x="213360" y="76200"/>
                </a:lnTo>
                <a:lnTo>
                  <a:pt x="167640" y="76200"/>
                </a:lnTo>
                <a:lnTo>
                  <a:pt x="167640" y="45720"/>
                </a:lnTo>
                <a:lnTo>
                  <a:pt x="137160" y="45720"/>
                </a:lnTo>
                <a:lnTo>
                  <a:pt x="137160" y="76200"/>
                </a:lnTo>
                <a:lnTo>
                  <a:pt x="121920" y="76200"/>
                </a:lnTo>
                <a:cubicBezTo>
                  <a:pt x="96669" y="76200"/>
                  <a:pt x="76200" y="96669"/>
                  <a:pt x="76200" y="121920"/>
                </a:cubicBezTo>
                <a:cubicBezTo>
                  <a:pt x="76200" y="147171"/>
                  <a:pt x="96669" y="167640"/>
                  <a:pt x="121920" y="167640"/>
                </a:cubicBezTo>
                <a:lnTo>
                  <a:pt x="121920" y="167640"/>
                </a:lnTo>
                <a:lnTo>
                  <a:pt x="182880" y="167640"/>
                </a:lnTo>
                <a:cubicBezTo>
                  <a:pt x="191300" y="167640"/>
                  <a:pt x="198120" y="174460"/>
                  <a:pt x="198120" y="182880"/>
                </a:cubicBezTo>
                <a:cubicBezTo>
                  <a:pt x="198120" y="191300"/>
                  <a:pt x="191300" y="198120"/>
                  <a:pt x="182880" y="198120"/>
                </a:cubicBezTo>
                <a:lnTo>
                  <a:pt x="182880" y="198120"/>
                </a:lnTo>
                <a:lnTo>
                  <a:pt x="91440" y="198120"/>
                </a:lnTo>
                <a:lnTo>
                  <a:pt x="91440" y="228600"/>
                </a:lnTo>
                <a:lnTo>
                  <a:pt x="137160" y="228600"/>
                </a:lnTo>
                <a:lnTo>
                  <a:pt x="137160" y="259080"/>
                </a:lnTo>
                <a:lnTo>
                  <a:pt x="167640" y="25908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1702259" y="1856317"/>
            <a:ext cx="641985" cy="641985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172608" y="1866265"/>
            <a:ext cx="641985" cy="641985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9959200" y="1866265"/>
            <a:ext cx="641985" cy="641985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病情简介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681109" y="3095626"/>
            <a:ext cx="2600876" cy="490334"/>
            <a:chOff x="681109" y="3095626"/>
            <a:chExt cx="260087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681109" y="3095626"/>
              <a:ext cx="260087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主诉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681109" y="3729400"/>
            <a:ext cx="2600876" cy="2374592"/>
            <a:chOff x="681109" y="3729400"/>
            <a:chExt cx="2600876" cy="2374592"/>
          </a:xfrm>
        </p:grpSpPr>
        <p:sp>
          <p:nvSpPr>
            <p:cNvPr id="40" name="TextBox 40"/>
            <p:cNvSpPr txBox="1"/>
            <p:nvPr/>
          </p:nvSpPr>
          <p:spPr>
            <a:xfrm>
              <a:off x="681109" y="3729400"/>
              <a:ext cx="2600876" cy="237459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75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咳嗽、咳痰伴胸闷、气短1周，加重2天。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3393871" y="3095626"/>
            <a:ext cx="2600876" cy="490334"/>
            <a:chOff x="3393871" y="3095626"/>
            <a:chExt cx="260087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3393871" y="3095626"/>
              <a:ext cx="260087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病史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3393871" y="3729400"/>
            <a:ext cx="2600876" cy="2374592"/>
            <a:chOff x="3393871" y="3729400"/>
            <a:chExt cx="2600876" cy="2374592"/>
          </a:xfrm>
        </p:grpSpPr>
        <p:sp>
          <p:nvSpPr>
            <p:cNvPr id="44" name="TextBox 44"/>
            <p:cNvSpPr txBox="1"/>
            <p:nvPr/>
          </p:nvSpPr>
          <p:spPr>
            <a:xfrm>
              <a:off x="3393871" y="3729400"/>
              <a:ext cx="2600876" cy="237459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患者1周前无明显诱因出现咳嗽、咳痰，伴胸闷、气短，活动后加重。2天前症状加重，出现发热，最高体温达39℃，伴畏寒、寒战。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6168567" y="3095626"/>
            <a:ext cx="2600876" cy="490334"/>
            <a:chOff x="6168567" y="3095626"/>
            <a:chExt cx="2600876" cy="490334"/>
          </a:xfrm>
        </p:grpSpPr>
        <p:sp>
          <p:nvSpPr>
            <p:cNvPr id="46" name="TextBox 46"/>
            <p:cNvSpPr txBox="1"/>
            <p:nvPr/>
          </p:nvSpPr>
          <p:spPr>
            <a:xfrm>
              <a:off x="6168567" y="3095626"/>
              <a:ext cx="260087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体征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168567" y="3729400"/>
            <a:ext cx="2600876" cy="2374592"/>
            <a:chOff x="6168567" y="3729400"/>
            <a:chExt cx="2600876" cy="2374592"/>
          </a:xfrm>
        </p:grpSpPr>
        <p:sp>
          <p:nvSpPr>
            <p:cNvPr id="48" name="TextBox 48"/>
            <p:cNvSpPr txBox="1"/>
            <p:nvPr/>
          </p:nvSpPr>
          <p:spPr>
            <a:xfrm>
              <a:off x="6168567" y="3729400"/>
              <a:ext cx="2600876" cy="237459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425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体温38.5℃，脉搏90次/分，呼吸20次/分，血压120/80mmHg。咽充血，双肺呼吸音粗，可闻及散在干湿啰音。心界不大，心率90次/分，律齐，各瓣膜听诊区未闻及杂音。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8931875" y="3095626"/>
            <a:ext cx="2600876" cy="490334"/>
            <a:chOff x="8931875" y="3095626"/>
            <a:chExt cx="2600876" cy="490334"/>
          </a:xfrm>
        </p:grpSpPr>
        <p:sp>
          <p:nvSpPr>
            <p:cNvPr id="50" name="TextBox 50"/>
            <p:cNvSpPr txBox="1"/>
            <p:nvPr/>
          </p:nvSpPr>
          <p:spPr>
            <a:xfrm>
              <a:off x="8931875" y="3095626"/>
              <a:ext cx="260087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辅助检查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8931875" y="3729400"/>
            <a:ext cx="2600876" cy="2374592"/>
            <a:chOff x="8931875" y="3729400"/>
            <a:chExt cx="2600876" cy="2374592"/>
          </a:xfrm>
        </p:grpSpPr>
        <p:sp>
          <p:nvSpPr>
            <p:cNvPr id="52" name="TextBox 52"/>
            <p:cNvSpPr txBox="1"/>
            <p:nvPr/>
          </p:nvSpPr>
          <p:spPr>
            <a:xfrm>
              <a:off x="8931875" y="3729400"/>
              <a:ext cx="2600876" cy="237459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血常规示白细胞计数升高，胸部X线片示双肺纹理增粗。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4625" r="2462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治疗原则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控制感染、止咳化痰、平喘。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治疗方案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给予头孢曲松钠2.0g，每日1次，静脉滴注；盐酸氨溴索30mg，每日3次，口服；茶碱缓释片0.1g，每日2次，口服。同时给予吸氧、雾化等对症治疗。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治疗过程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https://d.book118.com/755023213322011100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4283F2"/>
      </a:accent1>
      <a:accent2>
        <a:srgbClr val="34C158"/>
      </a:accent2>
      <a:accent3>
        <a:srgbClr val="FDBE00"/>
      </a:accent3>
      <a:accent4>
        <a:srgbClr val="42B0F2"/>
      </a:accent4>
      <a:accent5>
        <a:srgbClr val="EA4336"/>
      </a:accent5>
      <a:accent6>
        <a:srgbClr val="27C9C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2024-09-08T21:56:54.889</cp:lastPrinted>
  <dcterms:created xsi:type="dcterms:W3CDTF">2024-09-08T13:56:54Z</dcterms:created>
  <dcterms:modified xsi:type="dcterms:W3CDTF">2024-09-08T13:56:57Z</dcterms:modified>
</cp:coreProperties>
</file>