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E54EF1-F7D4-4BFF-A960-56F305C0E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7FA7E6-F89F-4663-8AE7-822072578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867BC4-93CA-4AE2-9543-019A44FC3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20EF5B-07C5-4F6F-B240-193666C1A4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13344A-8507-47BC-9138-53F3868AFA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14B109-FE8E-4C1A-A00F-7A4B033838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78C60C-CF6A-451A-A7F5-BC3CC628EB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C2B22E-540F-4A03-9D5E-04981147F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507025-E2A4-4B90-B4F3-9D6C79C046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D6947-5E57-47B8-B069-81A8F947F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9C776-12B4-48D5-8C1B-4B8E4000D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03001204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农村土地信托流转机制</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农村土地信托流转概述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农村土地信托流转的运作模式</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农村土地信托流转的制度设计</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农村土地信托流转的风险防控机制</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农村土地信托流转的实践案例分析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农村土地信托流转概述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农村土地信托流转是指将农村土地承包经营权作为信托财产，由信托公司作为受托人，按照信托法律法规和合同约定进行管理、运用和处分，实现土地承包经营权的有效流转。</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定义</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农村经济的发展和城市化进程的推进，农村土地流转需求不断增加。然而，传统的土地流转方式存在诸多问题，如信息不对称、流转效率低下等。因此，需要探索新的土地流转方式，以促进农村经济的发展和土地资源的优化配置。</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背景</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3">
            <a:alphaModFix/>
          </a:blip>
          <a:srcRect l="19673" r="19673"/>
          <a:stretch>
            <a:fillRect/>
          </a:stretch>
        </p:blipFill>
        <p:spPr>
          <a:xfrm>
            <a:off x="8422415"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通过信托流转方式，可以实现土地承包经营权的集中管理和规模化经营，提高土地资源的利用效率。</a:t>
            </a:r>
          </a:p>
        </p:txBody>
      </p:sp>
      <p:sp>
        <p:nvSpPr>
          <p:cNvPr id="8" name="AutoShape 8"/>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促进土地资源优化配置</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通过信托流转方式，农民可以将土地承包经营权转让给信托公司，获得一定的经济收益，从而增加农民收入。</a:t>
            </a:r>
          </a:p>
        </p:txBody>
      </p:sp>
      <p:grpSp>
        <p:nvGrpSpPr>
          <p:cNvPr id="11" name="Group 11"/>
          <p:cNvGrpSpPr/>
          <p:nvPr/>
        </p:nvGrpSpPr>
        <p:grpSpPr>
          <a:xfrm>
            <a:off x="4343439" y="1390903"/>
            <a:ext cx="3535395" cy="975360"/>
            <a:chOff x="4343439" y="1390903"/>
            <a:chExt cx="3535395" cy="975360"/>
          </a:xfrm>
        </p:grpSpPr>
        <p:sp>
          <p:nvSpPr>
            <p:cNvPr id="12" name="AutoShape 12"/>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15" name="TextBox 15"/>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增加农民收入</a:t>
            </a:r>
          </a:p>
        </p:txBody>
      </p:sp>
      <p:sp>
        <p:nvSpPr>
          <p:cNvPr id="16" name="AutoShape 16"/>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通过信托流转方式，可以促进农村产业结构的调整和升级，推动农村经济的发展。</a:t>
            </a:r>
          </a:p>
        </p:txBody>
      </p:sp>
      <p:sp>
        <p:nvSpPr>
          <p:cNvPr id="19" name="AutoShape 19"/>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TextBox 20"/>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推动农村经济发展</a:t>
            </a:r>
          </a:p>
        </p:txBody>
      </p:sp>
      <p:sp>
        <p:nvSpPr>
          <p:cNvPr id="21" name="AutoShape 21"/>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TextBox 23"/>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通过信托流转方式，可以进一步完善农村土地制度，为农村土地市场的健康发展提供有力保障。</a:t>
            </a:r>
          </a:p>
        </p:txBody>
      </p:sp>
      <p:sp>
        <p:nvSpPr>
          <p:cNvPr id="24" name="AutoShape 24"/>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TextBox 25"/>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完善农村土地制度</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信托流转的意义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国内研究现状</a:t>
            </a:r>
          </a:p>
        </p:txBody>
      </p:sp>
      <p:sp>
        <p:nvSpPr>
          <p:cNvPr id="5" name="AutoShape 5"/>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近年来，国内学者对农村土地信托流转进行了广泛的研究。他们主要从信托流转的制度设计、运行机制、风险控制等方面进行了探讨。同时，一些地区也开展了农村土地信托流转的试点工作，取得了一定的成效。</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国外研究现状</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国外，土地信托流转已经得到了广泛应用。例如，美国、日本等国家都建立了较为完善的土地信托制度。这些国家的土地信托制度在促进土地资源优化配置、增加农民收入等方面发挥了重要作用。同时，这些国家的土地信托制度也具有一定的借鉴意义。</a:t>
            </a:r>
          </a:p>
        </p:txBody>
      </p:sp>
      <p:sp>
        <p:nvSpPr>
          <p:cNvPr id="12" name="AutoShape 12"/>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农村土地信托流转的运作模式</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信托公司根据市场需求和政策要求，设立农村土地信托计划，明确信托目的、期限、规模等要素。</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设立信托计划</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1" name="Picture 11"/>
          <p:cNvPicPr>
            <a:picLocks noChangeAspect="1"/>
          </p:cNvPicPr>
          <p:nvPr/>
        </p:nvPicPr>
        <p:blipFill>
          <a:blip r:embed="rId3"/>
          <a:srcRect l="16667" r="16667"/>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资金募集</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7" name="Picture 17"/>
          <p:cNvPicPr>
            <a:picLocks noChangeAspect="1"/>
          </p:cNvPicPr>
          <p:nvPr/>
        </p:nvPicPr>
        <p:blipFill>
          <a:blip r:embed="rId4"/>
          <a:srcRect l="14333" r="14333"/>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土地流转管理</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2" name="Picture 22"/>
          <p:cNvPicPr>
            <a:picLocks noChangeAspect="1"/>
          </p:cNvPicPr>
          <p:nvPr/>
        </p:nvPicPr>
        <p:blipFill>
          <a:blip r:embed="rId5"/>
          <a:srcRect l="16667" r="1666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通过发行信托计划，向投资者募集资金，用于支付农村土地流转的费用和相关支出。</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信托公司负责与委托人、受托人、受益人等相关方进行沟通和协调，确保土地流转的顺利进行。</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信托公司的角色与职责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权利</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委托人有权要求信托公司按照信托合同约定的方式管理和运用信托财产，并有权要求信托公司及时报告信托财产的管理运用情况和可能出现的风险。</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义务</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委托人应当按照信托合同约定的方式将土地交付给信托公司，并按照约定支付土地流转费用等相关费用。</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9875" r="29875"/>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委托人的权利与义务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3"/>
          <a:srcRect t="9226" b="9226"/>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受托人有权按照信托合同约定的方式管理和运用信托财产，并有权要求委托人及时交付土地和支付相关费用。</a:t>
            </a:r>
            <a:endParaRPr lang="en-US" sz="1100"/>
          </a:p>
        </p:txBody>
      </p:sp>
      <p:sp>
        <p:nvSpPr>
          <p:cNvPr id="7" name="AutoShape 7"/>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受托人应当按照信托合同约定的方式管理和运用信托财产，确保土地流转的顺利进行，并及时向受益人分配收益。</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受托人的权利与义务</a:t>
              </a:r>
            </a:p>
          </p:txBody>
        </p:sp>
      </p:grpSp>
      <p:sp>
        <p:nvSpPr>
          <p:cNvPr id="30" name="AutoShape 30"/>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义务</a:t>
            </a:r>
            <a:endParaRPr lang="en-US" sz="1100"/>
          </a:p>
        </p:txBody>
      </p:sp>
      <p:sp>
        <p:nvSpPr>
          <p:cNvPr id="31" name="AutoShape 31"/>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权利</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6" name="Picture 6"/>
          <p:cNvPicPr>
            <a:picLocks noChangeAspect="1"/>
          </p:cNvPicPr>
          <p:nvPr/>
        </p:nvPicPr>
        <p:blipFill>
          <a:blip r:embed="rId3">
            <a:alphaModFix/>
          </a:blip>
          <a:srcRect l="24625" r="24625"/>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权利</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受益人有权按照信托合同约定的方式获得信托财产的收益，并有权要求信托公司及时分配收益。</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义务</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受益人应当按照信托合同约定的方式接受信托财产的收益，并按时缴纳相关税费。</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受益人的权利与义务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农村土地信托流转的制度设计</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信托期限</a:t>
            </a:r>
          </a:p>
        </p:txBody>
      </p:sp>
      <p:sp>
        <p:nvSpPr>
          <p:cNvPr id="5" name="TextBox 5"/>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信托合同的有效期，通常与土地经营权或使用权的期限一致。</a:t>
            </a:r>
          </a:p>
        </p:txBody>
      </p:sp>
      <p:sp>
        <p:nvSpPr>
          <p:cNvPr id="6" name="Freeform 6"/>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Freeform 10"/>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Freeform 14"/>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Freeform 16"/>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Freeform 17"/>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Freeform 19"/>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Freeform 20"/>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TextBox 21"/>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信托财产</a:t>
            </a:r>
          </a:p>
        </p:txBody>
      </p:sp>
      <p:sp>
        <p:nvSpPr>
          <p:cNvPr id="22" name="TextBox 22"/>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农村土地的经营权、使用权等，以及与土地相关的附着物、建筑物等。</a:t>
            </a:r>
          </a:p>
        </p:txBody>
      </p:sp>
      <p:sp>
        <p:nvSpPr>
          <p:cNvPr id="23" name="TextBox 23"/>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信托目的</a:t>
            </a:r>
          </a:p>
        </p:txBody>
      </p:sp>
      <p:sp>
        <p:nvSpPr>
          <p:cNvPr id="24" name="TextBox 24"/>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明确信托财产的用途和目标，例如用于农业生产、农村旅游开发等。</a:t>
            </a:r>
          </a:p>
        </p:txBody>
      </p:sp>
      <p:sp>
        <p:nvSpPr>
          <p:cNvPr id="25" name="TextBox 25"/>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委托人</a:t>
            </a:r>
          </a:p>
        </p:txBody>
      </p:sp>
      <p:sp>
        <p:nvSpPr>
          <p:cNvPr id="26" name="TextBox 26"/>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农村土地的合法拥有者，通常是农民或农村集体经济组织。</a:t>
            </a:r>
          </a:p>
        </p:txBody>
      </p:sp>
      <p:sp>
        <p:nvSpPr>
          <p:cNvPr id="27" name="TextBox 27"/>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受托人</a:t>
            </a:r>
          </a:p>
        </p:txBody>
      </p:sp>
      <p:sp>
        <p:nvSpPr>
          <p:cNvPr id="28" name="TextBox 28"/>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负责管理、运用信托财产的机构或个人，通常是信托公司或土地流转服务中心。</a:t>
            </a:r>
          </a:p>
        </p:txBody>
      </p:sp>
      <p:cxnSp>
        <p:nvCxnSpPr>
          <p:cNvPr id="29" name="Connector 29"/>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0" name="AutoShape 30"/>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Freeform 33"/>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4" name="Connector 34"/>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7" name="Connector 37"/>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1" name="Connector 41"/>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2" name="AutoShape 42"/>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4" name="Connector 44"/>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5" name="AutoShape 45"/>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AutoShape 47"/>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8" name="AutoShape 48"/>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9" name="Freeform 49"/>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0" name="AutoShape 50"/>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1" name="Freeform 51"/>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2" name="Freeform 52"/>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3" name="Freeform 53"/>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54" name="Group 54"/>
          <p:cNvGrpSpPr/>
          <p:nvPr/>
        </p:nvGrpSpPr>
        <p:grpSpPr>
          <a:xfrm>
            <a:off x="454963" y="93878"/>
            <a:ext cx="10641129" cy="914400"/>
            <a:chOff x="454963" y="93878"/>
            <a:chExt cx="10641129" cy="914400"/>
          </a:xfrm>
        </p:grpSpPr>
        <p:sp>
          <p:nvSpPr>
            <p:cNvPr id="55" name="AutoShape 5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6" name="AutoShape 5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7" name="AutoShape 5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8" name="AutoShape 5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9" name="AutoShape 5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0" name="AutoShape 6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1" name="AutoShape 6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2" name="AutoShape 6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3" name="AutoShape 6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4" name="AutoShape 6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5" name="AutoShape 6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6" name="AutoShape 6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7" name="AutoShape 6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8" name="AutoShape 6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9" name="AutoShape 6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0" name="AutoShape 7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1" name="AutoShape 7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2" name="AutoShape 7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3" name="AutoShape 7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4" name="AutoShape 7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5" name="TextBox 7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信托合同的要素与内容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受托人需按照合同约定，对信托财产进行管理、运用，确保财产的安全和增值。</a:t>
            </a:r>
          </a:p>
        </p:txBody>
      </p:sp>
      <p:pic>
        <p:nvPicPr>
          <p:cNvPr id="7" name="Picture 7"/>
          <p:cNvPicPr>
            <a:picLocks noChangeAspect="1"/>
          </p:cNvPicPr>
          <p:nvPr/>
        </p:nvPicPr>
        <p:blipFill>
          <a:blip r:embed="rId3"/>
          <a:srcRect l="16625" r="16625"/>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1" name="Picture 11"/>
          <p:cNvPicPr>
            <a:picLocks noChangeAspect="1"/>
          </p:cNvPicPr>
          <p:nvPr/>
        </p:nvPicPr>
        <p:blipFill>
          <a:blip r:embed="rId5"/>
          <a:srcRect l="16667" r="16667"/>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受托人职责</a:t>
            </a:r>
          </a:p>
        </p:txBody>
      </p:sp>
      <p:sp>
        <p:nvSpPr>
          <p:cNvPr id="13" name="AutoShape 13"/>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受托人可以通过招标、租赁、转让等方式，将信托财产交由其他方经营、使用。</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管理方式</a:t>
            </a:r>
          </a:p>
        </p:txBody>
      </p:sp>
      <p:sp>
        <p:nvSpPr>
          <p:cNvPr id="18" name="AutoShape 18"/>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受托人需制定风险管理措施，防范市场风险和经营风险，确保信托财产的安全。</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风险控制</a:t>
            </a:r>
          </a:p>
        </p:txBody>
      </p:sp>
      <p:sp>
        <p:nvSpPr>
          <p:cNvPr id="23" name="AutoShape 23"/>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信托财产的管理与运用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信托财产的收益来源于土地经营、使用所产生的利润，以及受托人对财产的管理、运用所获得的收益。</a:t>
            </a:r>
          </a:p>
        </p:txBody>
      </p:sp>
      <p:pic>
        <p:nvPicPr>
          <p:cNvPr id="8" name="Picture 8"/>
          <p:cNvPicPr>
            <a:picLocks noChangeAspect="1"/>
          </p:cNvPicPr>
          <p:nvPr/>
        </p:nvPicPr>
        <p:blipFill>
          <a:blip r:embed="rId3"/>
          <a:srcRect l="16625" r="16625"/>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收益来源</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信托利益的分配通常按照合同约定进行，一般以现金形式分配给受益人。</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分配方式</a:t>
            </a:r>
          </a:p>
        </p:txBody>
      </p:sp>
      <p:pic>
        <p:nvPicPr>
          <p:cNvPr id="12" name="Picture 12"/>
          <p:cNvPicPr>
            <a:picLocks noChangeAspect="1"/>
          </p:cNvPicPr>
          <p:nvPr/>
        </p:nvPicPr>
        <p:blipFill>
          <a:blip r:embed="rId4"/>
          <a:srcRect l="16750" r="16750"/>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6625" r="16625"/>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收益计算通常以实际经营情况、土地价值、市场行情等因素为依据，进行综合评估和计算。</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计算方法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信托利益的分配与计算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https://d.book118.com/755030012044011040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301648"/>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2024-08-31T03:59:19.188</cp:lastPrinted>
  <dcterms:created xsi:type="dcterms:W3CDTF">2024-08-30T19:59:19Z</dcterms:created>
  <dcterms:modified xsi:type="dcterms:W3CDTF">2024-08-30T19:59:21Z</dcterms:modified>
</cp:coreProperties>
</file>